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6" r:id="rId1"/>
    <p:sldMasterId id="2147483888" r:id="rId2"/>
    <p:sldMasterId id="2147483890" r:id="rId3"/>
    <p:sldMasterId id="2147483892" r:id="rId4"/>
  </p:sldMasterIdLst>
  <p:notesMasterIdLst>
    <p:notesMasterId r:id="rId65"/>
  </p:notesMasterIdLst>
  <p:handoutMasterIdLst>
    <p:handoutMasterId r:id="rId66"/>
  </p:handoutMasterIdLst>
  <p:sldIdLst>
    <p:sldId id="331" r:id="rId5"/>
    <p:sldId id="305" r:id="rId6"/>
    <p:sldId id="311" r:id="rId7"/>
    <p:sldId id="260" r:id="rId8"/>
    <p:sldId id="261" r:id="rId9"/>
    <p:sldId id="262" r:id="rId10"/>
    <p:sldId id="327"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342" r:id="rId34"/>
    <p:sldId id="314" r:id="rId35"/>
    <p:sldId id="316" r:id="rId36"/>
    <p:sldId id="317" r:id="rId37"/>
    <p:sldId id="332" r:id="rId38"/>
    <p:sldId id="346" r:id="rId39"/>
    <p:sldId id="344" r:id="rId40"/>
    <p:sldId id="330" r:id="rId41"/>
    <p:sldId id="288" r:id="rId42"/>
    <p:sldId id="347" r:id="rId43"/>
    <p:sldId id="348" r:id="rId44"/>
    <p:sldId id="289" r:id="rId45"/>
    <p:sldId id="290" r:id="rId46"/>
    <p:sldId id="291" r:id="rId47"/>
    <p:sldId id="292" r:id="rId48"/>
    <p:sldId id="293" r:id="rId49"/>
    <p:sldId id="294" r:id="rId50"/>
    <p:sldId id="333" r:id="rId51"/>
    <p:sldId id="334" r:id="rId52"/>
    <p:sldId id="335" r:id="rId53"/>
    <p:sldId id="298" r:id="rId54"/>
    <p:sldId id="299" r:id="rId55"/>
    <p:sldId id="300" r:id="rId56"/>
    <p:sldId id="301" r:id="rId57"/>
    <p:sldId id="302" r:id="rId58"/>
    <p:sldId id="304" r:id="rId59"/>
    <p:sldId id="343" r:id="rId60"/>
    <p:sldId id="338" r:id="rId61"/>
    <p:sldId id="339" r:id="rId62"/>
    <p:sldId id="336" r:id="rId63"/>
    <p:sldId id="341" r:id="rId64"/>
  </p:sldIdLst>
  <p:sldSz cx="9144000" cy="6858000" type="screen4x3"/>
  <p:notesSz cx="6888163" cy="1002188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14" autoAdjust="0"/>
  </p:normalViewPr>
  <p:slideViewPr>
    <p:cSldViewPr snapToGrid="0" snapToObjects="1">
      <p:cViewPr varScale="1">
        <p:scale>
          <a:sx n="55" d="100"/>
          <a:sy n="55" d="100"/>
        </p:scale>
        <p:origin x="-342" y="-7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5" d="100"/>
          <a:sy n="75" d="100"/>
        </p:scale>
        <p:origin x="-2166" y="-96"/>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5FC9F-4EAA-46EA-8474-CD62D2F521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7FBE7281-3471-4EF8-A395-5E30D21CAA20}">
      <dgm:prSet phldrT="[Texte]" custT="1"/>
      <dgm:spPr>
        <a:solidFill>
          <a:srgbClr val="00B0F0"/>
        </a:solidFill>
      </dgm:spPr>
      <dgm:t>
        <a:bodyPr/>
        <a:lstStyle/>
        <a:p>
          <a:r>
            <a:rPr lang="fr-FR" sz="2000" b="1" dirty="0" smtClean="0"/>
            <a:t>Un nouveau socle commun avec 5 domaines de formation</a:t>
          </a:r>
          <a:endParaRPr lang="fr-FR" sz="2000" b="1" dirty="0"/>
        </a:p>
      </dgm:t>
    </dgm:pt>
    <dgm:pt modelId="{61F4E0C4-6AC8-4DB6-95B0-E0DF61932CF3}" type="parTrans" cxnId="{4FB4C6A5-5780-4EDB-8374-51E507697D2B}">
      <dgm:prSet/>
      <dgm:spPr/>
      <dgm:t>
        <a:bodyPr/>
        <a:lstStyle/>
        <a:p>
          <a:endParaRPr lang="fr-FR"/>
        </a:p>
      </dgm:t>
    </dgm:pt>
    <dgm:pt modelId="{6A5EB2FC-CEBD-461A-AD69-E5049955F2BF}" type="sibTrans" cxnId="{4FB4C6A5-5780-4EDB-8374-51E507697D2B}">
      <dgm:prSet/>
      <dgm:spPr/>
      <dgm:t>
        <a:bodyPr/>
        <a:lstStyle/>
        <a:p>
          <a:endParaRPr lang="fr-FR"/>
        </a:p>
      </dgm:t>
    </dgm:pt>
    <dgm:pt modelId="{4DD6014A-FEB0-4742-9EDD-22C53BD666FA}">
      <dgm:prSet phldrT="[Texte]" custT="1"/>
      <dgm:spPr>
        <a:solidFill>
          <a:srgbClr val="00B0F0"/>
        </a:solidFill>
      </dgm:spPr>
      <dgm:t>
        <a:bodyPr/>
        <a:lstStyle/>
        <a:p>
          <a:r>
            <a:rPr lang="fr-FR" sz="2000" b="1" dirty="0" smtClean="0"/>
            <a:t>De nouveaux programmes de cycle en cohérence avec le socle</a:t>
          </a:r>
          <a:endParaRPr lang="fr-FR" sz="2000" b="1" dirty="0"/>
        </a:p>
      </dgm:t>
    </dgm:pt>
    <dgm:pt modelId="{A5EB1C1C-6793-4F26-8242-379B33B4CA1B}" type="parTrans" cxnId="{B0AD4303-12CE-4F24-8DDB-8FAC4438D772}">
      <dgm:prSet/>
      <dgm:spPr/>
      <dgm:t>
        <a:bodyPr/>
        <a:lstStyle/>
        <a:p>
          <a:endParaRPr lang="fr-FR"/>
        </a:p>
      </dgm:t>
    </dgm:pt>
    <dgm:pt modelId="{762A19CA-20C7-41CD-B363-C0DEFA6EA94D}" type="sibTrans" cxnId="{B0AD4303-12CE-4F24-8DDB-8FAC4438D772}">
      <dgm:prSet/>
      <dgm:spPr/>
      <dgm:t>
        <a:bodyPr/>
        <a:lstStyle/>
        <a:p>
          <a:endParaRPr lang="fr-FR"/>
        </a:p>
      </dgm:t>
    </dgm:pt>
    <dgm:pt modelId="{00F7C0F9-99A0-44DD-BC2D-FBD03E7ADFBD}">
      <dgm:prSet phldrT="[Texte]" custT="1"/>
      <dgm:spPr>
        <a:solidFill>
          <a:srgbClr val="00B0F0"/>
        </a:solidFill>
      </dgm:spPr>
      <dgm:t>
        <a:bodyPr/>
        <a:lstStyle/>
        <a:p>
          <a:r>
            <a:rPr lang="fr-FR" sz="1900" b="1" dirty="0" smtClean="0"/>
            <a:t>De nouveaux cycles : C3 (CM1/CM2/6</a:t>
          </a:r>
          <a:r>
            <a:rPr lang="fr-FR" sz="1900" b="1" baseline="30000" dirty="0" smtClean="0"/>
            <a:t>ème</a:t>
          </a:r>
          <a:r>
            <a:rPr lang="fr-FR" sz="1900" b="1" dirty="0" smtClean="0"/>
            <a:t>) et C4 (5</a:t>
          </a:r>
          <a:r>
            <a:rPr lang="fr-FR" sz="1900" b="1" baseline="30000" dirty="0" smtClean="0"/>
            <a:t>ème</a:t>
          </a:r>
          <a:r>
            <a:rPr lang="fr-FR" sz="1900" b="1" dirty="0" smtClean="0"/>
            <a:t>/ 4</a:t>
          </a:r>
          <a:r>
            <a:rPr lang="fr-FR" sz="1900" b="1" baseline="30000" dirty="0" smtClean="0"/>
            <a:t>ème</a:t>
          </a:r>
          <a:r>
            <a:rPr lang="fr-FR" sz="1900" b="1" dirty="0" smtClean="0"/>
            <a:t> /3</a:t>
          </a:r>
          <a:r>
            <a:rPr lang="fr-FR" sz="1900" b="1" baseline="30000" dirty="0" smtClean="0"/>
            <a:t>ème</a:t>
          </a:r>
          <a:r>
            <a:rPr lang="fr-FR" sz="1900" b="1" dirty="0" smtClean="0"/>
            <a:t>)</a:t>
          </a:r>
        </a:p>
      </dgm:t>
    </dgm:pt>
    <dgm:pt modelId="{2CAC17C4-1C47-41FB-BD14-7C31E3573360}" type="parTrans" cxnId="{BF5D9735-F21E-4024-9CDC-83AEF309D415}">
      <dgm:prSet/>
      <dgm:spPr/>
      <dgm:t>
        <a:bodyPr/>
        <a:lstStyle/>
        <a:p>
          <a:endParaRPr lang="fr-FR"/>
        </a:p>
      </dgm:t>
    </dgm:pt>
    <dgm:pt modelId="{1723D653-8EB3-4A7E-B67D-D92E5A97A24B}" type="sibTrans" cxnId="{BF5D9735-F21E-4024-9CDC-83AEF309D415}">
      <dgm:prSet/>
      <dgm:spPr/>
      <dgm:t>
        <a:bodyPr/>
        <a:lstStyle/>
        <a:p>
          <a:endParaRPr lang="fr-FR"/>
        </a:p>
      </dgm:t>
    </dgm:pt>
    <dgm:pt modelId="{B12512A8-E428-470A-9590-8495FBE009DD}">
      <dgm:prSet phldrT="[Texte]" custT="1"/>
      <dgm:spPr>
        <a:solidFill>
          <a:srgbClr val="00B0F0"/>
        </a:solidFill>
      </dgm:spPr>
      <dgm:t>
        <a:bodyPr/>
        <a:lstStyle/>
        <a:p>
          <a:r>
            <a:rPr lang="fr-FR" sz="2000" b="1" dirty="0" smtClean="0"/>
            <a:t>Un livret scolaire numérique</a:t>
          </a:r>
          <a:endParaRPr lang="fr-FR" sz="2000" b="1" dirty="0"/>
        </a:p>
      </dgm:t>
    </dgm:pt>
    <dgm:pt modelId="{C84A5FF4-79F7-4E43-A265-CAB00DDAB2A3}" type="parTrans" cxnId="{92D81207-C204-4CA2-9DD3-DF50847BC35A}">
      <dgm:prSet/>
      <dgm:spPr/>
      <dgm:t>
        <a:bodyPr/>
        <a:lstStyle/>
        <a:p>
          <a:endParaRPr lang="fr-FR"/>
        </a:p>
      </dgm:t>
    </dgm:pt>
    <dgm:pt modelId="{107F5B92-3F81-4049-8EE9-55A1DE2B9CDC}" type="sibTrans" cxnId="{92D81207-C204-4CA2-9DD3-DF50847BC35A}">
      <dgm:prSet/>
      <dgm:spPr/>
      <dgm:t>
        <a:bodyPr/>
        <a:lstStyle/>
        <a:p>
          <a:endParaRPr lang="fr-FR"/>
        </a:p>
      </dgm:t>
    </dgm:pt>
    <dgm:pt modelId="{16B13F60-8895-4098-9DCE-A5ACF5DA712B}">
      <dgm:prSet phldrT="[Texte]" custT="1"/>
      <dgm:spPr>
        <a:solidFill>
          <a:srgbClr val="00B0F0"/>
        </a:solidFill>
      </dgm:spPr>
      <dgm:t>
        <a:bodyPr/>
        <a:lstStyle/>
        <a:p>
          <a:r>
            <a:rPr lang="fr-FR" sz="2000" b="1" dirty="0" smtClean="0"/>
            <a:t>Un nouveau DNB</a:t>
          </a:r>
          <a:endParaRPr lang="fr-FR" sz="2000" b="1" dirty="0"/>
        </a:p>
      </dgm:t>
    </dgm:pt>
    <dgm:pt modelId="{18E2CA90-561C-4B2C-895A-6116BE447230}" type="parTrans" cxnId="{8D218E4D-EC02-414F-A991-678617351611}">
      <dgm:prSet/>
      <dgm:spPr/>
      <dgm:t>
        <a:bodyPr/>
        <a:lstStyle/>
        <a:p>
          <a:endParaRPr lang="fr-FR"/>
        </a:p>
      </dgm:t>
    </dgm:pt>
    <dgm:pt modelId="{DC22CBB6-749A-414E-BECF-273F4219A431}" type="sibTrans" cxnId="{8D218E4D-EC02-414F-A991-678617351611}">
      <dgm:prSet/>
      <dgm:spPr/>
      <dgm:t>
        <a:bodyPr/>
        <a:lstStyle/>
        <a:p>
          <a:endParaRPr lang="fr-FR"/>
        </a:p>
      </dgm:t>
    </dgm:pt>
    <dgm:pt modelId="{79E64DB0-A007-4BA9-AC5F-B2ECFDF23748}" type="pres">
      <dgm:prSet presAssocID="{1055FC9F-4EAA-46EA-8474-CD62D2F5215E}" presName="linear" presStyleCnt="0">
        <dgm:presLayoutVars>
          <dgm:animLvl val="lvl"/>
          <dgm:resizeHandles val="exact"/>
        </dgm:presLayoutVars>
      </dgm:prSet>
      <dgm:spPr/>
      <dgm:t>
        <a:bodyPr/>
        <a:lstStyle/>
        <a:p>
          <a:endParaRPr lang="fr-FR"/>
        </a:p>
      </dgm:t>
    </dgm:pt>
    <dgm:pt modelId="{4E8CF769-E7AC-4E17-8B3E-9D87DEEDF556}" type="pres">
      <dgm:prSet presAssocID="{7FBE7281-3471-4EF8-A395-5E30D21CAA20}" presName="parentText" presStyleLbl="node1" presStyleIdx="0" presStyleCnt="5" custScaleY="161756" custLinFactY="29345" custLinFactNeighborY="100000">
        <dgm:presLayoutVars>
          <dgm:chMax val="0"/>
          <dgm:bulletEnabled val="1"/>
        </dgm:presLayoutVars>
      </dgm:prSet>
      <dgm:spPr/>
      <dgm:t>
        <a:bodyPr/>
        <a:lstStyle/>
        <a:p>
          <a:endParaRPr lang="fr-FR"/>
        </a:p>
      </dgm:t>
    </dgm:pt>
    <dgm:pt modelId="{AD542C5E-7B5B-40AE-A9A7-F5229FCC27B3}" type="pres">
      <dgm:prSet presAssocID="{6A5EB2FC-CEBD-461A-AD69-E5049955F2BF}" presName="spacer" presStyleCnt="0"/>
      <dgm:spPr/>
    </dgm:pt>
    <dgm:pt modelId="{FC016F03-421E-4DAD-AEBE-F2A10ACAB9B1}" type="pres">
      <dgm:prSet presAssocID="{4DD6014A-FEB0-4742-9EDD-22C53BD666FA}" presName="parentText" presStyleLbl="node1" presStyleIdx="1" presStyleCnt="5" custScaleY="161755" custLinFactY="26797" custLinFactNeighborY="100000">
        <dgm:presLayoutVars>
          <dgm:chMax val="0"/>
          <dgm:bulletEnabled val="1"/>
        </dgm:presLayoutVars>
      </dgm:prSet>
      <dgm:spPr/>
      <dgm:t>
        <a:bodyPr/>
        <a:lstStyle/>
        <a:p>
          <a:endParaRPr lang="fr-FR"/>
        </a:p>
      </dgm:t>
    </dgm:pt>
    <dgm:pt modelId="{224B148F-7CEE-4589-98D9-65538AEA0495}" type="pres">
      <dgm:prSet presAssocID="{762A19CA-20C7-41CD-B363-C0DEFA6EA94D}" presName="spacer" presStyleCnt="0"/>
      <dgm:spPr/>
    </dgm:pt>
    <dgm:pt modelId="{80CD2E44-77AD-4ED3-A506-942E1041E81F}" type="pres">
      <dgm:prSet presAssocID="{00F7C0F9-99A0-44DD-BC2D-FBD03E7ADFBD}" presName="parentText" presStyleLbl="node1" presStyleIdx="2" presStyleCnt="5" custScaleY="161755" custLinFactY="19418" custLinFactNeighborY="100000">
        <dgm:presLayoutVars>
          <dgm:chMax val="0"/>
          <dgm:bulletEnabled val="1"/>
        </dgm:presLayoutVars>
      </dgm:prSet>
      <dgm:spPr/>
      <dgm:t>
        <a:bodyPr/>
        <a:lstStyle/>
        <a:p>
          <a:endParaRPr lang="fr-FR"/>
        </a:p>
      </dgm:t>
    </dgm:pt>
    <dgm:pt modelId="{0DDEB126-B68A-4F99-BB2C-C726A88C2FF3}" type="pres">
      <dgm:prSet presAssocID="{1723D653-8EB3-4A7E-B67D-D92E5A97A24B}" presName="spacer" presStyleCnt="0"/>
      <dgm:spPr/>
    </dgm:pt>
    <dgm:pt modelId="{B54B9532-842F-40FA-B806-1734B2A0FCAC}" type="pres">
      <dgm:prSet presAssocID="{B12512A8-E428-470A-9590-8495FBE009DD}" presName="parentText" presStyleLbl="node1" presStyleIdx="3" presStyleCnt="5" custScaleY="161756" custLinFactY="5798" custLinFactNeighborY="100000">
        <dgm:presLayoutVars>
          <dgm:chMax val="0"/>
          <dgm:bulletEnabled val="1"/>
        </dgm:presLayoutVars>
      </dgm:prSet>
      <dgm:spPr/>
      <dgm:t>
        <a:bodyPr/>
        <a:lstStyle/>
        <a:p>
          <a:endParaRPr lang="fr-FR"/>
        </a:p>
      </dgm:t>
    </dgm:pt>
    <dgm:pt modelId="{66883080-7FE2-4863-A9F9-BA4D7E12D841}" type="pres">
      <dgm:prSet presAssocID="{107F5B92-3F81-4049-8EE9-55A1DE2B9CDC}" presName="spacer" presStyleCnt="0"/>
      <dgm:spPr/>
    </dgm:pt>
    <dgm:pt modelId="{58FEE96C-89E0-4A9A-8159-D1E58641BFD2}" type="pres">
      <dgm:prSet presAssocID="{16B13F60-8895-4098-9DCE-A5ACF5DA712B}" presName="parentText" presStyleLbl="node1" presStyleIdx="4" presStyleCnt="5" custScaleY="173139" custLinFactY="32773" custLinFactNeighborY="100000">
        <dgm:presLayoutVars>
          <dgm:chMax val="0"/>
          <dgm:bulletEnabled val="1"/>
        </dgm:presLayoutVars>
      </dgm:prSet>
      <dgm:spPr/>
      <dgm:t>
        <a:bodyPr/>
        <a:lstStyle/>
        <a:p>
          <a:endParaRPr lang="fr-FR"/>
        </a:p>
      </dgm:t>
    </dgm:pt>
  </dgm:ptLst>
  <dgm:cxnLst>
    <dgm:cxn modelId="{8D218E4D-EC02-414F-A991-678617351611}" srcId="{1055FC9F-4EAA-46EA-8474-CD62D2F5215E}" destId="{16B13F60-8895-4098-9DCE-A5ACF5DA712B}" srcOrd="4" destOrd="0" parTransId="{18E2CA90-561C-4B2C-895A-6116BE447230}" sibTransId="{DC22CBB6-749A-414E-BECF-273F4219A431}"/>
    <dgm:cxn modelId="{92D81207-C204-4CA2-9DD3-DF50847BC35A}" srcId="{1055FC9F-4EAA-46EA-8474-CD62D2F5215E}" destId="{B12512A8-E428-470A-9590-8495FBE009DD}" srcOrd="3" destOrd="0" parTransId="{C84A5FF4-79F7-4E43-A265-CAB00DDAB2A3}" sibTransId="{107F5B92-3F81-4049-8EE9-55A1DE2B9CDC}"/>
    <dgm:cxn modelId="{B0AD4303-12CE-4F24-8DDB-8FAC4438D772}" srcId="{1055FC9F-4EAA-46EA-8474-CD62D2F5215E}" destId="{4DD6014A-FEB0-4742-9EDD-22C53BD666FA}" srcOrd="1" destOrd="0" parTransId="{A5EB1C1C-6793-4F26-8242-379B33B4CA1B}" sibTransId="{762A19CA-20C7-41CD-B363-C0DEFA6EA94D}"/>
    <dgm:cxn modelId="{89607335-863A-C245-A5C6-75BDD467E055}" type="presOf" srcId="{B12512A8-E428-470A-9590-8495FBE009DD}" destId="{B54B9532-842F-40FA-B806-1734B2A0FCAC}" srcOrd="0" destOrd="0" presId="urn:microsoft.com/office/officeart/2005/8/layout/vList2"/>
    <dgm:cxn modelId="{BF5D9735-F21E-4024-9CDC-83AEF309D415}" srcId="{1055FC9F-4EAA-46EA-8474-CD62D2F5215E}" destId="{00F7C0F9-99A0-44DD-BC2D-FBD03E7ADFBD}" srcOrd="2" destOrd="0" parTransId="{2CAC17C4-1C47-41FB-BD14-7C31E3573360}" sibTransId="{1723D653-8EB3-4A7E-B67D-D92E5A97A24B}"/>
    <dgm:cxn modelId="{B04C5129-88FE-EE47-ACE7-7EAFA483C78F}" type="presOf" srcId="{00F7C0F9-99A0-44DD-BC2D-FBD03E7ADFBD}" destId="{80CD2E44-77AD-4ED3-A506-942E1041E81F}" srcOrd="0" destOrd="0" presId="urn:microsoft.com/office/officeart/2005/8/layout/vList2"/>
    <dgm:cxn modelId="{4FB4C6A5-5780-4EDB-8374-51E507697D2B}" srcId="{1055FC9F-4EAA-46EA-8474-CD62D2F5215E}" destId="{7FBE7281-3471-4EF8-A395-5E30D21CAA20}" srcOrd="0" destOrd="0" parTransId="{61F4E0C4-6AC8-4DB6-95B0-E0DF61932CF3}" sibTransId="{6A5EB2FC-CEBD-461A-AD69-E5049955F2BF}"/>
    <dgm:cxn modelId="{DCE4F680-03B8-DA44-84D0-0CDB43254585}" type="presOf" srcId="{1055FC9F-4EAA-46EA-8474-CD62D2F5215E}" destId="{79E64DB0-A007-4BA9-AC5F-B2ECFDF23748}" srcOrd="0" destOrd="0" presId="urn:microsoft.com/office/officeart/2005/8/layout/vList2"/>
    <dgm:cxn modelId="{CF9F2840-1FE0-DD4E-B87B-8280A1A1691E}" type="presOf" srcId="{7FBE7281-3471-4EF8-A395-5E30D21CAA20}" destId="{4E8CF769-E7AC-4E17-8B3E-9D87DEEDF556}" srcOrd="0" destOrd="0" presId="urn:microsoft.com/office/officeart/2005/8/layout/vList2"/>
    <dgm:cxn modelId="{838AF321-F3C5-1949-834C-992C06CEFAA1}" type="presOf" srcId="{4DD6014A-FEB0-4742-9EDD-22C53BD666FA}" destId="{FC016F03-421E-4DAD-AEBE-F2A10ACAB9B1}" srcOrd="0" destOrd="0" presId="urn:microsoft.com/office/officeart/2005/8/layout/vList2"/>
    <dgm:cxn modelId="{6759712E-FE4C-DF45-A5A1-660FD430E457}" type="presOf" srcId="{16B13F60-8895-4098-9DCE-A5ACF5DA712B}" destId="{58FEE96C-89E0-4A9A-8159-D1E58641BFD2}" srcOrd="0" destOrd="0" presId="urn:microsoft.com/office/officeart/2005/8/layout/vList2"/>
    <dgm:cxn modelId="{F76F0CC1-40A7-6845-8EB8-4B11BC816747}" type="presParOf" srcId="{79E64DB0-A007-4BA9-AC5F-B2ECFDF23748}" destId="{4E8CF769-E7AC-4E17-8B3E-9D87DEEDF556}" srcOrd="0" destOrd="0" presId="urn:microsoft.com/office/officeart/2005/8/layout/vList2"/>
    <dgm:cxn modelId="{C299BF06-5452-2C48-99A3-C3DBACC269A3}" type="presParOf" srcId="{79E64DB0-A007-4BA9-AC5F-B2ECFDF23748}" destId="{AD542C5E-7B5B-40AE-A9A7-F5229FCC27B3}" srcOrd="1" destOrd="0" presId="urn:microsoft.com/office/officeart/2005/8/layout/vList2"/>
    <dgm:cxn modelId="{2250E433-4899-EC4C-A5B3-87B794E20A42}" type="presParOf" srcId="{79E64DB0-A007-4BA9-AC5F-B2ECFDF23748}" destId="{FC016F03-421E-4DAD-AEBE-F2A10ACAB9B1}" srcOrd="2" destOrd="0" presId="urn:microsoft.com/office/officeart/2005/8/layout/vList2"/>
    <dgm:cxn modelId="{F20F2403-89DE-314B-B3D4-59860EFDB79F}" type="presParOf" srcId="{79E64DB0-A007-4BA9-AC5F-B2ECFDF23748}" destId="{224B148F-7CEE-4589-98D9-65538AEA0495}" srcOrd="3" destOrd="0" presId="urn:microsoft.com/office/officeart/2005/8/layout/vList2"/>
    <dgm:cxn modelId="{532BEFFA-1353-EF4F-84BE-94949AD547DA}" type="presParOf" srcId="{79E64DB0-A007-4BA9-AC5F-B2ECFDF23748}" destId="{80CD2E44-77AD-4ED3-A506-942E1041E81F}" srcOrd="4" destOrd="0" presId="urn:microsoft.com/office/officeart/2005/8/layout/vList2"/>
    <dgm:cxn modelId="{11DEFC85-77A4-3C4C-965C-AF885F2EEAE2}" type="presParOf" srcId="{79E64DB0-A007-4BA9-AC5F-B2ECFDF23748}" destId="{0DDEB126-B68A-4F99-BB2C-C726A88C2FF3}" srcOrd="5" destOrd="0" presId="urn:microsoft.com/office/officeart/2005/8/layout/vList2"/>
    <dgm:cxn modelId="{FD179EC7-4F9F-CE44-8ECA-A186FEB6A565}" type="presParOf" srcId="{79E64DB0-A007-4BA9-AC5F-B2ECFDF23748}" destId="{B54B9532-842F-40FA-B806-1734B2A0FCAC}" srcOrd="6" destOrd="0" presId="urn:microsoft.com/office/officeart/2005/8/layout/vList2"/>
    <dgm:cxn modelId="{D5B1CA9A-44F0-804D-B548-5A1FF2409A7F}" type="presParOf" srcId="{79E64DB0-A007-4BA9-AC5F-B2ECFDF23748}" destId="{66883080-7FE2-4863-A9F9-BA4D7E12D841}" srcOrd="7" destOrd="0" presId="urn:microsoft.com/office/officeart/2005/8/layout/vList2"/>
    <dgm:cxn modelId="{1B348B7B-3FCB-A14B-947A-2B13EDDEE4BF}" type="presParOf" srcId="{79E64DB0-A007-4BA9-AC5F-B2ECFDF23748}" destId="{58FEE96C-89E0-4A9A-8159-D1E58641BFD2}" srcOrd="8"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03C45E-B3AA-4A9B-B3F3-BB6ED04B2EE1}" type="doc">
      <dgm:prSet loTypeId="urn:microsoft.com/office/officeart/2005/8/layout/gear1" loCatId="relationship" qsTypeId="urn:microsoft.com/office/officeart/2005/8/quickstyle/simple1" qsCatId="simple" csTypeId="urn:microsoft.com/office/officeart/2005/8/colors/colorful5" csCatId="colorful" phldr="1"/>
      <dgm:spPr/>
    </dgm:pt>
    <dgm:pt modelId="{688E8361-78F5-4C56-9F8F-13C5557D3C9E}">
      <dgm:prSet phldrT="[Texte]" custT="1">
        <dgm:style>
          <a:lnRef idx="0">
            <a:schemeClr val="accent5"/>
          </a:lnRef>
          <a:fillRef idx="3">
            <a:schemeClr val="accent5"/>
          </a:fillRef>
          <a:effectRef idx="3">
            <a:schemeClr val="accent5"/>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1800" b="1" dirty="0" smtClean="0">
              <a:solidFill>
                <a:schemeClr val="bg1"/>
              </a:solidFill>
            </a:rPr>
            <a:t>PROGRAMMES</a:t>
          </a:r>
          <a:endParaRPr lang="fr-FR" sz="1800" b="1" dirty="0">
            <a:solidFill>
              <a:schemeClr val="bg1"/>
            </a:solidFill>
          </a:endParaRPr>
        </a:p>
      </dgm:t>
    </dgm:pt>
    <dgm:pt modelId="{501EEF97-30C8-4906-8441-A9D3369502DF}" type="parTrans" cxnId="{732A2B8D-985B-456B-9269-B8FC0318C7D5}">
      <dgm:prSet/>
      <dgm:spPr/>
      <dgm:t>
        <a:bodyPr/>
        <a:lstStyle/>
        <a:p>
          <a:endParaRPr lang="fr-FR" sz="1800" b="1">
            <a:solidFill>
              <a:srgbClr val="FF0000"/>
            </a:solidFill>
          </a:endParaRPr>
        </a:p>
      </dgm:t>
    </dgm:pt>
    <dgm:pt modelId="{D5014158-34FB-41EE-A8E6-35467A3DD42F}" type="sibTrans" cxnId="{732A2B8D-985B-456B-9269-B8FC0318C7D5}">
      <dgm:prSet/>
      <dgm:spPr/>
      <dgm:t>
        <a:bodyPr/>
        <a:lstStyle/>
        <a:p>
          <a:endParaRPr lang="fr-FR" sz="1800" b="1">
            <a:solidFill>
              <a:srgbClr val="FF0000"/>
            </a:solidFill>
          </a:endParaRPr>
        </a:p>
      </dgm:t>
    </dgm:pt>
    <dgm:pt modelId="{F008814A-3CF8-4104-A74B-DCD5FE1A5342}">
      <dgm:prSet phldrT="[Texte]" custT="1">
        <dgm:style>
          <a:lnRef idx="0">
            <a:schemeClr val="accent3"/>
          </a:lnRef>
          <a:fillRef idx="3">
            <a:schemeClr val="accent3"/>
          </a:fillRef>
          <a:effectRef idx="3">
            <a:schemeClr val="accent3"/>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2000" b="1" dirty="0" smtClean="0">
              <a:solidFill>
                <a:schemeClr val="bg1"/>
              </a:solidFill>
            </a:rPr>
            <a:t>CYCLES</a:t>
          </a:r>
          <a:endParaRPr lang="fr-FR" sz="2000" b="1" dirty="0">
            <a:solidFill>
              <a:schemeClr val="bg1"/>
            </a:solidFill>
          </a:endParaRPr>
        </a:p>
      </dgm:t>
    </dgm:pt>
    <dgm:pt modelId="{BBDF9D80-D573-47C4-BEE0-AD08CA68AF3A}" type="parTrans" cxnId="{FD8EAE97-0135-4D3E-A2F5-BF5F6984A7B2}">
      <dgm:prSet/>
      <dgm:spPr/>
      <dgm:t>
        <a:bodyPr/>
        <a:lstStyle/>
        <a:p>
          <a:endParaRPr lang="fr-FR" sz="1800" b="1">
            <a:solidFill>
              <a:srgbClr val="FF0000"/>
            </a:solidFill>
          </a:endParaRPr>
        </a:p>
      </dgm:t>
    </dgm:pt>
    <dgm:pt modelId="{2A37F30B-B6FD-40D5-9D51-4E47FC40A2E0}" type="sibTrans" cxnId="{FD8EAE97-0135-4D3E-A2F5-BF5F6984A7B2}">
      <dgm:prSet/>
      <dgm:spPr/>
      <dgm:t>
        <a:bodyPr/>
        <a:lstStyle/>
        <a:p>
          <a:endParaRPr lang="fr-FR" sz="1800" b="1">
            <a:solidFill>
              <a:srgbClr val="FF0000"/>
            </a:solidFill>
          </a:endParaRPr>
        </a:p>
      </dgm:t>
    </dgm:pt>
    <dgm:pt modelId="{4C24C96A-D4C1-413F-A5F2-3508D2E39B98}">
      <dgm:prSet phldrT="[Texte]" custT="1">
        <dgm:style>
          <a:lnRef idx="0">
            <a:schemeClr val="accent6"/>
          </a:lnRef>
          <a:fillRef idx="3">
            <a:schemeClr val="accent6"/>
          </a:fillRef>
          <a:effectRef idx="3">
            <a:schemeClr val="accent6"/>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2400" b="1" dirty="0" smtClean="0">
              <a:solidFill>
                <a:schemeClr val="bg1"/>
              </a:solidFill>
            </a:rPr>
            <a:t>SOCLE</a:t>
          </a:r>
          <a:endParaRPr lang="fr-FR" sz="2400" b="1" dirty="0">
            <a:solidFill>
              <a:schemeClr val="bg1"/>
            </a:solidFill>
          </a:endParaRPr>
        </a:p>
      </dgm:t>
    </dgm:pt>
    <dgm:pt modelId="{E56DEEC8-41CD-441E-86F2-2B2FA98D2BDB}" type="parTrans" cxnId="{EBCA7543-8FFB-45F7-A021-4FDA86DD2BEC}">
      <dgm:prSet/>
      <dgm:spPr/>
      <dgm:t>
        <a:bodyPr/>
        <a:lstStyle/>
        <a:p>
          <a:endParaRPr lang="fr-FR" sz="1800" b="1">
            <a:solidFill>
              <a:srgbClr val="FF0000"/>
            </a:solidFill>
          </a:endParaRPr>
        </a:p>
      </dgm:t>
    </dgm:pt>
    <dgm:pt modelId="{CD4208E2-A10F-42B3-9B3B-CD0511CF7B9D}" type="sibTrans" cxnId="{EBCA7543-8FFB-45F7-A021-4FDA86DD2BEC}">
      <dgm:prSet/>
      <dgm:spPr/>
      <dgm:t>
        <a:bodyPr/>
        <a:lstStyle/>
        <a:p>
          <a:endParaRPr lang="fr-FR" sz="1800" b="1">
            <a:solidFill>
              <a:srgbClr val="FF0000"/>
            </a:solidFill>
          </a:endParaRPr>
        </a:p>
      </dgm:t>
    </dgm:pt>
    <dgm:pt modelId="{3CEE4FB5-D32A-4A59-BDBE-78476ADBF846}" type="pres">
      <dgm:prSet presAssocID="{B903C45E-B3AA-4A9B-B3F3-BB6ED04B2EE1}" presName="composite" presStyleCnt="0">
        <dgm:presLayoutVars>
          <dgm:chMax val="3"/>
          <dgm:animLvl val="lvl"/>
          <dgm:resizeHandles val="exact"/>
        </dgm:presLayoutVars>
      </dgm:prSet>
      <dgm:spPr/>
    </dgm:pt>
    <dgm:pt modelId="{F57CDF73-FD06-4CC3-9E4B-1E3271FC2E0E}" type="pres">
      <dgm:prSet presAssocID="{688E8361-78F5-4C56-9F8F-13C5557D3C9E}" presName="gear1" presStyleLbl="node1" presStyleIdx="0" presStyleCnt="3">
        <dgm:presLayoutVars>
          <dgm:chMax val="1"/>
          <dgm:bulletEnabled val="1"/>
        </dgm:presLayoutVars>
      </dgm:prSet>
      <dgm:spPr/>
      <dgm:t>
        <a:bodyPr/>
        <a:lstStyle/>
        <a:p>
          <a:endParaRPr lang="fr-FR"/>
        </a:p>
      </dgm:t>
    </dgm:pt>
    <dgm:pt modelId="{A561054C-B75E-4C4A-AEFC-D3F655684FEB}" type="pres">
      <dgm:prSet presAssocID="{688E8361-78F5-4C56-9F8F-13C5557D3C9E}" presName="gear1srcNode" presStyleLbl="node1" presStyleIdx="0" presStyleCnt="3"/>
      <dgm:spPr/>
      <dgm:t>
        <a:bodyPr/>
        <a:lstStyle/>
        <a:p>
          <a:endParaRPr lang="fr-FR"/>
        </a:p>
      </dgm:t>
    </dgm:pt>
    <dgm:pt modelId="{679A15ED-3A8F-41DE-A46C-D72DB0E9EE2C}" type="pres">
      <dgm:prSet presAssocID="{688E8361-78F5-4C56-9F8F-13C5557D3C9E}" presName="gear1dstNode" presStyleLbl="node1" presStyleIdx="0" presStyleCnt="3"/>
      <dgm:spPr/>
      <dgm:t>
        <a:bodyPr/>
        <a:lstStyle/>
        <a:p>
          <a:endParaRPr lang="fr-FR"/>
        </a:p>
      </dgm:t>
    </dgm:pt>
    <dgm:pt modelId="{C5B2E780-E5ED-4AD6-A32D-5C4910F2FFB0}" type="pres">
      <dgm:prSet presAssocID="{F008814A-3CF8-4104-A74B-DCD5FE1A5342}" presName="gear2" presStyleLbl="node1" presStyleIdx="1" presStyleCnt="3">
        <dgm:presLayoutVars>
          <dgm:chMax val="1"/>
          <dgm:bulletEnabled val="1"/>
        </dgm:presLayoutVars>
      </dgm:prSet>
      <dgm:spPr/>
      <dgm:t>
        <a:bodyPr/>
        <a:lstStyle/>
        <a:p>
          <a:endParaRPr lang="fr-FR"/>
        </a:p>
      </dgm:t>
    </dgm:pt>
    <dgm:pt modelId="{680DFA86-0F31-4617-A672-5A700831D5DF}" type="pres">
      <dgm:prSet presAssocID="{F008814A-3CF8-4104-A74B-DCD5FE1A5342}" presName="gear2srcNode" presStyleLbl="node1" presStyleIdx="1" presStyleCnt="3"/>
      <dgm:spPr/>
      <dgm:t>
        <a:bodyPr/>
        <a:lstStyle/>
        <a:p>
          <a:endParaRPr lang="fr-FR"/>
        </a:p>
      </dgm:t>
    </dgm:pt>
    <dgm:pt modelId="{FBAD8297-2C66-496A-AB52-5A648D2F3FAA}" type="pres">
      <dgm:prSet presAssocID="{F008814A-3CF8-4104-A74B-DCD5FE1A5342}" presName="gear2dstNode" presStyleLbl="node1" presStyleIdx="1" presStyleCnt="3"/>
      <dgm:spPr/>
      <dgm:t>
        <a:bodyPr/>
        <a:lstStyle/>
        <a:p>
          <a:endParaRPr lang="fr-FR"/>
        </a:p>
      </dgm:t>
    </dgm:pt>
    <dgm:pt modelId="{2576EC93-7B5F-4908-9028-459A0A36401A}" type="pres">
      <dgm:prSet presAssocID="{4C24C96A-D4C1-413F-A5F2-3508D2E39B98}" presName="gear3" presStyleLbl="node1" presStyleIdx="2" presStyleCnt="3"/>
      <dgm:spPr/>
      <dgm:t>
        <a:bodyPr/>
        <a:lstStyle/>
        <a:p>
          <a:endParaRPr lang="fr-FR"/>
        </a:p>
      </dgm:t>
    </dgm:pt>
    <dgm:pt modelId="{4F5E514B-A360-4F06-926F-1877AA39D046}" type="pres">
      <dgm:prSet presAssocID="{4C24C96A-D4C1-413F-A5F2-3508D2E39B98}" presName="gear3tx" presStyleLbl="node1" presStyleIdx="2" presStyleCnt="3">
        <dgm:presLayoutVars>
          <dgm:chMax val="1"/>
          <dgm:bulletEnabled val="1"/>
        </dgm:presLayoutVars>
      </dgm:prSet>
      <dgm:spPr/>
      <dgm:t>
        <a:bodyPr/>
        <a:lstStyle/>
        <a:p>
          <a:endParaRPr lang="fr-FR"/>
        </a:p>
      </dgm:t>
    </dgm:pt>
    <dgm:pt modelId="{5AE64581-579E-486B-913F-4CA44F937F68}" type="pres">
      <dgm:prSet presAssocID="{4C24C96A-D4C1-413F-A5F2-3508D2E39B98}" presName="gear3srcNode" presStyleLbl="node1" presStyleIdx="2" presStyleCnt="3"/>
      <dgm:spPr/>
      <dgm:t>
        <a:bodyPr/>
        <a:lstStyle/>
        <a:p>
          <a:endParaRPr lang="fr-FR"/>
        </a:p>
      </dgm:t>
    </dgm:pt>
    <dgm:pt modelId="{D0F31CBC-1A77-42D9-8557-BA921F0C9C44}" type="pres">
      <dgm:prSet presAssocID="{4C24C96A-D4C1-413F-A5F2-3508D2E39B98}" presName="gear3dstNode" presStyleLbl="node1" presStyleIdx="2" presStyleCnt="3"/>
      <dgm:spPr/>
      <dgm:t>
        <a:bodyPr/>
        <a:lstStyle/>
        <a:p>
          <a:endParaRPr lang="fr-FR"/>
        </a:p>
      </dgm:t>
    </dgm:pt>
    <dgm:pt modelId="{B3D27F22-BCC8-45E8-854E-4EE46FB92879}" type="pres">
      <dgm:prSet presAssocID="{D5014158-34FB-41EE-A8E6-35467A3DD42F}" presName="connector1" presStyleLbl="sibTrans2D1" presStyleIdx="0" presStyleCnt="3"/>
      <dgm:spPr/>
      <dgm:t>
        <a:bodyPr/>
        <a:lstStyle/>
        <a:p>
          <a:endParaRPr lang="fr-FR"/>
        </a:p>
      </dgm:t>
    </dgm:pt>
    <dgm:pt modelId="{58A2F1F7-D4ED-482D-B10C-A7D2E311CE56}" type="pres">
      <dgm:prSet presAssocID="{2A37F30B-B6FD-40D5-9D51-4E47FC40A2E0}" presName="connector2" presStyleLbl="sibTrans2D1" presStyleIdx="1" presStyleCnt="3"/>
      <dgm:spPr/>
      <dgm:t>
        <a:bodyPr/>
        <a:lstStyle/>
        <a:p>
          <a:endParaRPr lang="fr-FR"/>
        </a:p>
      </dgm:t>
    </dgm:pt>
    <dgm:pt modelId="{8E67D9C0-3F79-4B81-AADA-3FAF607487EC}" type="pres">
      <dgm:prSet presAssocID="{CD4208E2-A10F-42B3-9B3B-CD0511CF7B9D}" presName="connector3" presStyleLbl="sibTrans2D1" presStyleIdx="2" presStyleCnt="3"/>
      <dgm:spPr/>
      <dgm:t>
        <a:bodyPr/>
        <a:lstStyle/>
        <a:p>
          <a:endParaRPr lang="fr-FR"/>
        </a:p>
      </dgm:t>
    </dgm:pt>
  </dgm:ptLst>
  <dgm:cxnLst>
    <dgm:cxn modelId="{85B611DA-3E0E-6343-888C-BB7C84F231E0}" type="presOf" srcId="{CD4208E2-A10F-42B3-9B3B-CD0511CF7B9D}" destId="{8E67D9C0-3F79-4B81-AADA-3FAF607487EC}" srcOrd="0" destOrd="0" presId="urn:microsoft.com/office/officeart/2005/8/layout/gear1"/>
    <dgm:cxn modelId="{06C4999E-67E5-6340-A1BB-D22F752904DB}" type="presOf" srcId="{688E8361-78F5-4C56-9F8F-13C5557D3C9E}" destId="{F57CDF73-FD06-4CC3-9E4B-1E3271FC2E0E}" srcOrd="0" destOrd="0" presId="urn:microsoft.com/office/officeart/2005/8/layout/gear1"/>
    <dgm:cxn modelId="{45AC4429-AF2B-E54B-B5E1-CD05DA4AFD9A}" type="presOf" srcId="{D5014158-34FB-41EE-A8E6-35467A3DD42F}" destId="{B3D27F22-BCC8-45E8-854E-4EE46FB92879}" srcOrd="0" destOrd="0" presId="urn:microsoft.com/office/officeart/2005/8/layout/gear1"/>
    <dgm:cxn modelId="{FD8EAE97-0135-4D3E-A2F5-BF5F6984A7B2}" srcId="{B903C45E-B3AA-4A9B-B3F3-BB6ED04B2EE1}" destId="{F008814A-3CF8-4104-A74B-DCD5FE1A5342}" srcOrd="1" destOrd="0" parTransId="{BBDF9D80-D573-47C4-BEE0-AD08CA68AF3A}" sibTransId="{2A37F30B-B6FD-40D5-9D51-4E47FC40A2E0}"/>
    <dgm:cxn modelId="{08D784E8-5F3E-8D4F-ADC6-9550D28C7D5E}" type="presOf" srcId="{B903C45E-B3AA-4A9B-B3F3-BB6ED04B2EE1}" destId="{3CEE4FB5-D32A-4A59-BDBE-78476ADBF846}" srcOrd="0" destOrd="0" presId="urn:microsoft.com/office/officeart/2005/8/layout/gear1"/>
    <dgm:cxn modelId="{731301B7-DDD3-2C46-A457-7E78A8C23AE7}" type="presOf" srcId="{4C24C96A-D4C1-413F-A5F2-3508D2E39B98}" destId="{D0F31CBC-1A77-42D9-8557-BA921F0C9C44}" srcOrd="3" destOrd="0" presId="urn:microsoft.com/office/officeart/2005/8/layout/gear1"/>
    <dgm:cxn modelId="{F803B6D7-E781-B747-9A69-6CFDBA442CA7}" type="presOf" srcId="{4C24C96A-D4C1-413F-A5F2-3508D2E39B98}" destId="{5AE64581-579E-486B-913F-4CA44F937F68}" srcOrd="2" destOrd="0" presId="urn:microsoft.com/office/officeart/2005/8/layout/gear1"/>
    <dgm:cxn modelId="{8ED13BB2-63E6-1245-8D0A-D6B0EEE9FFAF}" type="presOf" srcId="{4C24C96A-D4C1-413F-A5F2-3508D2E39B98}" destId="{4F5E514B-A360-4F06-926F-1877AA39D046}" srcOrd="1" destOrd="0" presId="urn:microsoft.com/office/officeart/2005/8/layout/gear1"/>
    <dgm:cxn modelId="{3760D86F-69F2-A24A-AA4E-5B3BE5AA9F71}" type="presOf" srcId="{F008814A-3CF8-4104-A74B-DCD5FE1A5342}" destId="{C5B2E780-E5ED-4AD6-A32D-5C4910F2FFB0}" srcOrd="0" destOrd="0" presId="urn:microsoft.com/office/officeart/2005/8/layout/gear1"/>
    <dgm:cxn modelId="{659FBDD2-AF41-B94B-AB8F-8C0F34D4021F}" type="presOf" srcId="{2A37F30B-B6FD-40D5-9D51-4E47FC40A2E0}" destId="{58A2F1F7-D4ED-482D-B10C-A7D2E311CE56}" srcOrd="0" destOrd="0" presId="urn:microsoft.com/office/officeart/2005/8/layout/gear1"/>
    <dgm:cxn modelId="{A906D3CC-7A50-4348-85B8-5473145EEF38}" type="presOf" srcId="{F008814A-3CF8-4104-A74B-DCD5FE1A5342}" destId="{680DFA86-0F31-4617-A672-5A700831D5DF}" srcOrd="1" destOrd="0" presId="urn:microsoft.com/office/officeart/2005/8/layout/gear1"/>
    <dgm:cxn modelId="{97A91A5D-C2EB-9C47-8C09-067BA3E9D291}" type="presOf" srcId="{4C24C96A-D4C1-413F-A5F2-3508D2E39B98}" destId="{2576EC93-7B5F-4908-9028-459A0A36401A}" srcOrd="0" destOrd="0" presId="urn:microsoft.com/office/officeart/2005/8/layout/gear1"/>
    <dgm:cxn modelId="{5C55BC3D-BE61-2041-8115-99BAE69E403F}" type="presOf" srcId="{688E8361-78F5-4C56-9F8F-13C5557D3C9E}" destId="{679A15ED-3A8F-41DE-A46C-D72DB0E9EE2C}" srcOrd="2" destOrd="0" presId="urn:microsoft.com/office/officeart/2005/8/layout/gear1"/>
    <dgm:cxn modelId="{EBCA7543-8FFB-45F7-A021-4FDA86DD2BEC}" srcId="{B903C45E-B3AA-4A9B-B3F3-BB6ED04B2EE1}" destId="{4C24C96A-D4C1-413F-A5F2-3508D2E39B98}" srcOrd="2" destOrd="0" parTransId="{E56DEEC8-41CD-441E-86F2-2B2FA98D2BDB}" sibTransId="{CD4208E2-A10F-42B3-9B3B-CD0511CF7B9D}"/>
    <dgm:cxn modelId="{732A2B8D-985B-456B-9269-B8FC0318C7D5}" srcId="{B903C45E-B3AA-4A9B-B3F3-BB6ED04B2EE1}" destId="{688E8361-78F5-4C56-9F8F-13C5557D3C9E}" srcOrd="0" destOrd="0" parTransId="{501EEF97-30C8-4906-8441-A9D3369502DF}" sibTransId="{D5014158-34FB-41EE-A8E6-35467A3DD42F}"/>
    <dgm:cxn modelId="{BCA268CC-D53F-D048-BD9B-0899FF685F5D}" type="presOf" srcId="{F008814A-3CF8-4104-A74B-DCD5FE1A5342}" destId="{FBAD8297-2C66-496A-AB52-5A648D2F3FAA}" srcOrd="2" destOrd="0" presId="urn:microsoft.com/office/officeart/2005/8/layout/gear1"/>
    <dgm:cxn modelId="{CB2851C7-EEB3-8B42-A596-F5697859AD6C}" type="presOf" srcId="{688E8361-78F5-4C56-9F8F-13C5557D3C9E}" destId="{A561054C-B75E-4C4A-AEFC-D3F655684FEB}" srcOrd="1" destOrd="0" presId="urn:microsoft.com/office/officeart/2005/8/layout/gear1"/>
    <dgm:cxn modelId="{F569C850-83A8-364E-BD7C-0F9507571A32}" type="presParOf" srcId="{3CEE4FB5-D32A-4A59-BDBE-78476ADBF846}" destId="{F57CDF73-FD06-4CC3-9E4B-1E3271FC2E0E}" srcOrd="0" destOrd="0" presId="urn:microsoft.com/office/officeart/2005/8/layout/gear1"/>
    <dgm:cxn modelId="{85932AF5-4254-0E40-8F12-0D2FEFAC0F17}" type="presParOf" srcId="{3CEE4FB5-D32A-4A59-BDBE-78476ADBF846}" destId="{A561054C-B75E-4C4A-AEFC-D3F655684FEB}" srcOrd="1" destOrd="0" presId="urn:microsoft.com/office/officeart/2005/8/layout/gear1"/>
    <dgm:cxn modelId="{BE0D106D-414A-CC4A-98C4-6BE06456E10B}" type="presParOf" srcId="{3CEE4FB5-D32A-4A59-BDBE-78476ADBF846}" destId="{679A15ED-3A8F-41DE-A46C-D72DB0E9EE2C}" srcOrd="2" destOrd="0" presId="urn:microsoft.com/office/officeart/2005/8/layout/gear1"/>
    <dgm:cxn modelId="{17BE08F2-EF1D-1A4A-86E8-D60CE5DFEFB6}" type="presParOf" srcId="{3CEE4FB5-D32A-4A59-BDBE-78476ADBF846}" destId="{C5B2E780-E5ED-4AD6-A32D-5C4910F2FFB0}" srcOrd="3" destOrd="0" presId="urn:microsoft.com/office/officeart/2005/8/layout/gear1"/>
    <dgm:cxn modelId="{79B3362B-613E-CE4E-910B-40367894D485}" type="presParOf" srcId="{3CEE4FB5-D32A-4A59-BDBE-78476ADBF846}" destId="{680DFA86-0F31-4617-A672-5A700831D5DF}" srcOrd="4" destOrd="0" presId="urn:microsoft.com/office/officeart/2005/8/layout/gear1"/>
    <dgm:cxn modelId="{52F1CF2A-AFF0-8D4B-8E9B-C125880D1F68}" type="presParOf" srcId="{3CEE4FB5-D32A-4A59-BDBE-78476ADBF846}" destId="{FBAD8297-2C66-496A-AB52-5A648D2F3FAA}" srcOrd="5" destOrd="0" presId="urn:microsoft.com/office/officeart/2005/8/layout/gear1"/>
    <dgm:cxn modelId="{382B6C6B-CDB3-B849-97D2-02430429E708}" type="presParOf" srcId="{3CEE4FB5-D32A-4A59-BDBE-78476ADBF846}" destId="{2576EC93-7B5F-4908-9028-459A0A36401A}" srcOrd="6" destOrd="0" presId="urn:microsoft.com/office/officeart/2005/8/layout/gear1"/>
    <dgm:cxn modelId="{39062A21-283A-BF4A-8176-6C4942F96E09}" type="presParOf" srcId="{3CEE4FB5-D32A-4A59-BDBE-78476ADBF846}" destId="{4F5E514B-A360-4F06-926F-1877AA39D046}" srcOrd="7" destOrd="0" presId="urn:microsoft.com/office/officeart/2005/8/layout/gear1"/>
    <dgm:cxn modelId="{9BAE9FB2-263E-2749-A10B-74EFA241BFDD}" type="presParOf" srcId="{3CEE4FB5-D32A-4A59-BDBE-78476ADBF846}" destId="{5AE64581-579E-486B-913F-4CA44F937F68}" srcOrd="8" destOrd="0" presId="urn:microsoft.com/office/officeart/2005/8/layout/gear1"/>
    <dgm:cxn modelId="{B95703C4-9904-3E4F-8F2B-37C72A933556}" type="presParOf" srcId="{3CEE4FB5-D32A-4A59-BDBE-78476ADBF846}" destId="{D0F31CBC-1A77-42D9-8557-BA921F0C9C44}" srcOrd="9" destOrd="0" presId="urn:microsoft.com/office/officeart/2005/8/layout/gear1"/>
    <dgm:cxn modelId="{B95A6B72-9AE7-CC4E-8230-DD10E3D0CE5E}" type="presParOf" srcId="{3CEE4FB5-D32A-4A59-BDBE-78476ADBF846}" destId="{B3D27F22-BCC8-45E8-854E-4EE46FB92879}" srcOrd="10" destOrd="0" presId="urn:microsoft.com/office/officeart/2005/8/layout/gear1"/>
    <dgm:cxn modelId="{6CBFC382-076E-B542-8E9F-CC942A9476A2}" type="presParOf" srcId="{3CEE4FB5-D32A-4A59-BDBE-78476ADBF846}" destId="{58A2F1F7-D4ED-482D-B10C-A7D2E311CE56}" srcOrd="11" destOrd="0" presId="urn:microsoft.com/office/officeart/2005/8/layout/gear1"/>
    <dgm:cxn modelId="{5442ECC2-61F2-104C-B16B-5633F51CBD66}" type="presParOf" srcId="{3CEE4FB5-D32A-4A59-BDBE-78476ADBF846}" destId="{8E67D9C0-3F79-4B81-AADA-3FAF607487E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CF769-E7AC-4E17-8B3E-9D87DEEDF556}">
      <dsp:nvSpPr>
        <dsp:cNvPr id="0" name=""/>
        <dsp:cNvSpPr/>
      </dsp:nvSpPr>
      <dsp:spPr>
        <a:xfrm>
          <a:off x="0" y="220883"/>
          <a:ext cx="8229600" cy="908421"/>
        </a:xfrm>
        <a:prstGeom prst="roundRect">
          <a:avLst/>
        </a:prstGeom>
        <a:solidFill>
          <a:srgbClr val="00B0F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r-FR" sz="2000" b="1" kern="1200" dirty="0" smtClean="0"/>
            <a:t>Un nouveau socle commun avec 5 domaines de formation</a:t>
          </a:r>
          <a:endParaRPr lang="fr-FR" sz="2000" b="1" kern="1200" dirty="0"/>
        </a:p>
      </dsp:txBody>
      <dsp:txXfrm>
        <a:off x="44345" y="265228"/>
        <a:ext cx="8140910" cy="819731"/>
      </dsp:txXfrm>
    </dsp:sp>
    <dsp:sp modelId="{FC016F03-421E-4DAD-AEBE-F2A10ACAB9B1}">
      <dsp:nvSpPr>
        <dsp:cNvPr id="0" name=""/>
        <dsp:cNvSpPr/>
      </dsp:nvSpPr>
      <dsp:spPr>
        <a:xfrm>
          <a:off x="0" y="1161075"/>
          <a:ext cx="8229600" cy="908416"/>
        </a:xfrm>
        <a:prstGeom prst="roundRect">
          <a:avLst/>
        </a:prstGeom>
        <a:solidFill>
          <a:srgbClr val="00B0F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r-FR" sz="2000" b="1" kern="1200" dirty="0" smtClean="0"/>
            <a:t>De nouveaux programmes de cycle en cohérence avec le socle</a:t>
          </a:r>
          <a:endParaRPr lang="fr-FR" sz="2000" b="1" kern="1200" dirty="0"/>
        </a:p>
      </dsp:txBody>
      <dsp:txXfrm>
        <a:off x="44345" y="1205420"/>
        <a:ext cx="8140910" cy="819726"/>
      </dsp:txXfrm>
    </dsp:sp>
    <dsp:sp modelId="{80CD2E44-77AD-4ED3-A506-942E1041E81F}">
      <dsp:nvSpPr>
        <dsp:cNvPr id="0" name=""/>
        <dsp:cNvSpPr/>
      </dsp:nvSpPr>
      <dsp:spPr>
        <a:xfrm>
          <a:off x="0" y="2074131"/>
          <a:ext cx="8229600" cy="908416"/>
        </a:xfrm>
        <a:prstGeom prst="roundRect">
          <a:avLst/>
        </a:prstGeom>
        <a:solidFill>
          <a:srgbClr val="00B0F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fr-FR" sz="1900" b="1" kern="1200" dirty="0" smtClean="0"/>
            <a:t>De nouveaux cycles : C3 (CM1/CM2/6</a:t>
          </a:r>
          <a:r>
            <a:rPr lang="fr-FR" sz="1900" b="1" kern="1200" baseline="30000" dirty="0" smtClean="0"/>
            <a:t>ème</a:t>
          </a:r>
          <a:r>
            <a:rPr lang="fr-FR" sz="1900" b="1" kern="1200" dirty="0" smtClean="0"/>
            <a:t>) et C4 (5</a:t>
          </a:r>
          <a:r>
            <a:rPr lang="fr-FR" sz="1900" b="1" kern="1200" baseline="30000" dirty="0" smtClean="0"/>
            <a:t>ème</a:t>
          </a:r>
          <a:r>
            <a:rPr lang="fr-FR" sz="1900" b="1" kern="1200" dirty="0" smtClean="0"/>
            <a:t>/ 4</a:t>
          </a:r>
          <a:r>
            <a:rPr lang="fr-FR" sz="1900" b="1" kern="1200" baseline="30000" dirty="0" smtClean="0"/>
            <a:t>ème</a:t>
          </a:r>
          <a:r>
            <a:rPr lang="fr-FR" sz="1900" b="1" kern="1200" dirty="0" smtClean="0"/>
            <a:t> /3</a:t>
          </a:r>
          <a:r>
            <a:rPr lang="fr-FR" sz="1900" b="1" kern="1200" baseline="30000" dirty="0" smtClean="0"/>
            <a:t>ème</a:t>
          </a:r>
          <a:r>
            <a:rPr lang="fr-FR" sz="1900" b="1" kern="1200" dirty="0" smtClean="0"/>
            <a:t>)</a:t>
          </a:r>
        </a:p>
      </dsp:txBody>
      <dsp:txXfrm>
        <a:off x="44345" y="2118476"/>
        <a:ext cx="8140910" cy="819726"/>
      </dsp:txXfrm>
    </dsp:sp>
    <dsp:sp modelId="{B54B9532-842F-40FA-B806-1734B2A0FCAC}">
      <dsp:nvSpPr>
        <dsp:cNvPr id="0" name=""/>
        <dsp:cNvSpPr/>
      </dsp:nvSpPr>
      <dsp:spPr>
        <a:xfrm>
          <a:off x="0" y="2952137"/>
          <a:ext cx="8229600" cy="908421"/>
        </a:xfrm>
        <a:prstGeom prst="roundRect">
          <a:avLst/>
        </a:prstGeom>
        <a:solidFill>
          <a:srgbClr val="00B0F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r-FR" sz="2000" b="1" kern="1200" dirty="0" smtClean="0"/>
            <a:t>Un livret scolaire numérique</a:t>
          </a:r>
          <a:endParaRPr lang="fr-FR" sz="2000" b="1" kern="1200" dirty="0"/>
        </a:p>
      </dsp:txBody>
      <dsp:txXfrm>
        <a:off x="44345" y="2996482"/>
        <a:ext cx="8140910" cy="819731"/>
      </dsp:txXfrm>
    </dsp:sp>
    <dsp:sp modelId="{58FEE96C-89E0-4A9A-8159-D1E58641BFD2}">
      <dsp:nvSpPr>
        <dsp:cNvPr id="0" name=""/>
        <dsp:cNvSpPr/>
      </dsp:nvSpPr>
      <dsp:spPr>
        <a:xfrm>
          <a:off x="0" y="3837999"/>
          <a:ext cx="8229600" cy="972348"/>
        </a:xfrm>
        <a:prstGeom prst="roundRect">
          <a:avLst/>
        </a:prstGeom>
        <a:solidFill>
          <a:srgbClr val="00B0F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r-FR" sz="2000" b="1" kern="1200" dirty="0" smtClean="0"/>
            <a:t>Un nouveau DNB</a:t>
          </a:r>
          <a:endParaRPr lang="fr-FR" sz="2000" b="1" kern="1200" dirty="0"/>
        </a:p>
      </dsp:txBody>
      <dsp:txXfrm>
        <a:off x="47466" y="3885465"/>
        <a:ext cx="8134668" cy="877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CDF73-FD06-4CC3-9E4B-1E3271FC2E0E}">
      <dsp:nvSpPr>
        <dsp:cNvPr id="0" name=""/>
        <dsp:cNvSpPr/>
      </dsp:nvSpPr>
      <dsp:spPr>
        <a:xfrm>
          <a:off x="3193643" y="2365528"/>
          <a:ext cx="2891201" cy="2891201"/>
        </a:xfrm>
        <a:prstGeom prst="gear9">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5"/>
        </a:lnRef>
        <a:fillRef idx="3">
          <a:schemeClr val="accent5"/>
        </a:fillRef>
        <a:effectRef idx="3">
          <a:schemeClr val="accent5"/>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bg1"/>
              </a:solidFill>
            </a:rPr>
            <a:t>PROGRAMMES</a:t>
          </a:r>
          <a:endParaRPr lang="fr-FR" sz="1800" b="1" kern="1200" dirty="0">
            <a:solidFill>
              <a:schemeClr val="bg1"/>
            </a:solidFill>
          </a:endParaRPr>
        </a:p>
      </dsp:txBody>
      <dsp:txXfrm>
        <a:off x="3774903" y="3042778"/>
        <a:ext cx="1728681" cy="1486137"/>
      </dsp:txXfrm>
    </dsp:sp>
    <dsp:sp modelId="{C5B2E780-E5ED-4AD6-A32D-5C4910F2FFB0}">
      <dsp:nvSpPr>
        <dsp:cNvPr id="0" name=""/>
        <dsp:cNvSpPr/>
      </dsp:nvSpPr>
      <dsp:spPr>
        <a:xfrm>
          <a:off x="1511489" y="1682153"/>
          <a:ext cx="2102692" cy="2102692"/>
        </a:xfrm>
        <a:prstGeom prst="gear6">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3"/>
        </a:lnRef>
        <a:fillRef idx="3">
          <a:schemeClr val="accent3"/>
        </a:fillRef>
        <a:effectRef idx="3">
          <a:schemeClr val="accent3"/>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bg1"/>
              </a:solidFill>
            </a:rPr>
            <a:t>CYCLES</a:t>
          </a:r>
          <a:endParaRPr lang="fr-FR" sz="2000" b="1" kern="1200" dirty="0">
            <a:solidFill>
              <a:schemeClr val="bg1"/>
            </a:solidFill>
          </a:endParaRPr>
        </a:p>
      </dsp:txBody>
      <dsp:txXfrm>
        <a:off x="2040848" y="2214711"/>
        <a:ext cx="1043974" cy="1037576"/>
      </dsp:txXfrm>
    </dsp:sp>
    <dsp:sp modelId="{2576EC93-7B5F-4908-9028-459A0A36401A}">
      <dsp:nvSpPr>
        <dsp:cNvPr id="0" name=""/>
        <dsp:cNvSpPr/>
      </dsp:nvSpPr>
      <dsp:spPr>
        <a:xfrm rot="20700000">
          <a:off x="2689212" y="231510"/>
          <a:ext cx="2060208" cy="2060208"/>
        </a:xfrm>
        <a:prstGeom prst="gear6">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6"/>
        </a:lnRef>
        <a:fillRef idx="3">
          <a:schemeClr val="accent6"/>
        </a:fillRef>
        <a:effectRef idx="3">
          <a:schemeClr val="accent6"/>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bg1"/>
              </a:solidFill>
            </a:rPr>
            <a:t>SOCLE</a:t>
          </a:r>
          <a:endParaRPr lang="fr-FR" sz="2400" b="1" kern="1200" dirty="0">
            <a:solidFill>
              <a:schemeClr val="bg1"/>
            </a:solidFill>
          </a:endParaRPr>
        </a:p>
      </dsp:txBody>
      <dsp:txXfrm rot="-20700000">
        <a:off x="3141076" y="683374"/>
        <a:ext cx="1156480" cy="1156480"/>
      </dsp:txXfrm>
    </dsp:sp>
    <dsp:sp modelId="{B3D27F22-BCC8-45E8-854E-4EE46FB92879}">
      <dsp:nvSpPr>
        <dsp:cNvPr id="0" name=""/>
        <dsp:cNvSpPr/>
      </dsp:nvSpPr>
      <dsp:spPr>
        <a:xfrm>
          <a:off x="2983168" y="1922485"/>
          <a:ext cx="3700737" cy="3700737"/>
        </a:xfrm>
        <a:prstGeom prst="circularArrow">
          <a:avLst>
            <a:gd name="adj1" fmla="val 4687"/>
            <a:gd name="adj2" fmla="val 299029"/>
            <a:gd name="adj3" fmla="val 2536798"/>
            <a:gd name="adj4" fmla="val 15817526"/>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A2F1F7-D4ED-482D-B10C-A7D2E311CE56}">
      <dsp:nvSpPr>
        <dsp:cNvPr id="0" name=""/>
        <dsp:cNvSpPr/>
      </dsp:nvSpPr>
      <dsp:spPr>
        <a:xfrm>
          <a:off x="1139107" y="1212347"/>
          <a:ext cx="2688817" cy="2688817"/>
        </a:xfrm>
        <a:prstGeom prst="leftCircularArrow">
          <a:avLst>
            <a:gd name="adj1" fmla="val 6452"/>
            <a:gd name="adj2" fmla="val 429999"/>
            <a:gd name="adj3" fmla="val 10489124"/>
            <a:gd name="adj4" fmla="val 14837806"/>
            <a:gd name="adj5" fmla="val 7527"/>
          </a:avLst>
        </a:prstGeom>
        <a:solidFill>
          <a:schemeClr val="accent5">
            <a:hueOff val="3359277"/>
            <a:satOff val="4740"/>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67D9C0-3F79-4B81-AADA-3FAF607487EC}">
      <dsp:nvSpPr>
        <dsp:cNvPr id="0" name=""/>
        <dsp:cNvSpPr/>
      </dsp:nvSpPr>
      <dsp:spPr>
        <a:xfrm>
          <a:off x="2212664" y="-224311"/>
          <a:ext cx="2899086" cy="2899086"/>
        </a:xfrm>
        <a:prstGeom prst="circularArrow">
          <a:avLst>
            <a:gd name="adj1" fmla="val 5984"/>
            <a:gd name="adj2" fmla="val 394124"/>
            <a:gd name="adj3" fmla="val 13313824"/>
            <a:gd name="adj4" fmla="val 10508221"/>
            <a:gd name="adj5" fmla="val 6981"/>
          </a:avLst>
        </a:prstGeom>
        <a:solidFill>
          <a:schemeClr val="accent5">
            <a:hueOff val="6718553"/>
            <a:satOff val="9479"/>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902076" y="0"/>
            <a:ext cx="2984500" cy="501650"/>
          </a:xfrm>
          <a:prstGeom prst="rect">
            <a:avLst/>
          </a:prstGeom>
        </p:spPr>
        <p:txBody>
          <a:bodyPr vert="horz" lIns="91440" tIns="45720" rIns="91440" bIns="45720" rtlCol="0"/>
          <a:lstStyle>
            <a:lvl1pPr algn="r">
              <a:defRPr sz="1200"/>
            </a:lvl1pPr>
          </a:lstStyle>
          <a:p>
            <a:fld id="{975CC91E-F080-49DD-8D5E-944BA1B66D5A}" type="datetimeFigureOut">
              <a:rPr lang="fr-FR" smtClean="0"/>
              <a:t>06/03/2016</a:t>
            </a:fld>
            <a:endParaRPr lang="fr-FR"/>
          </a:p>
        </p:txBody>
      </p:sp>
      <p:sp>
        <p:nvSpPr>
          <p:cNvPr id="4" name="Espace réservé du pied de page 3"/>
          <p:cNvSpPr>
            <a:spLocks noGrp="1"/>
          </p:cNvSpPr>
          <p:nvPr>
            <p:ph type="ftr" sz="quarter" idx="2"/>
          </p:nvPr>
        </p:nvSpPr>
        <p:spPr>
          <a:xfrm>
            <a:off x="0" y="9518651"/>
            <a:ext cx="2984500" cy="501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02076" y="9518651"/>
            <a:ext cx="2984500" cy="501650"/>
          </a:xfrm>
          <a:prstGeom prst="rect">
            <a:avLst/>
          </a:prstGeom>
        </p:spPr>
        <p:txBody>
          <a:bodyPr vert="horz" lIns="91440" tIns="45720" rIns="91440" bIns="45720" rtlCol="0" anchor="b"/>
          <a:lstStyle>
            <a:lvl1pPr algn="r">
              <a:defRPr sz="1200"/>
            </a:lvl1pPr>
          </a:lstStyle>
          <a:p>
            <a:fld id="{146B76E7-2A5E-46C8-9936-9BBA99B100A9}" type="slidenum">
              <a:rPr lang="fr-FR" smtClean="0"/>
              <a:t>‹N°›</a:t>
            </a:fld>
            <a:endParaRPr lang="fr-FR"/>
          </a:p>
        </p:txBody>
      </p:sp>
    </p:spTree>
    <p:extLst>
      <p:ext uri="{BB962C8B-B14F-4D97-AF65-F5344CB8AC3E}">
        <p14:creationId xmlns:p14="http://schemas.microsoft.com/office/powerpoint/2010/main" val="2724501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84871" cy="501094"/>
          </a:xfrm>
          <a:prstGeom prst="rect">
            <a:avLst/>
          </a:prstGeom>
        </p:spPr>
        <p:txBody>
          <a:bodyPr vert="horz" lIns="96625" tIns="48312" rIns="96625" bIns="48312" rtlCol="0"/>
          <a:lstStyle>
            <a:lvl1pPr algn="l">
              <a:defRPr sz="1300"/>
            </a:lvl1pPr>
          </a:lstStyle>
          <a:p>
            <a:endParaRPr lang="fr-FR"/>
          </a:p>
        </p:txBody>
      </p:sp>
      <p:sp>
        <p:nvSpPr>
          <p:cNvPr id="3" name="Espace réservé de la date 2"/>
          <p:cNvSpPr>
            <a:spLocks noGrp="1"/>
          </p:cNvSpPr>
          <p:nvPr>
            <p:ph type="dt" idx="1"/>
          </p:nvPr>
        </p:nvSpPr>
        <p:spPr>
          <a:xfrm>
            <a:off x="3901699" y="0"/>
            <a:ext cx="2984871" cy="501094"/>
          </a:xfrm>
          <a:prstGeom prst="rect">
            <a:avLst/>
          </a:prstGeom>
        </p:spPr>
        <p:txBody>
          <a:bodyPr vert="horz" lIns="96625" tIns="48312" rIns="96625" bIns="48312" rtlCol="0"/>
          <a:lstStyle>
            <a:lvl1pPr algn="r">
              <a:defRPr sz="1300"/>
            </a:lvl1pPr>
          </a:lstStyle>
          <a:p>
            <a:fld id="{492EFF3E-1329-2542-B4E2-A362AFDE66EF}" type="datetimeFigureOut">
              <a:rPr lang="fr-FR" smtClean="0"/>
              <a:pPr/>
              <a:t>06/03/2016</a:t>
            </a:fld>
            <a:endParaRPr lang="fr-FR"/>
          </a:p>
        </p:txBody>
      </p:sp>
      <p:sp>
        <p:nvSpPr>
          <p:cNvPr id="4" name="Espace réservé de l'image des diapositives 3"/>
          <p:cNvSpPr>
            <a:spLocks noGrp="1" noRot="1" noChangeAspect="1"/>
          </p:cNvSpPr>
          <p:nvPr>
            <p:ph type="sldImg" idx="2"/>
          </p:nvPr>
        </p:nvSpPr>
        <p:spPr>
          <a:xfrm>
            <a:off x="938213" y="750888"/>
            <a:ext cx="5011737" cy="3760787"/>
          </a:xfrm>
          <a:prstGeom prst="rect">
            <a:avLst/>
          </a:prstGeom>
          <a:noFill/>
          <a:ln w="12700">
            <a:solidFill>
              <a:prstClr val="black"/>
            </a:solidFill>
          </a:ln>
        </p:spPr>
        <p:txBody>
          <a:bodyPr vert="horz" lIns="96625" tIns="48312" rIns="96625" bIns="48312" rtlCol="0" anchor="ctr"/>
          <a:lstStyle/>
          <a:p>
            <a:endParaRPr lang="fr-FR"/>
          </a:p>
        </p:txBody>
      </p:sp>
      <p:sp>
        <p:nvSpPr>
          <p:cNvPr id="5" name="Espace réservé des commentaires 4"/>
          <p:cNvSpPr>
            <a:spLocks noGrp="1"/>
          </p:cNvSpPr>
          <p:nvPr>
            <p:ph type="body" sz="quarter" idx="3"/>
          </p:nvPr>
        </p:nvSpPr>
        <p:spPr>
          <a:xfrm>
            <a:off x="688817" y="4760396"/>
            <a:ext cx="5510530" cy="4509851"/>
          </a:xfrm>
          <a:prstGeom prst="rect">
            <a:avLst/>
          </a:prstGeom>
        </p:spPr>
        <p:txBody>
          <a:bodyPr vert="horz" lIns="96625" tIns="48312" rIns="96625" bIns="48312"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519054"/>
            <a:ext cx="2984871" cy="501094"/>
          </a:xfrm>
          <a:prstGeom prst="rect">
            <a:avLst/>
          </a:prstGeom>
        </p:spPr>
        <p:txBody>
          <a:bodyPr vert="horz" lIns="96625" tIns="48312" rIns="96625" bIns="48312"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1699" y="9519054"/>
            <a:ext cx="2984871" cy="501094"/>
          </a:xfrm>
          <a:prstGeom prst="rect">
            <a:avLst/>
          </a:prstGeom>
        </p:spPr>
        <p:txBody>
          <a:bodyPr vert="horz" lIns="96625" tIns="48312" rIns="96625" bIns="48312" rtlCol="0" anchor="b"/>
          <a:lstStyle>
            <a:lvl1pPr algn="r">
              <a:defRPr sz="1300"/>
            </a:lvl1pPr>
          </a:lstStyle>
          <a:p>
            <a:fld id="{644B936D-5371-504E-B4C4-9C9D9E931378}" type="slidenum">
              <a:rPr lang="fr-FR" smtClean="0"/>
              <a:pPr/>
              <a:t>‹N°›</a:t>
            </a:fld>
            <a:endParaRPr lang="fr-FR"/>
          </a:p>
        </p:txBody>
      </p:sp>
    </p:spTree>
    <p:extLst>
      <p:ext uri="{BB962C8B-B14F-4D97-AF65-F5344CB8AC3E}">
        <p14:creationId xmlns:p14="http://schemas.microsoft.com/office/powerpoint/2010/main" val="9966714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9699" name="Espace réservé des commentaires 2"/>
          <p:cNvSpPr>
            <a:spLocks noGrp="1"/>
          </p:cNvSpPr>
          <p:nvPr>
            <p:ph type="body" idx="1"/>
          </p:nvPr>
        </p:nvSpPr>
        <p:spPr bwMode="auto">
          <a:noFill/>
        </p:spPr>
        <p:txBody>
          <a:bodyPr/>
          <a:lstStyle/>
          <a:p>
            <a:pPr eaLnBrk="1" hangingPunct="1"/>
            <a:endParaRPr lang="fr-FR"/>
          </a:p>
        </p:txBody>
      </p:sp>
      <p:sp>
        <p:nvSpPr>
          <p:cNvPr id="4" name="Espace réservé du numéro de diapositive 3"/>
          <p:cNvSpPr>
            <a:spLocks noGrp="1"/>
          </p:cNvSpPr>
          <p:nvPr>
            <p:ph type="sldNum" sz="quarter" idx="5"/>
          </p:nvPr>
        </p:nvSpPr>
        <p:spPr/>
        <p:txBody>
          <a:bodyPr/>
          <a:lstStyle/>
          <a:p>
            <a:fld id="{CA0F168E-BEA0-6141-8B17-5ADFD41DAC62}" type="slidenum">
              <a:rPr lang="fr-FR"/>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0723" name="Espace réservé des commentaires 2"/>
          <p:cNvSpPr>
            <a:spLocks noGrp="1"/>
          </p:cNvSpPr>
          <p:nvPr>
            <p:ph type="body" idx="1"/>
          </p:nvPr>
        </p:nvSpPr>
        <p:spPr bwMode="auto">
          <a:noFill/>
        </p:spPr>
        <p:txBody>
          <a:bodyPr/>
          <a:lstStyle/>
          <a:p>
            <a:pPr eaLnBrk="1" hangingPunct="1"/>
            <a:endParaRPr lang="fr-FR"/>
          </a:p>
        </p:txBody>
      </p:sp>
      <p:sp>
        <p:nvSpPr>
          <p:cNvPr id="4" name="Espace réservé du numéro de diapositive 3"/>
          <p:cNvSpPr>
            <a:spLocks noGrp="1"/>
          </p:cNvSpPr>
          <p:nvPr>
            <p:ph type="sldNum" sz="quarter" idx="5"/>
          </p:nvPr>
        </p:nvSpPr>
        <p:spPr/>
        <p:txBody>
          <a:bodyPr/>
          <a:lstStyle/>
          <a:p>
            <a:fld id="{3917EA0F-BCE4-5C42-ACB6-FA64A302F929}" type="slidenum">
              <a:rPr lang="fr-FR"/>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a:lstStyle/>
          <a:p>
            <a:pPr eaLnBrk="1" hangingPunct="1"/>
            <a:endParaRPr lang="fr-FR"/>
          </a:p>
        </p:txBody>
      </p:sp>
      <p:sp>
        <p:nvSpPr>
          <p:cNvPr id="4" name="Espace réservé du numéro de diapositive 3"/>
          <p:cNvSpPr>
            <a:spLocks noGrp="1"/>
          </p:cNvSpPr>
          <p:nvPr>
            <p:ph type="sldNum" sz="quarter" idx="5"/>
          </p:nvPr>
        </p:nvSpPr>
        <p:spPr/>
        <p:txBody>
          <a:bodyPr/>
          <a:lstStyle/>
          <a:p>
            <a:fld id="{B9682F94-1BC5-DE46-8112-E46AB39787FD}" type="slidenum">
              <a:rPr lang="fr-FR"/>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2771" name="Espace réservé des commentaires 2"/>
          <p:cNvSpPr>
            <a:spLocks noGrp="1"/>
          </p:cNvSpPr>
          <p:nvPr>
            <p:ph type="body" idx="1"/>
          </p:nvPr>
        </p:nvSpPr>
        <p:spPr bwMode="auto">
          <a:noFill/>
        </p:spPr>
        <p:txBody>
          <a:bodyPr/>
          <a:lstStyle/>
          <a:p>
            <a:pPr eaLnBrk="1" hangingPunct="1"/>
            <a:endParaRPr lang="fr-FR"/>
          </a:p>
        </p:txBody>
      </p:sp>
      <p:sp>
        <p:nvSpPr>
          <p:cNvPr id="4" name="Espace réservé du numéro de diapositive 3"/>
          <p:cNvSpPr>
            <a:spLocks noGrp="1"/>
          </p:cNvSpPr>
          <p:nvPr>
            <p:ph type="sldNum" sz="quarter" idx="5"/>
          </p:nvPr>
        </p:nvSpPr>
        <p:spPr/>
        <p:txBody>
          <a:bodyPr/>
          <a:lstStyle/>
          <a:p>
            <a:fld id="{19E53EB4-3FBF-3848-A388-B315AB46525F}" type="slidenum">
              <a:rPr lang="fr-FR"/>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3795" name="Espace réservé des commentaires 2"/>
          <p:cNvSpPr>
            <a:spLocks noGrp="1"/>
          </p:cNvSpPr>
          <p:nvPr>
            <p:ph type="body" idx="1"/>
          </p:nvPr>
        </p:nvSpPr>
        <p:spPr bwMode="auto">
          <a:noFill/>
        </p:spPr>
        <p:txBody>
          <a:bodyPr/>
          <a:lstStyle/>
          <a:p>
            <a:pPr eaLnBrk="1" hangingPunct="1"/>
            <a:endParaRPr lang="fr-FR"/>
          </a:p>
        </p:txBody>
      </p:sp>
      <p:sp>
        <p:nvSpPr>
          <p:cNvPr id="4" name="Espace réservé du numéro de diapositive 3"/>
          <p:cNvSpPr>
            <a:spLocks noGrp="1"/>
          </p:cNvSpPr>
          <p:nvPr>
            <p:ph type="sldNum" sz="quarter" idx="5"/>
          </p:nvPr>
        </p:nvSpPr>
        <p:spPr/>
        <p:txBody>
          <a:bodyPr/>
          <a:lstStyle/>
          <a:p>
            <a:fld id="{58218D20-AC6A-3F40-856D-0301E808C560}" type="slidenum">
              <a:rPr lang="fr-FR"/>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noFill/>
        </p:spPr>
        <p:txBody>
          <a:bodyPr/>
          <a:lstStyle/>
          <a:p>
            <a:pPr eaLnBrk="1" hangingPunct="1"/>
            <a:endParaRPr lang="fr-FR"/>
          </a:p>
        </p:txBody>
      </p:sp>
      <p:sp>
        <p:nvSpPr>
          <p:cNvPr id="4" name="Espace réservé du numéro de diapositive 3"/>
          <p:cNvSpPr>
            <a:spLocks noGrp="1"/>
          </p:cNvSpPr>
          <p:nvPr>
            <p:ph type="sldNum" sz="quarter" idx="5"/>
          </p:nvPr>
        </p:nvSpPr>
        <p:spPr/>
        <p:txBody>
          <a:bodyPr/>
          <a:lstStyle/>
          <a:p>
            <a:fld id="{5DA62FFC-4130-4949-AA99-C45BC79A2E2F}" type="slidenum">
              <a:rPr lang="fr-FR"/>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5843" name="Espace réservé des commentaires 2"/>
          <p:cNvSpPr>
            <a:spLocks noGrp="1"/>
          </p:cNvSpPr>
          <p:nvPr>
            <p:ph type="body" idx="1"/>
          </p:nvPr>
        </p:nvSpPr>
        <p:spPr bwMode="auto">
          <a:noFill/>
        </p:spPr>
        <p:txBody>
          <a:bodyPr/>
          <a:lstStyle/>
          <a:p>
            <a:pPr eaLnBrk="1" hangingPunct="1"/>
            <a:endParaRPr lang="fr-FR"/>
          </a:p>
        </p:txBody>
      </p:sp>
      <p:sp>
        <p:nvSpPr>
          <p:cNvPr id="4" name="Espace réservé du numéro de diapositive 3"/>
          <p:cNvSpPr>
            <a:spLocks noGrp="1"/>
          </p:cNvSpPr>
          <p:nvPr>
            <p:ph type="sldNum" sz="quarter" idx="5"/>
          </p:nvPr>
        </p:nvSpPr>
        <p:spPr/>
        <p:txBody>
          <a:bodyPr/>
          <a:lstStyle/>
          <a:p>
            <a:fld id="{C21BA12B-55DB-2A43-869F-4C83B7D7F1CE}" type="slidenum">
              <a:rPr lang="fr-FR"/>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6867" name="Espace réservé des commentaires 2"/>
          <p:cNvSpPr>
            <a:spLocks noGrp="1"/>
          </p:cNvSpPr>
          <p:nvPr>
            <p:ph type="body" idx="1"/>
          </p:nvPr>
        </p:nvSpPr>
        <p:spPr bwMode="auto">
          <a:noFill/>
        </p:spPr>
        <p:txBody>
          <a:bodyPr/>
          <a:lstStyle/>
          <a:p>
            <a:pPr eaLnBrk="1" hangingPunct="1"/>
            <a:endParaRPr lang="fr-FR"/>
          </a:p>
        </p:txBody>
      </p:sp>
      <p:sp>
        <p:nvSpPr>
          <p:cNvPr id="4" name="Espace réservé du numéro de diapositive 3"/>
          <p:cNvSpPr>
            <a:spLocks noGrp="1"/>
          </p:cNvSpPr>
          <p:nvPr>
            <p:ph type="sldNum" sz="quarter" idx="5"/>
          </p:nvPr>
        </p:nvSpPr>
        <p:spPr/>
        <p:txBody>
          <a:bodyPr/>
          <a:lstStyle/>
          <a:p>
            <a:fld id="{6E4B49E0-9579-404A-86F4-3E355E3C858F}" type="slidenum">
              <a:rPr lang="fr-FR"/>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891" name="Espace réservé des commentaires 2"/>
          <p:cNvSpPr>
            <a:spLocks noGrp="1"/>
          </p:cNvSpPr>
          <p:nvPr>
            <p:ph type="body" idx="1"/>
          </p:nvPr>
        </p:nvSpPr>
        <p:spPr bwMode="auto">
          <a:noFill/>
        </p:spPr>
        <p:txBody>
          <a:bodyPr/>
          <a:lstStyle/>
          <a:p>
            <a:pPr eaLnBrk="1" hangingPunct="1"/>
            <a:endParaRPr lang="fr-FR"/>
          </a:p>
        </p:txBody>
      </p:sp>
      <p:sp>
        <p:nvSpPr>
          <p:cNvPr id="4" name="Espace réservé du numéro de diapositive 3"/>
          <p:cNvSpPr>
            <a:spLocks noGrp="1"/>
          </p:cNvSpPr>
          <p:nvPr>
            <p:ph type="sldNum" sz="quarter" idx="5"/>
          </p:nvPr>
        </p:nvSpPr>
        <p:spPr/>
        <p:txBody>
          <a:bodyPr/>
          <a:lstStyle/>
          <a:p>
            <a:fld id="{42A7FC85-82B2-3243-A878-F563124E3178}" type="slidenum">
              <a:rPr lang="fr-FR"/>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noFill/>
        </p:spPr>
        <p:txBody>
          <a:bodyPr/>
          <a:lstStyle/>
          <a:p>
            <a:pPr eaLnBrk="1" hangingPunct="1"/>
            <a:endParaRPr lang="fr-FR"/>
          </a:p>
        </p:txBody>
      </p:sp>
      <p:sp>
        <p:nvSpPr>
          <p:cNvPr id="4" name="Espace réservé du numéro de diapositive 3"/>
          <p:cNvSpPr>
            <a:spLocks noGrp="1"/>
          </p:cNvSpPr>
          <p:nvPr>
            <p:ph type="sldNum" sz="quarter" idx="5"/>
          </p:nvPr>
        </p:nvSpPr>
        <p:spPr/>
        <p:txBody>
          <a:bodyPr/>
          <a:lstStyle/>
          <a:p>
            <a:fld id="{8B8E8BE2-5250-C74F-BF01-A7D9A34482F5}" type="slidenum">
              <a:rPr lang="fr-FR"/>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9939" name="Espace réservé des commentaires 2"/>
          <p:cNvSpPr>
            <a:spLocks noGrp="1"/>
          </p:cNvSpPr>
          <p:nvPr>
            <p:ph type="body" idx="1"/>
          </p:nvPr>
        </p:nvSpPr>
        <p:spPr bwMode="auto">
          <a:noFill/>
        </p:spPr>
        <p:txBody>
          <a:bodyPr/>
          <a:lstStyle/>
          <a:p>
            <a:pPr eaLnBrk="1" hangingPunct="1"/>
            <a:endParaRPr lang="fr-FR"/>
          </a:p>
        </p:txBody>
      </p:sp>
      <p:sp>
        <p:nvSpPr>
          <p:cNvPr id="4" name="Espace réservé du numéro de diapositive 3"/>
          <p:cNvSpPr>
            <a:spLocks noGrp="1"/>
          </p:cNvSpPr>
          <p:nvPr>
            <p:ph type="sldNum" sz="quarter" idx="5"/>
          </p:nvPr>
        </p:nvSpPr>
        <p:spPr/>
        <p:txBody>
          <a:bodyPr/>
          <a:lstStyle/>
          <a:p>
            <a:fld id="{34776171-6BCB-514E-B81F-C0F273DF844F}" type="slidenum">
              <a:rPr lang="fr-FR"/>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3" name="Espace réservé des commentaires 2"/>
          <p:cNvSpPr>
            <a:spLocks noGrp="1"/>
          </p:cNvSpPr>
          <p:nvPr>
            <p:ph type="body" idx="1"/>
          </p:nvPr>
        </p:nvSpPr>
        <p:spPr bwMode="auto">
          <a:noFill/>
        </p:spPr>
        <p:txBody>
          <a:bodyPr/>
          <a:lstStyle/>
          <a:p>
            <a:pPr eaLnBrk="1" hangingPunct="1"/>
            <a:endParaRPr lang="fr-FR"/>
          </a:p>
        </p:txBody>
      </p:sp>
      <p:sp>
        <p:nvSpPr>
          <p:cNvPr id="4" name="Espace réservé du numéro de diapositive 3"/>
          <p:cNvSpPr>
            <a:spLocks noGrp="1"/>
          </p:cNvSpPr>
          <p:nvPr>
            <p:ph type="sldNum" sz="quarter" idx="5"/>
          </p:nvPr>
        </p:nvSpPr>
        <p:spPr/>
        <p:txBody>
          <a:bodyPr/>
          <a:lstStyle/>
          <a:p>
            <a:fld id="{BE8A6B41-9CB3-6241-892C-20E15035AF60}" type="slidenum">
              <a:rPr lang="fr-FR"/>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1987" name="Espace réservé des commentaires 2"/>
          <p:cNvSpPr>
            <a:spLocks noGrp="1"/>
          </p:cNvSpPr>
          <p:nvPr>
            <p:ph type="body" idx="1"/>
          </p:nvPr>
        </p:nvSpPr>
        <p:spPr bwMode="auto">
          <a:noFill/>
        </p:spPr>
        <p:txBody>
          <a:bodyPr/>
          <a:lstStyle/>
          <a:p>
            <a:pPr eaLnBrk="1" hangingPunct="1"/>
            <a:endParaRPr lang="fr-FR"/>
          </a:p>
        </p:txBody>
      </p:sp>
      <p:sp>
        <p:nvSpPr>
          <p:cNvPr id="4" name="Espace réservé du numéro de diapositive 3"/>
          <p:cNvSpPr>
            <a:spLocks noGrp="1"/>
          </p:cNvSpPr>
          <p:nvPr>
            <p:ph type="sldNum" sz="quarter" idx="5"/>
          </p:nvPr>
        </p:nvSpPr>
        <p:spPr/>
        <p:txBody>
          <a:bodyPr/>
          <a:lstStyle/>
          <a:p>
            <a:fld id="{C99EC00B-DC88-8B4B-A5A6-1F8454717E4C}" type="slidenum">
              <a:rPr lang="fr-FR"/>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3011" name="Espace réservé des commentaires 2"/>
          <p:cNvSpPr>
            <a:spLocks noGrp="1"/>
          </p:cNvSpPr>
          <p:nvPr>
            <p:ph type="body" idx="1"/>
          </p:nvPr>
        </p:nvSpPr>
        <p:spPr bwMode="auto">
          <a:noFill/>
        </p:spPr>
        <p:txBody>
          <a:bodyPr/>
          <a:lstStyle/>
          <a:p>
            <a:pPr eaLnBrk="1" hangingPunct="1"/>
            <a:endParaRPr lang="fr-FR" dirty="0"/>
          </a:p>
        </p:txBody>
      </p:sp>
      <p:sp>
        <p:nvSpPr>
          <p:cNvPr id="4" name="Espace réservé du numéro de diapositive 3"/>
          <p:cNvSpPr>
            <a:spLocks noGrp="1"/>
          </p:cNvSpPr>
          <p:nvPr>
            <p:ph type="sldNum" sz="quarter" idx="5"/>
          </p:nvPr>
        </p:nvSpPr>
        <p:spPr/>
        <p:txBody>
          <a:bodyPr/>
          <a:lstStyle/>
          <a:p>
            <a:fld id="{FEAC7922-6D03-924D-90C9-39B6DDAD63C5}" type="slidenum">
              <a:rPr lang="fr-FR"/>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a:lstStyle/>
          <a:p>
            <a:pPr eaLnBrk="1" hangingPunct="1"/>
            <a:endParaRPr lang="fr-FR"/>
          </a:p>
        </p:txBody>
      </p:sp>
      <p:sp>
        <p:nvSpPr>
          <p:cNvPr id="4" name="Espace réservé du numéro de diapositive 3"/>
          <p:cNvSpPr>
            <a:spLocks noGrp="1"/>
          </p:cNvSpPr>
          <p:nvPr>
            <p:ph type="sldNum" sz="quarter" idx="5"/>
          </p:nvPr>
        </p:nvSpPr>
        <p:spPr/>
        <p:txBody>
          <a:bodyPr/>
          <a:lstStyle/>
          <a:p>
            <a:fld id="{7E74B88B-C9CA-7248-A2D4-3CE30AA5E759}" type="slidenum">
              <a:rPr lang="fr-FR"/>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5059" name="Espace réservé des commentaires 2"/>
          <p:cNvSpPr>
            <a:spLocks noGrp="1"/>
          </p:cNvSpPr>
          <p:nvPr>
            <p:ph type="body" idx="1"/>
          </p:nvPr>
        </p:nvSpPr>
        <p:spPr bwMode="auto">
          <a:noFill/>
        </p:spPr>
        <p:txBody>
          <a:bodyPr/>
          <a:lstStyle/>
          <a:p>
            <a:pPr eaLnBrk="1" hangingPunct="1"/>
            <a:endParaRPr lang="fr-FR"/>
          </a:p>
        </p:txBody>
      </p:sp>
      <p:sp>
        <p:nvSpPr>
          <p:cNvPr id="4" name="Espace réservé du numéro de diapositive 3"/>
          <p:cNvSpPr>
            <a:spLocks noGrp="1"/>
          </p:cNvSpPr>
          <p:nvPr>
            <p:ph type="sldNum" sz="quarter" idx="5"/>
          </p:nvPr>
        </p:nvSpPr>
        <p:spPr/>
        <p:txBody>
          <a:bodyPr/>
          <a:lstStyle/>
          <a:p>
            <a:fld id="{E4E0E812-8EE8-5648-920F-B5F6A671B7AB}" type="slidenum">
              <a:rPr lang="fr-FR"/>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noFill/>
        </p:spPr>
        <p:txBody>
          <a:bodyPr/>
          <a:lstStyle/>
          <a:p>
            <a:pPr eaLnBrk="1" hangingPunct="1"/>
            <a:endParaRPr lang="fr-FR"/>
          </a:p>
        </p:txBody>
      </p:sp>
      <p:sp>
        <p:nvSpPr>
          <p:cNvPr id="4" name="Espace réservé du numéro de diapositive 3"/>
          <p:cNvSpPr>
            <a:spLocks noGrp="1"/>
          </p:cNvSpPr>
          <p:nvPr>
            <p:ph type="sldNum" sz="quarter" idx="5"/>
          </p:nvPr>
        </p:nvSpPr>
        <p:spPr/>
        <p:txBody>
          <a:bodyPr/>
          <a:lstStyle/>
          <a:p>
            <a:fld id="{A7B6108C-B4B4-4E4C-8649-B1106EE18EC2}" type="slidenum">
              <a:rPr lang="fr-FR"/>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a:lstStyle/>
          <a:p>
            <a:pPr eaLnBrk="1" hangingPunct="1"/>
            <a:r>
              <a:rPr lang="fr-FR" dirty="0"/>
              <a:t>Off : 25% d’une classe d’âge au DNB Pro</a:t>
            </a:r>
          </a:p>
        </p:txBody>
      </p:sp>
      <p:sp>
        <p:nvSpPr>
          <p:cNvPr id="4" name="Espace réservé du numéro de diapositive 3"/>
          <p:cNvSpPr>
            <a:spLocks noGrp="1"/>
          </p:cNvSpPr>
          <p:nvPr>
            <p:ph type="sldNum" sz="quarter" idx="5"/>
          </p:nvPr>
        </p:nvSpPr>
        <p:spPr/>
        <p:txBody>
          <a:bodyPr/>
          <a:lstStyle/>
          <a:p>
            <a:fld id="{00F2BC18-C711-3C43-B047-796B6B63E509}" type="slidenum">
              <a:rPr lang="fr-FR"/>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noFill/>
        </p:spPr>
        <p:txBody>
          <a:bodyPr/>
          <a:lstStyle/>
          <a:p>
            <a:pPr eaLnBrk="1" hangingPunct="1"/>
            <a:endParaRPr lang="fr-FR" dirty="0"/>
          </a:p>
        </p:txBody>
      </p:sp>
      <p:sp>
        <p:nvSpPr>
          <p:cNvPr id="4" name="Espace réservé du numéro de diapositive 3"/>
          <p:cNvSpPr>
            <a:spLocks noGrp="1"/>
          </p:cNvSpPr>
          <p:nvPr>
            <p:ph type="sldNum" sz="quarter" idx="5"/>
          </p:nvPr>
        </p:nvSpPr>
        <p:spPr/>
        <p:txBody>
          <a:bodyPr/>
          <a:lstStyle/>
          <a:p>
            <a:fld id="{B5BEF040-F947-A742-8660-74AD8C329527}" type="slidenum">
              <a:rPr lang="fr-FR"/>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33</a:t>
            </a:fld>
            <a:endParaRPr lang="fr-FR"/>
          </a:p>
        </p:txBody>
      </p:sp>
    </p:spTree>
    <p:extLst>
      <p:ext uri="{BB962C8B-B14F-4D97-AF65-F5344CB8AC3E}">
        <p14:creationId xmlns:p14="http://schemas.microsoft.com/office/powerpoint/2010/main" val="1507571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noFill/>
          <a:ln/>
        </p:spPr>
        <p:txBody>
          <a:bodyPr/>
          <a:lstStyle/>
          <a:p>
            <a:pPr eaLnBrk="1" hangingPunct="1"/>
            <a:r>
              <a:rPr lang="fr-FR" dirty="0" smtClean="0">
                <a:latin typeface="Arial" pitchFamily="26" charset="0"/>
              </a:rPr>
              <a:t>Travail</a:t>
            </a:r>
            <a:r>
              <a:rPr lang="fr-FR" baseline="0" dirty="0" smtClean="0">
                <a:latin typeface="Arial" pitchFamily="26" charset="0"/>
              </a:rPr>
              <a:t> en J2 avec les </a:t>
            </a:r>
            <a:r>
              <a:rPr lang="fr-FR" baseline="0" dirty="0" smtClean="0">
                <a:latin typeface="Arial" pitchFamily="26" charset="0"/>
              </a:rPr>
              <a:t>PE</a:t>
            </a:r>
          </a:p>
          <a:p>
            <a:pPr eaLnBrk="1" hangingPunct="1"/>
            <a:endParaRPr lang="fr-FR" dirty="0">
              <a:latin typeface="Arial" pitchFamily="26" charset="0"/>
            </a:endParaRPr>
          </a:p>
        </p:txBody>
      </p:sp>
      <p:sp>
        <p:nvSpPr>
          <p:cNvPr id="21508" name="Espace réservé du numéro de diapositive 3"/>
          <p:cNvSpPr>
            <a:spLocks noGrp="1"/>
          </p:cNvSpPr>
          <p:nvPr>
            <p:ph type="sldNum" sz="quarter" idx="5"/>
          </p:nvPr>
        </p:nvSpPr>
        <p:spPr>
          <a:noFill/>
        </p:spPr>
        <p:txBody>
          <a:bodyPr/>
          <a:lstStyle/>
          <a:p>
            <a:fld id="{69F63819-5A44-F24E-9267-24AA2B01151B}" type="slidenum">
              <a:rPr lang="fr-FR"/>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socle, les cycles et enfin les programmes</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pPr/>
              <a:t>38</a:t>
            </a:fld>
            <a:endParaRPr lang="fr-FR" dirty="0"/>
          </a:p>
        </p:txBody>
      </p:sp>
    </p:spTree>
    <p:extLst>
      <p:ext uri="{BB962C8B-B14F-4D97-AF65-F5344CB8AC3E}">
        <p14:creationId xmlns:p14="http://schemas.microsoft.com/office/powerpoint/2010/main" val="29876227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L’organisation du socle en cinq domaines</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pPr/>
              <a:t>39</a:t>
            </a:fld>
            <a:endParaRPr lang="fr-FR" dirty="0"/>
          </a:p>
        </p:txBody>
      </p:sp>
    </p:spTree>
    <p:extLst>
      <p:ext uri="{BB962C8B-B14F-4D97-AF65-F5344CB8AC3E}">
        <p14:creationId xmlns:p14="http://schemas.microsoft.com/office/powerpoint/2010/main" val="2484423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L’organisation du socle en cinq domaines</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pPr/>
              <a:t>40</a:t>
            </a:fld>
            <a:endParaRPr lang="fr-FR" dirty="0"/>
          </a:p>
        </p:txBody>
      </p:sp>
    </p:spTree>
    <p:extLst>
      <p:ext uri="{BB962C8B-B14F-4D97-AF65-F5344CB8AC3E}">
        <p14:creationId xmlns:p14="http://schemas.microsoft.com/office/powerpoint/2010/main" val="24844237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L’organisation du socle en cinq domaines</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pPr/>
              <a:t>41</a:t>
            </a:fld>
            <a:endParaRPr lang="fr-FR" dirty="0"/>
          </a:p>
        </p:txBody>
      </p:sp>
    </p:spTree>
    <p:extLst>
      <p:ext uri="{BB962C8B-B14F-4D97-AF65-F5344CB8AC3E}">
        <p14:creationId xmlns:p14="http://schemas.microsoft.com/office/powerpoint/2010/main" val="24844237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Quelques points spécifiques du nouveau socle au regard de l’ancien</a:t>
            </a:r>
          </a:p>
          <a:p>
            <a:r>
              <a:rPr lang="fr-FR" dirty="0" smtClean="0"/>
              <a:t>Nouveau = sommaire des programmes</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pPr/>
              <a:t>42</a:t>
            </a:fld>
            <a:endParaRPr lang="fr-FR" dirty="0"/>
          </a:p>
        </p:txBody>
      </p:sp>
    </p:spTree>
    <p:extLst>
      <p:ext uri="{BB962C8B-B14F-4D97-AF65-F5344CB8AC3E}">
        <p14:creationId xmlns:p14="http://schemas.microsoft.com/office/powerpoint/2010/main" val="14670812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domaine D1 et la</a:t>
            </a:r>
            <a:r>
              <a:rPr lang="fr-FR" baseline="0" dirty="0" smtClean="0"/>
              <a:t> structure générale : Domaine, objectifs, principes….</a:t>
            </a:r>
          </a:p>
          <a:p>
            <a:r>
              <a:rPr lang="fr-FR" baseline="0" dirty="0" smtClean="0"/>
              <a:t>Chaque domaine définit 3 à 4 objectifs.</a:t>
            </a:r>
          </a:p>
          <a:p>
            <a:r>
              <a:rPr lang="fr-FR" baseline="0" dirty="0" smtClean="0"/>
              <a:t>Attention le domaine 1 se décline en 4 objectifs mais qui seront 4 domaines distincts à valider en fin de cycle (différent des autres domaines 1 domaine = 1 validation)</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pPr/>
              <a:t>43</a:t>
            </a:fld>
            <a:endParaRPr lang="fr-FR" dirty="0"/>
          </a:p>
        </p:txBody>
      </p:sp>
    </p:spTree>
    <p:extLst>
      <p:ext uri="{BB962C8B-B14F-4D97-AF65-F5344CB8AC3E}">
        <p14:creationId xmlns:p14="http://schemas.microsoft.com/office/powerpoint/2010/main" val="13510195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exemple de déclinaison : Domaine,</a:t>
            </a:r>
            <a:r>
              <a:rPr lang="fr-FR" baseline="0" dirty="0" smtClean="0"/>
              <a:t> objectif et opérationnalisation ou résultats attendus…</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pPr/>
              <a:t>44</a:t>
            </a:fld>
            <a:endParaRPr lang="fr-FR" dirty="0"/>
          </a:p>
        </p:txBody>
      </p:sp>
    </p:spTree>
    <p:extLst>
      <p:ext uri="{BB962C8B-B14F-4D97-AF65-F5344CB8AC3E}">
        <p14:creationId xmlns:p14="http://schemas.microsoft.com/office/powerpoint/2010/main" val="35811836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domaine D2</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pPr/>
              <a:t>45</a:t>
            </a:fld>
            <a:endParaRPr lang="fr-FR" dirty="0"/>
          </a:p>
        </p:txBody>
      </p:sp>
    </p:spTree>
    <p:extLst>
      <p:ext uri="{BB962C8B-B14F-4D97-AF65-F5344CB8AC3E}">
        <p14:creationId xmlns:p14="http://schemas.microsoft.com/office/powerpoint/2010/main" val="28612364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exemple en transversalité</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pPr/>
              <a:t>46</a:t>
            </a:fld>
            <a:endParaRPr lang="fr-FR" dirty="0"/>
          </a:p>
        </p:txBody>
      </p:sp>
    </p:spTree>
    <p:extLst>
      <p:ext uri="{BB962C8B-B14F-4D97-AF65-F5344CB8AC3E}">
        <p14:creationId xmlns:p14="http://schemas.microsoft.com/office/powerpoint/2010/main" val="40822916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domaine D3</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pPr/>
              <a:t>47</a:t>
            </a:fld>
            <a:endParaRPr lang="fr-FR" dirty="0"/>
          </a:p>
        </p:txBody>
      </p:sp>
    </p:spTree>
    <p:extLst>
      <p:ext uri="{BB962C8B-B14F-4D97-AF65-F5344CB8AC3E}">
        <p14:creationId xmlns:p14="http://schemas.microsoft.com/office/powerpoint/2010/main" val="41196233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66246">
              <a:defRPr/>
            </a:pPr>
            <a:r>
              <a:rPr lang="fr-FR" dirty="0" smtClean="0"/>
              <a:t>Le domaine D4</a:t>
            </a:r>
          </a:p>
          <a:p>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pPr/>
              <a:t>48</a:t>
            </a:fld>
            <a:endParaRPr lang="fr-FR" dirty="0"/>
          </a:p>
        </p:txBody>
      </p:sp>
    </p:spTree>
    <p:extLst>
      <p:ext uri="{BB962C8B-B14F-4D97-AF65-F5344CB8AC3E}">
        <p14:creationId xmlns:p14="http://schemas.microsoft.com/office/powerpoint/2010/main" val="8698274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66246">
              <a:defRPr/>
            </a:pPr>
            <a:r>
              <a:rPr lang="fr-FR" dirty="0" smtClean="0"/>
              <a:t>Le domaine D5</a:t>
            </a:r>
          </a:p>
          <a:p>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pPr/>
              <a:t>49</a:t>
            </a:fld>
            <a:endParaRPr lang="fr-FR" dirty="0"/>
          </a:p>
        </p:txBody>
      </p:sp>
    </p:spTree>
    <p:extLst>
      <p:ext uri="{BB962C8B-B14F-4D97-AF65-F5344CB8AC3E}">
        <p14:creationId xmlns:p14="http://schemas.microsoft.com/office/powerpoint/2010/main" val="4041505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5</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cycles successifs participent tous à l’acquisition du socle de connaissances, de compétences et de culture. Le socle est CURRICULUM</a:t>
            </a:r>
          </a:p>
          <a:p>
            <a:r>
              <a:rPr lang="fr-FR" dirty="0" smtClean="0"/>
              <a:t>Le cycle 3 est déconnecté des structures (primaire</a:t>
            </a:r>
            <a:r>
              <a:rPr lang="fr-FR" baseline="0" dirty="0" smtClean="0"/>
              <a:t> – collège)</a:t>
            </a:r>
          </a:p>
          <a:p>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pPr/>
              <a:t>50</a:t>
            </a:fld>
            <a:endParaRPr lang="fr-FR" dirty="0"/>
          </a:p>
        </p:txBody>
      </p:sp>
    </p:spTree>
    <p:extLst>
      <p:ext uri="{BB962C8B-B14F-4D97-AF65-F5344CB8AC3E}">
        <p14:creationId xmlns:p14="http://schemas.microsoft.com/office/powerpoint/2010/main" val="21990249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programmes</a:t>
            </a:r>
            <a:r>
              <a:rPr lang="fr-FR" baseline="0" dirty="0" smtClean="0"/>
              <a:t> sont établis pour un cycle de formation</a:t>
            </a:r>
          </a:p>
          <a:p>
            <a:r>
              <a:rPr lang="fr-FR" baseline="0" dirty="0" smtClean="0"/>
              <a:t>Attendus </a:t>
            </a:r>
            <a:r>
              <a:rPr lang="fr-FR" baseline="0" dirty="0" err="1" smtClean="0"/>
              <a:t>Segpa</a:t>
            </a:r>
            <a:r>
              <a:rPr lang="fr-FR" baseline="0" dirty="0" smtClean="0"/>
              <a:t> : cycle 3 et 4</a:t>
            </a:r>
          </a:p>
          <a:p>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pPr/>
              <a:t>51</a:t>
            </a:fld>
            <a:endParaRPr lang="fr-FR" dirty="0"/>
          </a:p>
        </p:txBody>
      </p:sp>
    </p:spTree>
    <p:extLst>
      <p:ext uri="{BB962C8B-B14F-4D97-AF65-F5344CB8AC3E}">
        <p14:creationId xmlns:p14="http://schemas.microsoft.com/office/powerpoint/2010/main" val="17090994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Avec leur doc papier ou numérique</a:t>
            </a:r>
          </a:p>
          <a:p>
            <a:r>
              <a:rPr lang="fr-FR" dirty="0" smtClean="0"/>
              <a:t>L’organisation d’ un programme de cycle,</a:t>
            </a:r>
            <a:r>
              <a:rPr lang="fr-FR" baseline="0" dirty="0" smtClean="0"/>
              <a:t> le cycle 4 pour exemple</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pPr/>
              <a:t>52</a:t>
            </a:fld>
            <a:endParaRPr lang="fr-FR" dirty="0"/>
          </a:p>
        </p:txBody>
      </p:sp>
    </p:spTree>
    <p:extLst>
      <p:ext uri="{BB962C8B-B14F-4D97-AF65-F5344CB8AC3E}">
        <p14:creationId xmlns:p14="http://schemas.microsoft.com/office/powerpoint/2010/main" val="17090994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a:t>
            </a:r>
            <a:r>
              <a:rPr lang="fr-FR" baseline="0" dirty="0" smtClean="0"/>
              <a:t> cycle 4 - français</a:t>
            </a:r>
            <a:endParaRPr lang="fr-FR" dirty="0"/>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53</a:t>
            </a:fld>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Progressivité</a:t>
            </a:r>
            <a:r>
              <a:rPr lang="fr-FR" baseline="0" dirty="0" smtClean="0"/>
              <a:t> d’apprentissage entre les cycle – exemple LIRE</a:t>
            </a:r>
            <a:endParaRPr lang="fr-FR" dirty="0"/>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54</a:t>
            </a:fld>
            <a:endParaRPr lang="fr-F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programmes identifient les domaines du</a:t>
            </a:r>
            <a:r>
              <a:rPr lang="fr-FR" baseline="0" dirty="0" smtClean="0"/>
              <a:t> socle concernés</a:t>
            </a:r>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55</a:t>
            </a:fld>
            <a:endParaRPr lang="fr-F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56</a:t>
            </a:fld>
            <a:endParaRPr lang="fr-F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57</a:t>
            </a:fld>
            <a:endParaRPr lang="fr-FR"/>
          </a:p>
        </p:txBody>
      </p:sp>
    </p:spTree>
    <p:extLst>
      <p:ext uri="{BB962C8B-B14F-4D97-AF65-F5344CB8AC3E}">
        <p14:creationId xmlns:p14="http://schemas.microsoft.com/office/powerpoint/2010/main" val="16796514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483123">
              <a:defRPr/>
            </a:pPr>
            <a:r>
              <a:rPr lang="fr-FR" sz="1300" dirty="0" smtClean="0">
                <a:solidFill>
                  <a:srgbClr val="FF0000"/>
                </a:solidFill>
              </a:rPr>
              <a:t> PLUS DE PLACES IDENTIFIEES POUR LES PLP : champ pas une finalité mais des vecteurs d’apprentissage et de consolidation des compétences ; ajustement des compétences par rapport au socle et aux programmes des disciplines</a:t>
            </a:r>
          </a:p>
          <a:p>
            <a:r>
              <a:rPr lang="fr-FR" dirty="0" smtClean="0"/>
              <a:t>Aujourd’hui passer par les compétences travaillées</a:t>
            </a:r>
          </a:p>
          <a:p>
            <a:pPr defTabSz="483123">
              <a:defRPr/>
            </a:pPr>
            <a:endParaRPr lang="fr-FR" sz="1300" dirty="0" smtClean="0">
              <a:solidFill>
                <a:srgbClr val="FF0000"/>
              </a:solidFill>
            </a:endParaRPr>
          </a:p>
          <a:p>
            <a:endParaRPr lang="fr-FR" dirty="0"/>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58</a:t>
            </a:fld>
            <a:endParaRPr lang="fr-F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FontTx/>
              <a:buChar char="-"/>
            </a:pPr>
            <a:r>
              <a:rPr lang="fr-FR" baseline="0" dirty="0" smtClean="0"/>
              <a:t> Exemple en cycle 4 – discipline français </a:t>
            </a:r>
          </a:p>
          <a:p>
            <a:pPr>
              <a:buFontTx/>
              <a:buNone/>
            </a:pPr>
            <a:r>
              <a:rPr lang="fr-FR" sz="1300" dirty="0" smtClean="0"/>
              <a:t>- Compétence travaillée -&gt; Compétence associée -&gt; Exemple de situation : La correspondance</a:t>
            </a:r>
          </a:p>
          <a:p>
            <a:pPr>
              <a:buFontTx/>
              <a:buChar char="-"/>
            </a:pPr>
            <a:r>
              <a:rPr lang="fr-FR" sz="1300" dirty="0" smtClean="0"/>
              <a:t>PE : Structure de la correspondance (lettre personnelle, « informelle »)</a:t>
            </a:r>
          </a:p>
          <a:p>
            <a:pPr>
              <a:buFontTx/>
              <a:buChar char="-"/>
            </a:pPr>
            <a:r>
              <a:rPr lang="fr-FR" sz="1300" dirty="0" smtClean="0"/>
              <a:t> PLP : Correspondances à visées professionnelles : CV, lettre de motivation, lettre de recherche de stage</a:t>
            </a:r>
          </a:p>
          <a:p>
            <a:pPr>
              <a:buFontTx/>
              <a:buChar char="-"/>
            </a:pP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pPr/>
              <a:t>59</a:t>
            </a:fld>
            <a:endParaRPr lang="fr-FR" dirty="0"/>
          </a:p>
        </p:txBody>
      </p:sp>
    </p:spTree>
    <p:extLst>
      <p:ext uri="{BB962C8B-B14F-4D97-AF65-F5344CB8AC3E}">
        <p14:creationId xmlns:p14="http://schemas.microsoft.com/office/powerpoint/2010/main" val="4082291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6</a:t>
            </a:fld>
            <a:endParaRPr lang="fr-F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FontTx/>
              <a:buChar char="-"/>
            </a:pPr>
            <a:r>
              <a:rPr lang="fr-FR" baseline="0" dirty="0" smtClean="0"/>
              <a:t> Exemple en cycle 4 – discipline français </a:t>
            </a:r>
          </a:p>
          <a:p>
            <a:pPr>
              <a:buFontTx/>
              <a:buNone/>
            </a:pPr>
            <a:r>
              <a:rPr lang="fr-FR" sz="1300" dirty="0" smtClean="0"/>
              <a:t>– Compétence travaillée -&gt; Compétence associée -&gt; Exemple de situation : La correspondance</a:t>
            </a:r>
          </a:p>
          <a:p>
            <a:pPr>
              <a:buFontTx/>
              <a:buChar char="-"/>
            </a:pPr>
            <a:r>
              <a:rPr lang="fr-FR" sz="1300" dirty="0" smtClean="0"/>
              <a:t>PE : Structure de la correspondance (lettre personnelle, « informelle »)</a:t>
            </a:r>
          </a:p>
          <a:p>
            <a:pPr>
              <a:buFontTx/>
              <a:buChar char="-"/>
            </a:pPr>
            <a:r>
              <a:rPr lang="fr-FR" sz="1300" dirty="0" smtClean="0"/>
              <a:t> PLP : Correspondances à visées professionnelles : CV, lettre de motivation, lettre de recherche de stage</a:t>
            </a:r>
          </a:p>
          <a:p>
            <a:pPr defTabSz="483123">
              <a:buFontTx/>
              <a:buChar char="-"/>
              <a:defRPr/>
            </a:pPr>
            <a:r>
              <a:rPr lang="fr-FR" sz="1300" dirty="0" smtClean="0"/>
              <a:t>Création d’un outil de « référence » </a:t>
            </a:r>
            <a:r>
              <a:rPr lang="fr-FR" sz="1300" dirty="0" err="1" smtClean="0"/>
              <a:t>Segpa</a:t>
            </a:r>
            <a:r>
              <a:rPr lang="fr-FR" sz="1300" dirty="0" smtClean="0"/>
              <a:t> commun au PE et PLP</a:t>
            </a:r>
          </a:p>
          <a:p>
            <a:pPr>
              <a:buFontTx/>
              <a:buChar char="-"/>
            </a:pPr>
            <a:r>
              <a:rPr lang="fr-FR" dirty="0" smtClean="0"/>
              <a:t>1 PLP pour 2 PE</a:t>
            </a:r>
            <a:r>
              <a:rPr lang="fr-FR" baseline="0" dirty="0" smtClean="0"/>
              <a:t> (10 groupes)</a:t>
            </a:r>
          </a:p>
          <a:p>
            <a:pPr>
              <a:buFontTx/>
              <a:buChar char="-"/>
            </a:pPr>
            <a:r>
              <a:rPr lang="fr-FR" sz="1300" dirty="0" smtClean="0">
                <a:solidFill>
                  <a:srgbClr val="FF0000"/>
                </a:solidFill>
              </a:rPr>
              <a:t>Français – Maths et un autre au choix</a:t>
            </a:r>
          </a:p>
          <a:p>
            <a:pPr>
              <a:buFontTx/>
              <a:buChar char="-"/>
            </a:pPr>
            <a:r>
              <a:rPr lang="fr-FR" sz="1300" dirty="0" smtClean="0">
                <a:solidFill>
                  <a:srgbClr val="FF0000"/>
                </a:solidFill>
              </a:rPr>
              <a:t>Histoire et Géo</a:t>
            </a:r>
          </a:p>
          <a:p>
            <a:pPr>
              <a:buFontTx/>
              <a:buChar char="-"/>
            </a:pPr>
            <a:r>
              <a:rPr lang="fr-FR" sz="1300" dirty="0" smtClean="0">
                <a:solidFill>
                  <a:srgbClr val="FF0000"/>
                </a:solidFill>
              </a:rPr>
              <a:t>Physique chimie</a:t>
            </a:r>
          </a:p>
          <a:p>
            <a:pPr>
              <a:buFontTx/>
              <a:buChar char="-"/>
            </a:pPr>
            <a:r>
              <a:rPr lang="fr-FR" sz="1300" dirty="0" smtClean="0">
                <a:solidFill>
                  <a:srgbClr val="FF0000"/>
                </a:solidFill>
              </a:rPr>
              <a:t>SVT</a:t>
            </a:r>
          </a:p>
          <a:p>
            <a:pPr>
              <a:buFontTx/>
              <a:buChar char="-"/>
            </a:pPr>
            <a:r>
              <a:rPr lang="fr-FR" sz="1300" dirty="0" smtClean="0">
                <a:solidFill>
                  <a:srgbClr val="FF0000"/>
                </a:solidFill>
              </a:rPr>
              <a:t>Mathématiques</a:t>
            </a:r>
          </a:p>
          <a:p>
            <a:pPr>
              <a:buFontTx/>
              <a:buChar char="-"/>
            </a:pPr>
            <a:r>
              <a:rPr lang="fr-FR" sz="1300" dirty="0" smtClean="0">
                <a:solidFill>
                  <a:srgbClr val="FF0000"/>
                </a:solidFill>
              </a:rPr>
              <a:t> Langues étrangères etc.</a:t>
            </a:r>
          </a:p>
          <a:p>
            <a:pPr>
              <a:buFontTx/>
              <a:buNone/>
            </a:pPr>
            <a:r>
              <a:rPr lang="fr-FR" dirty="0" smtClean="0"/>
              <a:t>Restitution</a:t>
            </a:r>
            <a:r>
              <a:rPr lang="fr-FR" baseline="0" dirty="0" smtClean="0"/>
              <a:t> à l’oral + envoi par mail pour formalisation d’un document commun mis à disposition</a:t>
            </a:r>
            <a:endParaRPr lang="fr-FR" dirty="0" smtClean="0"/>
          </a:p>
          <a:p>
            <a:pPr defTabSz="483123">
              <a:buFontTx/>
              <a:buChar char="-"/>
              <a:defRPr/>
            </a:pPr>
            <a:endParaRPr lang="fr-FR" sz="1300" dirty="0" smtClean="0"/>
          </a:p>
          <a:p>
            <a:pPr>
              <a:buFontTx/>
              <a:buChar char="-"/>
            </a:pPr>
            <a:endParaRPr lang="fr-FR" sz="1300" dirty="0" smtClean="0"/>
          </a:p>
          <a:p>
            <a:pPr>
              <a:buFontTx/>
              <a:buChar char="-"/>
            </a:pP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pPr/>
              <a:t>60</a:t>
            </a:fld>
            <a:endParaRPr lang="fr-FR" dirty="0"/>
          </a:p>
        </p:txBody>
      </p:sp>
    </p:spTree>
    <p:extLst>
      <p:ext uri="{BB962C8B-B14F-4D97-AF65-F5344CB8AC3E}">
        <p14:creationId xmlns:p14="http://schemas.microsoft.com/office/powerpoint/2010/main" val="4082291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a:lstStyle/>
          <a:p>
            <a:pPr eaLnBrk="1" hangingPunct="1"/>
            <a:endParaRPr lang="fr-FR"/>
          </a:p>
        </p:txBody>
      </p:sp>
      <p:sp>
        <p:nvSpPr>
          <p:cNvPr id="4" name="Espace réservé du numéro de diapositive 3"/>
          <p:cNvSpPr>
            <a:spLocks noGrp="1"/>
          </p:cNvSpPr>
          <p:nvPr>
            <p:ph type="sldNum" sz="quarter" idx="5"/>
          </p:nvPr>
        </p:nvSpPr>
        <p:spPr/>
        <p:txBody>
          <a:bodyPr/>
          <a:lstStyle/>
          <a:p>
            <a:fld id="{67AA0BA1-244C-1D4C-AA56-1FA23B1E26DE}" type="slidenum">
              <a:rPr lang="fr-FR"/>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8675" name="Espace réservé des commentaires 2"/>
          <p:cNvSpPr>
            <a:spLocks noGrp="1"/>
          </p:cNvSpPr>
          <p:nvPr>
            <p:ph type="body" idx="1"/>
          </p:nvPr>
        </p:nvSpPr>
        <p:spPr bwMode="auto">
          <a:noFill/>
        </p:spPr>
        <p:txBody>
          <a:bodyPr/>
          <a:lstStyle/>
          <a:p>
            <a:pPr eaLnBrk="1" hangingPunct="1"/>
            <a:endParaRPr lang="fr-FR"/>
          </a:p>
        </p:txBody>
      </p:sp>
      <p:sp>
        <p:nvSpPr>
          <p:cNvPr id="4" name="Espace réservé du numéro de diapositive 3"/>
          <p:cNvSpPr>
            <a:spLocks noGrp="1"/>
          </p:cNvSpPr>
          <p:nvPr>
            <p:ph type="sldNum" sz="quarter" idx="5"/>
          </p:nvPr>
        </p:nvSpPr>
        <p:spPr/>
        <p:txBody>
          <a:bodyPr/>
          <a:lstStyle/>
          <a:p>
            <a:fld id="{376F952E-DA07-A54E-8680-554EC1116757}" type="slidenum">
              <a:rPr lang="fr-FR"/>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fr-FR" smtClean="0"/>
              <a:t>Cliquez et modifiez le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grpSp>
        <p:nvGrpSpPr>
          <p:cNvPr id="2" name="Grouper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lstStyle>
          <a:p>
            <a:fld id="{EEDFDD89-FA59-3A49-A948-B9097D424DDE}" type="datetimeFigureOut">
              <a:rPr lang="fr-FR" smtClean="0"/>
              <a:pPr/>
              <a:t>06/03/2016</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lstStyle>
          <a:p>
            <a:fld id="{AF94E285-444D-4C0C-8BFA-BDB311F86A9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EDFDD89-FA59-3A49-A948-B9097D424DDE}" type="datetimeFigureOut">
              <a:rPr lang="fr-FR" smtClean="0"/>
              <a:pPr/>
              <a:t>06/03/2016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264B15-76EF-0C48-B2FB-788AF799A05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EDFDD89-FA59-3A49-A948-B9097D424DDE}" type="datetimeFigureOut">
              <a:rPr lang="fr-FR" smtClean="0"/>
              <a:pPr/>
              <a:t>06/03/2016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264B15-76EF-0C48-B2FB-788AF799A052}"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fr-FR" smtClean="0"/>
              <a:t>Cliquez et modifiez le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grpSp>
        <p:nvGrpSpPr>
          <p:cNvPr id="2" name="Grouper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lstStyle>
          <a:p>
            <a:fld id="{EEDFDD89-FA59-3A49-A948-B9097D424DDE}" type="datetimeFigureOut">
              <a:rPr lang="fr-FR" smtClean="0"/>
              <a:pPr/>
              <a:t>06/03/2016</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lstStyle>
          <a:p>
            <a:endParaRPr lang="fr-FR">
              <a:solidFill>
                <a:srgbClr val="2DA2BF">
                  <a:tint val="20000"/>
                </a:srgbClr>
              </a:solidFill>
            </a:endParaRP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lstStyle>
          <a:p>
            <a:fld id="{AF94E285-444D-4C0C-8BFA-BDB311F86A90}"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fr-FR" smtClean="0"/>
              <a:t>Cliquez et modifiez le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grpSp>
        <p:nvGrpSpPr>
          <p:cNvPr id="2" name="Grouper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lstStyle>
          <a:p>
            <a:fld id="{EEDFDD89-FA59-3A49-A948-B9097D424DDE}" type="datetimeFigureOut">
              <a:rPr lang="fr-FR" smtClean="0"/>
              <a:pPr/>
              <a:t>06/03/2016</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lstStyle>
          <a:p>
            <a:endParaRPr lang="fr-FR">
              <a:solidFill>
                <a:srgbClr val="2DA2BF">
                  <a:tint val="20000"/>
                </a:srgbClr>
              </a:solidFill>
            </a:endParaRP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lstStyle>
          <a:p>
            <a:fld id="{AF94E285-444D-4C0C-8BFA-BDB311F86A90}"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fr-FR" smtClean="0"/>
              <a:t>Cliquez et modifiez le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grpSp>
        <p:nvGrpSpPr>
          <p:cNvPr id="2" name="Grouper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lstStyle>
          <a:p>
            <a:fld id="{EEDFDD89-FA59-3A49-A948-B9097D424DDE}" type="datetimeFigureOut">
              <a:rPr lang="fr-FR" smtClean="0"/>
              <a:pPr/>
              <a:t>06/03/2016</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lstStyle>
          <a:p>
            <a:endParaRPr lang="fr-FR">
              <a:solidFill>
                <a:srgbClr val="2DA2BF">
                  <a:tint val="20000"/>
                </a:srgbClr>
              </a:solidFill>
            </a:endParaRP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lstStyle>
          <a:p>
            <a:fld id="{AF94E285-444D-4C0C-8BFA-BDB311F86A9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EDFDD89-FA59-3A49-A948-B9097D424DDE}" type="datetimeFigureOut">
              <a:rPr lang="fr-FR" smtClean="0"/>
              <a:pPr/>
              <a:t>06/03/2016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264B15-76EF-0C48-B2FB-788AF799A052}" type="slidenum">
              <a:rPr lang="fr-FR" smtClean="0"/>
              <a:pPr/>
              <a:t>‹N°›</a:t>
            </a:fld>
            <a:endParaRPr lang="fr-FR"/>
          </a:p>
        </p:txBody>
      </p:sp>
      <p:sp>
        <p:nvSpPr>
          <p:cNvPr id="7" name="Titre 6"/>
          <p:cNvSpPr>
            <a:spLocks noGrp="1"/>
          </p:cNvSpPr>
          <p:nvPr>
            <p:ph type="title"/>
          </p:nvPr>
        </p:nvSpPr>
        <p:spPr/>
        <p:txBody>
          <a:bodyPr rtlCol="0"/>
          <a:lstStyle/>
          <a:p>
            <a:r>
              <a:rPr kumimoji="0" lang="fr-FR" smtClean="0"/>
              <a:t>Cliquez et modifiez le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fr-FR" smtClean="0"/>
              <a:t>Cliquez et modifiez le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EEDFDD89-FA59-3A49-A948-B9097D424DDE}" type="datetimeFigureOut">
              <a:rPr lang="fr-FR" smtClean="0"/>
              <a:pPr/>
              <a:t>06/03/2016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94E285-444D-4C0C-8BFA-BDB311F86A90}" type="slidenum">
              <a:rPr lang="fr-FR" smtClean="0"/>
              <a:pPr/>
              <a:t>‹N°›</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EDFDD89-FA59-3A49-A948-B9097D424DDE}" type="datetimeFigureOut">
              <a:rPr lang="fr-FR" smtClean="0"/>
              <a:pPr/>
              <a:t>06/03/2016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264B15-76EF-0C48-B2FB-788AF799A052}" type="slidenum">
              <a:rPr lang="fr-FR" smtClean="0"/>
              <a:pPr/>
              <a:t>‹N°›</a:t>
            </a:fld>
            <a:endParaRPr lang="fr-FR"/>
          </a:p>
        </p:txBody>
      </p:sp>
      <p:sp>
        <p:nvSpPr>
          <p:cNvPr id="8" name="Titre 7"/>
          <p:cNvSpPr>
            <a:spLocks noGrp="1"/>
          </p:cNvSpPr>
          <p:nvPr>
            <p:ph type="title"/>
          </p:nvPr>
        </p:nvSpPr>
        <p:spPr/>
        <p:txBody>
          <a:bodyPr rtlCol="0"/>
          <a:lstStyle/>
          <a:p>
            <a:r>
              <a:rPr kumimoji="0" lang="fr-FR" smtClean="0"/>
              <a:t>Cliquez et modifiez le titre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et modifiez le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EEDFDD89-FA59-3A49-A948-B9097D424DDE}" type="datetimeFigureOut">
              <a:rPr lang="fr-FR" smtClean="0"/>
              <a:pPr/>
              <a:t>06/03/2016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A264B15-76EF-0C48-B2FB-788AF799A05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EEDFDD89-FA59-3A49-A948-B9097D424DDE}" type="datetimeFigureOut">
              <a:rPr lang="fr-FR" smtClean="0"/>
              <a:pPr/>
              <a:t>06/03/2016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264B15-76EF-0C48-B2FB-788AF799A052}" type="slidenum">
              <a:rPr lang="fr-FR" smtClean="0"/>
              <a:pPr/>
              <a:t>‹N°›</a:t>
            </a:fld>
            <a:endParaRPr lang="fr-FR"/>
          </a:p>
        </p:txBody>
      </p:sp>
      <p:sp>
        <p:nvSpPr>
          <p:cNvPr id="6" name="Titre 5"/>
          <p:cNvSpPr>
            <a:spLocks noGrp="1"/>
          </p:cNvSpPr>
          <p:nvPr>
            <p:ph type="title"/>
          </p:nvPr>
        </p:nvSpPr>
        <p:spPr/>
        <p:txBody>
          <a:bodyPr rtlCol="0"/>
          <a:lstStyle/>
          <a:p>
            <a:r>
              <a:rPr kumimoji="0" lang="fr-FR" smtClean="0"/>
              <a:t>Cliquez et modifiez le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EDFDD89-FA59-3A49-A948-B9097D424DDE}" type="datetimeFigureOut">
              <a:rPr lang="fr-FR" smtClean="0"/>
              <a:pPr/>
              <a:t>06/03/2016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A264B15-76EF-0C48-B2FB-788AF799A05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fr-FR" smtClean="0"/>
              <a:t>Cliquez et modifiez le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p>
            <a:fld id="{EEDFDD89-FA59-3A49-A948-B9097D424DDE}" type="datetimeFigureOut">
              <a:rPr lang="fr-FR" smtClean="0"/>
              <a:pPr/>
              <a:t>06/03/2016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264B15-76EF-0C48-B2FB-788AF799A05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lstStyle>
          <a:p>
            <a:fld id="{EEDFDD89-FA59-3A49-A948-B9097D424DDE}" type="datetimeFigureOut">
              <a:rPr lang="fr-FR" smtClean="0"/>
              <a:pPr/>
              <a:t>06/03/2016</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lstStyle>
          <a:p>
            <a:fld id="{0A264B15-76EF-0C48-B2FB-788AF799A052}" type="slidenum">
              <a:rPr lang="fr-FR" smtClean="0"/>
              <a:pPr/>
              <a:t>‹N°›</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fr-FR" smtClean="0"/>
              <a:t>Cliquez et modifiez le titre</a:t>
            </a:r>
            <a:endParaRPr kumimoji="0" lang="en-US"/>
          </a:p>
        </p:txBody>
      </p:sp>
      <p:sp>
        <p:nvSpPr>
          <p:cNvPr id="8" name="Forme libr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orme lib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fr-FR" smtClean="0"/>
              <a:t>Cliquez et modifiez le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EEDFDD89-FA59-3A49-A948-B9097D424DDE}" type="datetimeFigureOut">
              <a:rPr lang="fr-FR" smtClean="0"/>
              <a:pPr/>
              <a:t>06/03/2016</a:t>
            </a:fld>
            <a:endParaRPr lang="fr-F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fr-F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0A264B15-76EF-0C48-B2FB-788AF799A05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orme lib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Triangle rectangle 13"/>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fr-FR" smtClean="0"/>
              <a:t>Cliquez et modifiez le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EEDFDD89-FA59-3A49-A948-B9097D424DDE}" type="datetimeFigureOut">
              <a:rPr lang="fr-FR" smtClean="0">
                <a:solidFill>
                  <a:prstClr val="black"/>
                </a:solidFill>
              </a:rPr>
              <a:pPr/>
              <a:t>06/03/2016</a:t>
            </a:fld>
            <a:endParaRPr lang="fr-FR">
              <a:solidFill>
                <a:prstClr val="black"/>
              </a:solidFill>
            </a:endParaRP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fr-FR">
              <a:solidFill>
                <a:prstClr val="black"/>
              </a:solidFill>
            </a:endParaRP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0A264B15-76EF-0C48-B2FB-788AF799A052}" type="slidenum">
              <a:rPr lang="fr-FR" smtClean="0">
                <a:solidFill>
                  <a:prstClr val="black"/>
                </a:solidFill>
              </a:rPr>
              <a:pPr/>
              <a:t>‹N°›</a:t>
            </a:fld>
            <a:endParaRPr lang="fr-FR">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orme lib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Triangle rectangle 13"/>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fr-FR" smtClean="0"/>
              <a:t>Cliquez et modifiez le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EEDFDD89-FA59-3A49-A948-B9097D424DDE}" type="datetimeFigureOut">
              <a:rPr lang="fr-FR" smtClean="0">
                <a:solidFill>
                  <a:prstClr val="black"/>
                </a:solidFill>
              </a:rPr>
              <a:pPr/>
              <a:t>06/03/2016</a:t>
            </a:fld>
            <a:endParaRPr lang="fr-FR">
              <a:solidFill>
                <a:prstClr val="black"/>
              </a:solidFill>
            </a:endParaRP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fr-FR">
              <a:solidFill>
                <a:prstClr val="black"/>
              </a:solidFill>
            </a:endParaRP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0A264B15-76EF-0C48-B2FB-788AF799A052}" type="slidenum">
              <a:rPr lang="fr-FR" smtClean="0">
                <a:solidFill>
                  <a:prstClr val="black"/>
                </a:solidFill>
              </a:rPr>
              <a:pPr/>
              <a:t>‹N°›</a:t>
            </a:fld>
            <a:endParaRPr lang="fr-FR">
              <a:solidFill>
                <a:prstClr val="black"/>
              </a:solidFill>
            </a:endParaRPr>
          </a:p>
        </p:txBody>
      </p:sp>
    </p:spTree>
  </p:cSld>
  <p:clrMap bg1="lt1" tx1="dk1" bg2="lt2" tx2="dk2" accent1="accent1" accent2="accent2" accent3="accent3" accent4="accent4" accent5="accent5" accent6="accent6" hlink="hlink" folHlink="folHlink"/>
  <p:sldLayoutIdLst>
    <p:sldLayoutId id="2147483891"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orme lib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Triangle rectangle 13"/>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fr-FR" smtClean="0"/>
              <a:t>Cliquez et modifiez le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EEDFDD89-FA59-3A49-A948-B9097D424DDE}" type="datetimeFigureOut">
              <a:rPr lang="fr-FR" smtClean="0">
                <a:solidFill>
                  <a:prstClr val="black"/>
                </a:solidFill>
              </a:rPr>
              <a:pPr/>
              <a:t>06/03/2016</a:t>
            </a:fld>
            <a:endParaRPr lang="fr-FR">
              <a:solidFill>
                <a:prstClr val="black"/>
              </a:solidFill>
            </a:endParaRP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fr-FR">
              <a:solidFill>
                <a:prstClr val="black"/>
              </a:solidFill>
            </a:endParaRP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0A264B15-76EF-0C48-B2FB-788AF799A052}" type="slidenum">
              <a:rPr lang="fr-FR" smtClean="0">
                <a:solidFill>
                  <a:prstClr val="black"/>
                </a:solidFill>
              </a:rPr>
              <a:pPr/>
              <a:t>‹N°›</a:t>
            </a:fld>
            <a:endParaRPr lang="fr-FR">
              <a:solidFill>
                <a:prstClr val="black"/>
              </a:solidFill>
            </a:endParaRPr>
          </a:p>
        </p:txBody>
      </p:sp>
    </p:spTree>
  </p:cSld>
  <p:clrMap bg1="lt1" tx1="dk1" bg2="lt2" tx2="dk2" accent1="accent1" accent2="accent2" accent3="accent3" accent4="accent4" accent5="accent5" accent6="accent6" hlink="hlink" folHlink="folHlink"/>
  <p:sldLayoutIdLst>
    <p:sldLayoutId id="2147483893"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6.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Microsoft_Word_97_-_2003_Document1.doc"/><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image" Target="../media/image19.wmf"/></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100000">
              <a:srgbClr val="FFFFFF"/>
            </a:gs>
          </a:gsLst>
          <a:lin ang="15840000" scaled="0"/>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980729"/>
            <a:ext cx="7772400" cy="2601634"/>
          </a:xfrm>
        </p:spPr>
        <p:txBody>
          <a:bodyPr>
            <a:normAutofit/>
          </a:bodyPr>
          <a:lstStyle/>
          <a:p>
            <a:pPr algn="ctr"/>
            <a:r>
              <a:rPr lang="fr-FR" dirty="0" smtClean="0"/>
              <a:t>Mise en œuvre de la réforme du collège en SEGPA</a:t>
            </a:r>
            <a:endParaRPr lang="fr-FR" dirty="0"/>
          </a:p>
        </p:txBody>
      </p:sp>
      <p:sp>
        <p:nvSpPr>
          <p:cNvPr id="3" name="Sous-titre 2"/>
          <p:cNvSpPr>
            <a:spLocks noGrp="1"/>
          </p:cNvSpPr>
          <p:nvPr>
            <p:ph type="subTitle" idx="1"/>
          </p:nvPr>
        </p:nvSpPr>
        <p:spPr>
          <a:xfrm>
            <a:off x="685800" y="3861047"/>
            <a:ext cx="7772400" cy="950263"/>
          </a:xfrm>
        </p:spPr>
        <p:txBody>
          <a:bodyPr/>
          <a:lstStyle/>
          <a:p>
            <a:pPr algn="ctr"/>
            <a:r>
              <a:rPr lang="fr-FR" b="1" dirty="0" smtClean="0">
                <a:effectLst>
                  <a:outerShdw blurRad="38100" dist="38100" dir="2700000" algn="tl">
                    <a:srgbClr val="000000">
                      <a:alpha val="43137"/>
                    </a:srgbClr>
                  </a:outerShdw>
                </a:effectLst>
              </a:rPr>
              <a:t>Rentrée 2016</a:t>
            </a:r>
            <a:endParaRPr lang="fr-FR" b="1" dirty="0">
              <a:effectLst>
                <a:outerShdw blurRad="38100" dist="38100" dir="2700000" algn="tl">
                  <a:srgbClr val="000000">
                    <a:alpha val="43137"/>
                  </a:srgbClr>
                </a:outerShdw>
              </a:effectLst>
            </a:endParaRPr>
          </a:p>
        </p:txBody>
      </p:sp>
      <p:sp>
        <p:nvSpPr>
          <p:cNvPr id="4" name="Espace réservé du pied de page 3"/>
          <p:cNvSpPr>
            <a:spLocks noGrp="1"/>
          </p:cNvSpPr>
          <p:nvPr>
            <p:ph type="ftr" sz="quarter" idx="11"/>
          </p:nvPr>
        </p:nvSpPr>
        <p:spPr>
          <a:xfrm>
            <a:off x="4380072" y="6407944"/>
            <a:ext cx="3720320" cy="365125"/>
          </a:xfrm>
        </p:spPr>
        <p:txBody>
          <a:bodyPr/>
          <a:lstStyle/>
          <a:p>
            <a:r>
              <a:rPr lang="fr-FR" smtClean="0">
                <a:solidFill>
                  <a:srgbClr val="2DA2BF">
                    <a:tint val="20000"/>
                  </a:srgbClr>
                </a:solidFill>
              </a:rPr>
              <a:t>Collèges IEN ASH - IEN ET  R 2016  </a:t>
            </a:r>
            <a:endParaRPr lang="fr-FR" dirty="0">
              <a:solidFill>
                <a:srgbClr val="2DA2BF">
                  <a:tint val="20000"/>
                </a:srgbClr>
              </a:solidFill>
            </a:endParaRPr>
          </a:p>
        </p:txBody>
      </p:sp>
      <p:pic>
        <p:nvPicPr>
          <p:cNvPr id="5" name="Picture 2" descr="logo academie orleans-tours quadri marianne - rvb"/>
          <p:cNvPicPr>
            <a:picLocks noChangeAspect="1" noChangeArrowheads="1"/>
          </p:cNvPicPr>
          <p:nvPr/>
        </p:nvPicPr>
        <p:blipFill>
          <a:blip r:embed="rId3"/>
          <a:srcRect/>
          <a:stretch>
            <a:fillRect/>
          </a:stretch>
        </p:blipFill>
        <p:spPr bwMode="auto">
          <a:xfrm>
            <a:off x="395288" y="188913"/>
            <a:ext cx="1403350" cy="1084262"/>
          </a:xfrm>
          <a:prstGeom prst="rect">
            <a:avLst/>
          </a:prstGeom>
          <a:noFill/>
          <a:ln w="9525">
            <a:noFill/>
            <a:miter lim="800000"/>
            <a:headEnd/>
            <a:tailEnd/>
          </a:ln>
        </p:spPr>
      </p:pic>
    </p:spTree>
    <p:extLst>
      <p:ext uri="{BB962C8B-B14F-4D97-AF65-F5344CB8AC3E}">
        <p14:creationId xmlns:p14="http://schemas.microsoft.com/office/powerpoint/2010/main" val="3136275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3060043" y="338328"/>
            <a:ext cx="4679703" cy="1143000"/>
          </a:xfrm>
        </p:spPr>
        <p:txBody>
          <a:bodyPr/>
          <a:lstStyle/>
          <a:p>
            <a:pPr eaLnBrk="1" hangingPunct="1"/>
            <a:r>
              <a:rPr lang="fr-FR" sz="2400" b="1" dirty="0">
                <a:solidFill>
                  <a:srgbClr val="000099"/>
                </a:solidFill>
              </a:rPr>
              <a:t>Quelques principes rappelés</a:t>
            </a:r>
          </a:p>
        </p:txBody>
      </p:sp>
      <p:sp>
        <p:nvSpPr>
          <p:cNvPr id="4" name="Espace réservé du pied de page 3"/>
          <p:cNvSpPr>
            <a:spLocks noGrp="1"/>
          </p:cNvSpPr>
          <p:nvPr>
            <p:ph type="ftr" sz="quarter" idx="11"/>
          </p:nvPr>
        </p:nvSpPr>
        <p:spPr/>
        <p:txBody>
          <a:bodyPr/>
          <a:lstStyle/>
          <a:p>
            <a:r>
              <a:rPr lang="fr-FR" sz="900">
                <a:solidFill>
                  <a:srgbClr val="000099"/>
                </a:solidFill>
              </a:rPr>
              <a:t>Collège IEN ASH / IEN 2nd degré - CT DASEN/RECTEUR</a:t>
            </a:r>
          </a:p>
        </p:txBody>
      </p:sp>
      <p:sp>
        <p:nvSpPr>
          <p:cNvPr id="6" name="Espace réservé du contenu 2"/>
          <p:cNvSpPr>
            <a:spLocks noGrp="1"/>
          </p:cNvSpPr>
          <p:nvPr>
            <p:ph idx="1"/>
          </p:nvPr>
        </p:nvSpPr>
        <p:spPr>
          <a:xfrm>
            <a:off x="1617868" y="1481328"/>
            <a:ext cx="7068932" cy="4525963"/>
          </a:xfrm>
        </p:spPr>
        <p:txBody>
          <a:bodyPr/>
          <a:lstStyle/>
          <a:p>
            <a:pPr marL="0" indent="0" algn="ctr" eaLnBrk="1" hangingPunct="1">
              <a:lnSpc>
                <a:spcPct val="200000"/>
              </a:lnSpc>
              <a:buFont typeface="Arial" pitchFamily="26" charset="0"/>
              <a:buNone/>
            </a:pPr>
            <a:r>
              <a:rPr lang="fr-FR" sz="2000" b="1" u="sng" dirty="0">
                <a:solidFill>
                  <a:srgbClr val="000099"/>
                </a:solidFill>
              </a:rPr>
              <a:t>La SEGPA est une structure </a:t>
            </a:r>
          </a:p>
          <a:p>
            <a:pPr marL="0" indent="0" eaLnBrk="1" hangingPunct="1">
              <a:lnSpc>
                <a:spcPct val="200000"/>
              </a:lnSpc>
              <a:buFont typeface="Wingdings" pitchFamily="26" charset="2"/>
              <a:buChar char="q"/>
            </a:pPr>
            <a:r>
              <a:rPr lang="fr-FR" sz="2000" b="1" dirty="0"/>
              <a:t> Faisant partie intégrante du collège ;</a:t>
            </a:r>
          </a:p>
          <a:p>
            <a:pPr marL="0" indent="0" algn="just" eaLnBrk="1" hangingPunct="1">
              <a:lnSpc>
                <a:spcPct val="200000"/>
              </a:lnSpc>
              <a:buFont typeface="Wingdings" pitchFamily="26" charset="2"/>
              <a:buChar char="q"/>
            </a:pPr>
            <a:r>
              <a:rPr lang="fr-FR" sz="2000" b="1" dirty="0"/>
              <a:t> Au service du traitement de la grande difficulté scolaire. A ce titre, elle s’insère dans le cadre de la réforme du collège et constitue une ressource pour l’établissement. </a:t>
            </a:r>
          </a:p>
          <a:p>
            <a:pPr marL="0" indent="0" algn="just" eaLnBrk="1" hangingPunct="1">
              <a:lnSpc>
                <a:spcPct val="200000"/>
              </a:lnSpc>
            </a:pPr>
            <a:endParaRPr lang="fr-FR" sz="2000" dirty="0"/>
          </a:p>
        </p:txBody>
      </p:sp>
      <p:sp>
        <p:nvSpPr>
          <p:cNvPr id="7"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8"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a:t>
            </a:r>
            <a:r>
              <a:rPr lang="fr-FR" sz="1600" dirty="0" err="1" smtClean="0">
                <a:solidFill>
                  <a:schemeClr val="accent2"/>
                </a:solidFill>
                <a:latin typeface="Arial Narrow" pitchFamily="26" charset="0"/>
              </a:rPr>
              <a:t>Segpa</a:t>
            </a:r>
            <a:endParaRPr lang="fr-FR" sz="1600" dirty="0">
              <a:solidFill>
                <a:schemeClr val="accent2"/>
              </a:solidFill>
              <a:latin typeface="Arial Narrow" pitchFamily="26" charset="0"/>
            </a:endParaRPr>
          </a:p>
        </p:txBody>
      </p:sp>
      <p:pic>
        <p:nvPicPr>
          <p:cNvPr id="9"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3686315" y="274638"/>
            <a:ext cx="2329022" cy="1143000"/>
          </a:xfrm>
        </p:spPr>
        <p:txBody>
          <a:bodyPr/>
          <a:lstStyle/>
          <a:p>
            <a:pPr eaLnBrk="1" hangingPunct="1"/>
            <a:r>
              <a:rPr lang="fr-FR" sz="2400" b="1" dirty="0">
                <a:solidFill>
                  <a:srgbClr val="000099"/>
                </a:solidFill>
              </a:rPr>
              <a:t>Objectifs visés</a:t>
            </a:r>
          </a:p>
        </p:txBody>
      </p:sp>
      <p:sp>
        <p:nvSpPr>
          <p:cNvPr id="4" name="Espace réservé du pied de page 3"/>
          <p:cNvSpPr>
            <a:spLocks noGrp="1"/>
          </p:cNvSpPr>
          <p:nvPr>
            <p:ph type="ftr" sz="quarter" idx="11"/>
          </p:nvPr>
        </p:nvSpPr>
        <p:spPr/>
        <p:txBody>
          <a:bodyPr/>
          <a:lstStyle/>
          <a:p>
            <a:r>
              <a:rPr lang="fr-FR" sz="900">
                <a:solidFill>
                  <a:srgbClr val="000099"/>
                </a:solidFill>
              </a:rPr>
              <a:t>Collège IEN ASH / IEN 2nd degré - CT DASEN/RECTEUR</a:t>
            </a:r>
          </a:p>
        </p:txBody>
      </p:sp>
      <p:sp>
        <p:nvSpPr>
          <p:cNvPr id="6" name="Espace réservé du contenu 2"/>
          <p:cNvSpPr>
            <a:spLocks noGrp="1"/>
          </p:cNvSpPr>
          <p:nvPr>
            <p:ph idx="1"/>
          </p:nvPr>
        </p:nvSpPr>
        <p:spPr>
          <a:xfrm>
            <a:off x="1371599" y="1417638"/>
            <a:ext cx="7326313" cy="5024437"/>
          </a:xfrm>
        </p:spPr>
        <p:txBody>
          <a:bodyPr/>
          <a:lstStyle/>
          <a:p>
            <a:pPr marL="514350" indent="-514350" algn="just">
              <a:buFont typeface="Arial" pitchFamily="26" charset="0"/>
              <a:buNone/>
            </a:pPr>
            <a:r>
              <a:rPr lang="fr-FR" sz="2000" b="1" dirty="0"/>
              <a:t>1. Développement d’une </a:t>
            </a:r>
            <a:r>
              <a:rPr lang="fr-FR" sz="2000" b="1" dirty="0">
                <a:solidFill>
                  <a:srgbClr val="000099"/>
                </a:solidFill>
                <a:effectLst>
                  <a:outerShdw blurRad="38100" dist="38100" dir="2700000" algn="tl">
                    <a:srgbClr val="DDDDDD"/>
                  </a:outerShdw>
                </a:effectLst>
              </a:rPr>
              <a:t>meilleure inclusion</a:t>
            </a:r>
            <a:r>
              <a:rPr lang="fr-FR" sz="2000" b="1" dirty="0"/>
              <a:t> des élèves ;</a:t>
            </a:r>
          </a:p>
          <a:p>
            <a:pPr marL="514350" indent="-514350" algn="just">
              <a:buFont typeface="Arial" pitchFamily="26" charset="0"/>
              <a:buNone/>
            </a:pPr>
            <a:endParaRPr lang="fr-FR" sz="2000" b="1" dirty="0"/>
          </a:p>
          <a:p>
            <a:pPr marL="514350" indent="-514350" algn="just">
              <a:buFont typeface="Arial" pitchFamily="26" charset="0"/>
              <a:buNone/>
            </a:pPr>
            <a:r>
              <a:rPr lang="fr-FR" sz="2000" b="1" dirty="0"/>
              <a:t>2. Redéfinition de </a:t>
            </a:r>
            <a:r>
              <a:rPr lang="fr-FR" sz="2000" b="1" dirty="0">
                <a:solidFill>
                  <a:srgbClr val="000099"/>
                </a:solidFill>
                <a:effectLst>
                  <a:outerShdw blurRad="38100" dist="38100" dir="2700000" algn="tl">
                    <a:srgbClr val="DDDDDD"/>
                  </a:outerShdw>
                </a:effectLst>
              </a:rPr>
              <a:t>l'orientation et les modalités d'admission</a:t>
            </a:r>
            <a:r>
              <a:rPr lang="fr-FR" sz="2000" b="1" dirty="0"/>
              <a:t> des élèves ; </a:t>
            </a:r>
          </a:p>
          <a:p>
            <a:pPr marL="514350" indent="-514350" algn="just">
              <a:buFont typeface="Arial" pitchFamily="26" charset="0"/>
              <a:buNone/>
            </a:pPr>
            <a:endParaRPr lang="fr-FR" sz="2000" b="1" dirty="0"/>
          </a:p>
          <a:p>
            <a:pPr marL="514350" indent="-514350" algn="just">
              <a:buFont typeface="Arial" pitchFamily="26" charset="0"/>
              <a:buNone/>
            </a:pPr>
            <a:r>
              <a:rPr lang="fr-FR" sz="2000" b="1" dirty="0"/>
              <a:t>3. Renforcement du </a:t>
            </a:r>
            <a:r>
              <a:rPr lang="fr-FR" sz="2000" b="1" dirty="0">
                <a:solidFill>
                  <a:srgbClr val="000099"/>
                </a:solidFill>
                <a:effectLst>
                  <a:outerShdw blurRad="38100" dist="38100" dir="2700000" algn="tl">
                    <a:srgbClr val="DDDDDD"/>
                  </a:outerShdw>
                </a:effectLst>
              </a:rPr>
              <a:t>pilotage inclusif</a:t>
            </a:r>
            <a:r>
              <a:rPr lang="fr-FR" sz="2000" b="1" dirty="0"/>
              <a:t> de la SEGPA au sein du collège ;</a:t>
            </a:r>
          </a:p>
          <a:p>
            <a:pPr marL="514350" indent="-514350" algn="just">
              <a:buFont typeface="Arial" pitchFamily="26" charset="0"/>
              <a:buNone/>
            </a:pPr>
            <a:endParaRPr lang="fr-FR" sz="2000" b="1" dirty="0"/>
          </a:p>
          <a:p>
            <a:pPr marL="514350" indent="-514350" algn="just">
              <a:buFont typeface="Arial" pitchFamily="26" charset="0"/>
              <a:buNone/>
            </a:pPr>
            <a:r>
              <a:rPr lang="fr-FR" sz="2000" b="1" dirty="0"/>
              <a:t>4. Précisions des conditions nécessaires à </a:t>
            </a:r>
            <a:r>
              <a:rPr lang="fr-FR" sz="2000" b="1" dirty="0">
                <a:solidFill>
                  <a:srgbClr val="000099"/>
                </a:solidFill>
                <a:effectLst>
                  <a:outerShdw blurRad="38100" dist="38100" dir="2700000" algn="tl">
                    <a:srgbClr val="DDDDDD"/>
                  </a:outerShdw>
                </a:effectLst>
              </a:rPr>
              <a:t>l'individualisation des parcours de formation. </a:t>
            </a:r>
          </a:p>
          <a:p>
            <a:pPr marL="514350" indent="-514350" algn="just"/>
            <a:endParaRPr lang="fr-FR" sz="2000" b="1" dirty="0"/>
          </a:p>
        </p:txBody>
      </p:sp>
      <p:sp>
        <p:nvSpPr>
          <p:cNvPr id="7"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8"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a:t>
            </a:r>
            <a:r>
              <a:rPr lang="fr-FR" sz="1600" dirty="0" err="1" smtClean="0">
                <a:solidFill>
                  <a:schemeClr val="accent2"/>
                </a:solidFill>
                <a:latin typeface="Arial Narrow" pitchFamily="26" charset="0"/>
              </a:rPr>
              <a:t>Segpa</a:t>
            </a:r>
            <a:endParaRPr lang="fr-FR" sz="1600" dirty="0">
              <a:solidFill>
                <a:schemeClr val="accent2"/>
              </a:solidFill>
              <a:latin typeface="Arial Narrow" pitchFamily="26" charset="0"/>
            </a:endParaRPr>
          </a:p>
        </p:txBody>
      </p:sp>
      <p:pic>
        <p:nvPicPr>
          <p:cNvPr id="9"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2"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3651522" y="274638"/>
            <a:ext cx="2698176" cy="1143000"/>
          </a:xfrm>
        </p:spPr>
        <p:txBody>
          <a:bodyPr/>
          <a:lstStyle/>
          <a:p>
            <a:pPr eaLnBrk="1" hangingPunct="1"/>
            <a:r>
              <a:rPr lang="fr-FR" sz="2400" b="1" dirty="0">
                <a:solidFill>
                  <a:srgbClr val="000099"/>
                </a:solidFill>
              </a:rPr>
              <a:t>Public concerné</a:t>
            </a:r>
          </a:p>
        </p:txBody>
      </p:sp>
      <p:sp>
        <p:nvSpPr>
          <p:cNvPr id="23555" name="Espace réservé du contenu 2"/>
          <p:cNvSpPr>
            <a:spLocks noGrp="1"/>
          </p:cNvSpPr>
          <p:nvPr>
            <p:ph idx="1"/>
          </p:nvPr>
        </p:nvSpPr>
        <p:spPr>
          <a:xfrm>
            <a:off x="1371599" y="1628775"/>
            <a:ext cx="7326313" cy="2447925"/>
          </a:xfrm>
        </p:spPr>
        <p:txBody>
          <a:bodyPr>
            <a:normAutofit fontScale="85000" lnSpcReduction="10000"/>
          </a:bodyPr>
          <a:lstStyle/>
          <a:p>
            <a:pPr marL="265113" lvl="1" indent="-250825" algn="just">
              <a:spcAft>
                <a:spcPts val="1200"/>
              </a:spcAft>
              <a:buFont typeface="Wingdings" pitchFamily="26" charset="2"/>
              <a:buChar char="q"/>
            </a:pPr>
            <a:r>
              <a:rPr lang="fr-FR" sz="2000" b="1" dirty="0"/>
              <a:t>Elèves ne maitrisant pas les compétences du socle commun à la fin du cycle des apprentissages fondamentaux ;</a:t>
            </a:r>
          </a:p>
          <a:p>
            <a:pPr marL="265113" lvl="1" indent="-250825" algn="just">
              <a:spcAft>
                <a:spcPts val="1200"/>
              </a:spcAft>
              <a:buFont typeface="Wingdings" pitchFamily="26" charset="2"/>
              <a:buChar char="q"/>
            </a:pPr>
            <a:r>
              <a:rPr lang="fr-FR" sz="2000" b="1" dirty="0"/>
              <a:t>Elèves présentant des difficultés graves et persistantes d’apprentissage auxquelles n’ont pu remédier les actions de prévention, d’aide et de soutien ;</a:t>
            </a:r>
          </a:p>
          <a:p>
            <a:pPr marL="265113" lvl="1" indent="-250825" algn="just">
              <a:lnSpc>
                <a:spcPct val="80000"/>
              </a:lnSpc>
              <a:spcAft>
                <a:spcPts val="1200"/>
              </a:spcAft>
              <a:buFont typeface="Wingdings" pitchFamily="26" charset="2"/>
              <a:buChar char="q"/>
            </a:pPr>
            <a:r>
              <a:rPr lang="fr-FR" sz="2000" b="1" dirty="0"/>
              <a:t>Elèves des classes de CM2 ou de 6</a:t>
            </a:r>
            <a:r>
              <a:rPr lang="fr-FR" sz="2000" b="1" baseline="30000" dirty="0"/>
              <a:t>ème</a:t>
            </a:r>
            <a:r>
              <a:rPr lang="fr-FR" sz="2000" b="1" dirty="0"/>
              <a:t>.</a:t>
            </a:r>
          </a:p>
          <a:p>
            <a:pPr marL="265113" lvl="1" indent="-250825" algn="just">
              <a:lnSpc>
                <a:spcPct val="80000"/>
              </a:lnSpc>
              <a:spcAft>
                <a:spcPts val="1200"/>
              </a:spcAft>
              <a:buFont typeface="Wingdings" pitchFamily="26" charset="2"/>
              <a:buNone/>
            </a:pPr>
            <a:r>
              <a:rPr lang="fr-FR" sz="2000" b="1" dirty="0" err="1">
                <a:sym typeface="Wingdings" pitchFamily="26" charset="2"/>
              </a:rPr>
              <a:t></a:t>
            </a:r>
            <a:r>
              <a:rPr lang="fr-FR" sz="2000" b="1" i="1" u="sng" dirty="0"/>
              <a:t>Point de vigilance</a:t>
            </a:r>
            <a:r>
              <a:rPr lang="fr-FR" sz="2000" b="1" dirty="0"/>
              <a:t> : </a:t>
            </a:r>
            <a:r>
              <a:rPr lang="fr-FR" sz="2000" b="1" i="1" dirty="0"/>
              <a:t>élèves handicapés orientés par la CDAPH.</a:t>
            </a:r>
          </a:p>
          <a:p>
            <a:pPr marL="265113" lvl="1" indent="-250825">
              <a:lnSpc>
                <a:spcPct val="80000"/>
              </a:lnSpc>
              <a:buFontTx/>
              <a:buNone/>
            </a:pPr>
            <a:endParaRPr lang="fr-FR" sz="1600" dirty="0"/>
          </a:p>
        </p:txBody>
      </p:sp>
      <p:sp>
        <p:nvSpPr>
          <p:cNvPr id="4" name="Espace réservé du pied de page 3"/>
          <p:cNvSpPr>
            <a:spLocks noGrp="1"/>
          </p:cNvSpPr>
          <p:nvPr>
            <p:ph type="ftr" sz="quarter" idx="11"/>
          </p:nvPr>
        </p:nvSpPr>
        <p:spPr/>
        <p:txBody>
          <a:bodyPr/>
          <a:lstStyle/>
          <a:p>
            <a:r>
              <a:rPr lang="fr-FR" sz="900">
                <a:solidFill>
                  <a:srgbClr val="000099"/>
                </a:solidFill>
              </a:rPr>
              <a:t>Collège IEN ASH / IEN 2nd degré - CT DASEN/RECTEUR</a:t>
            </a:r>
          </a:p>
        </p:txBody>
      </p:sp>
      <p:pic>
        <p:nvPicPr>
          <p:cNvPr id="7173" name="Picture 2" descr="logo academie orleans-tours quadri marianne - rvb"/>
          <p:cNvPicPr>
            <a:picLocks noChangeAspect="1" noChangeArrowheads="1"/>
          </p:cNvPicPr>
          <p:nvPr/>
        </p:nvPicPr>
        <p:blipFill>
          <a:blip r:embed="rId3"/>
          <a:srcRect/>
          <a:stretch>
            <a:fillRect/>
          </a:stretch>
        </p:blipFill>
        <p:spPr bwMode="auto">
          <a:xfrm>
            <a:off x="395288" y="188913"/>
            <a:ext cx="1403350" cy="1084262"/>
          </a:xfrm>
          <a:prstGeom prst="rect">
            <a:avLst/>
          </a:prstGeom>
          <a:noFill/>
          <a:ln w="9525">
            <a:noFill/>
            <a:miter lim="800000"/>
            <a:headEnd/>
            <a:tailEnd/>
          </a:ln>
        </p:spPr>
      </p:pic>
      <p:sp>
        <p:nvSpPr>
          <p:cNvPr id="6" name="ZoneTexte 5"/>
          <p:cNvSpPr txBox="1"/>
          <p:nvPr/>
        </p:nvSpPr>
        <p:spPr>
          <a:xfrm>
            <a:off x="1371599" y="4331369"/>
            <a:ext cx="7521575" cy="1585049"/>
          </a:xfrm>
          <a:prstGeom prst="rect">
            <a:avLst/>
          </a:prstGeom>
          <a:noFill/>
        </p:spPr>
        <p:txBody>
          <a:bodyPr wrap="square">
            <a:prstTxWarp prst="textNoShape">
              <a:avLst/>
            </a:prstTxWarp>
            <a:spAutoFit/>
          </a:bodyPr>
          <a:lstStyle/>
          <a:p>
            <a:pPr marL="838200" lvl="1" indent="-381000" algn="just">
              <a:lnSpc>
                <a:spcPct val="80000"/>
              </a:lnSpc>
            </a:pPr>
            <a:r>
              <a:rPr lang="fr-FR" b="1" u="sng" dirty="0">
                <a:solidFill>
                  <a:srgbClr val="000099"/>
                </a:solidFill>
                <a:latin typeface="Calibri" pitchFamily="26" charset="0"/>
              </a:rPr>
              <a:t>Remarques :</a:t>
            </a:r>
          </a:p>
          <a:p>
            <a:pPr marL="838200" lvl="1" indent="-381000" algn="just">
              <a:lnSpc>
                <a:spcPct val="80000"/>
              </a:lnSpc>
              <a:spcAft>
                <a:spcPts val="600"/>
              </a:spcAft>
              <a:buFontTx/>
              <a:buAutoNum type="arabicPeriod"/>
            </a:pPr>
            <a:r>
              <a:rPr lang="fr-FR" b="1" i="1" dirty="0">
                <a:solidFill>
                  <a:srgbClr val="000099"/>
                </a:solidFill>
                <a:latin typeface="Calibri" pitchFamily="26" charset="0"/>
              </a:rPr>
              <a:t>Le redoublement préalable n’est plus une condition nécessaire.</a:t>
            </a:r>
          </a:p>
          <a:p>
            <a:pPr marL="838200" lvl="1" indent="-381000" algn="just">
              <a:lnSpc>
                <a:spcPct val="80000"/>
              </a:lnSpc>
              <a:spcAft>
                <a:spcPts val="600"/>
              </a:spcAft>
              <a:buFontTx/>
              <a:buAutoNum type="arabicPeriod"/>
            </a:pPr>
            <a:r>
              <a:rPr lang="fr-FR" b="1" i="1" dirty="0">
                <a:solidFill>
                  <a:srgbClr val="000099"/>
                </a:solidFill>
                <a:latin typeface="Calibri" pitchFamily="26" charset="0"/>
              </a:rPr>
              <a:t>La SEGPA n’a pas vocation à accueillir les élèves au seul titre des troubles du comportement ou des difficultés directement liées à la maîtrise de la langue française.</a:t>
            </a:r>
          </a:p>
          <a:p>
            <a:pPr marL="838200" lvl="1" indent="-381000" algn="just">
              <a:lnSpc>
                <a:spcPct val="80000"/>
              </a:lnSpc>
              <a:spcAft>
                <a:spcPts val="600"/>
              </a:spcAft>
              <a:buFontTx/>
              <a:buAutoNum type="arabicPeriod"/>
            </a:pPr>
            <a:r>
              <a:rPr lang="fr-FR" b="1" i="1" dirty="0">
                <a:solidFill>
                  <a:srgbClr val="000099"/>
                </a:solidFill>
                <a:latin typeface="Calibri" pitchFamily="26" charset="0"/>
              </a:rPr>
              <a:t>L’entrée en 4ème SEGPA doit garder un caractère exceptionnel.</a:t>
            </a:r>
          </a:p>
        </p:txBody>
      </p:sp>
      <p:sp>
        <p:nvSpPr>
          <p:cNvPr id="7"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8"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a:t>
            </a:r>
            <a:r>
              <a:rPr lang="fr-FR" sz="1600" dirty="0" err="1" smtClean="0">
                <a:solidFill>
                  <a:schemeClr val="accent2"/>
                </a:solidFill>
                <a:latin typeface="Arial Narrow" pitchFamily="26" charset="0"/>
              </a:rPr>
              <a:t>Segpa</a:t>
            </a:r>
            <a:endParaRPr lang="fr-FR" sz="1600" dirty="0">
              <a:solidFill>
                <a:schemeClr val="accent2"/>
              </a:solidFill>
              <a:latin typeface="Arial Narrow" pitchFamily="26" charset="0"/>
            </a:endParaRPr>
          </a:p>
        </p:txBody>
      </p:sp>
      <p:pic>
        <p:nvPicPr>
          <p:cNvPr id="9" name="Picture 57" descr="logo academie quadri - en tete"/>
          <p:cNvPicPr>
            <a:picLocks noChangeAspect="1" noChangeArrowheads="1"/>
          </p:cNvPicPr>
          <p:nvPr/>
        </p:nvPicPr>
        <p:blipFill>
          <a:blip r:embed="rId4"/>
          <a:srcRect/>
          <a:stretch>
            <a:fillRect/>
          </a:stretch>
        </p:blipFill>
        <p:spPr bwMode="auto">
          <a:xfrm>
            <a:off x="14287" y="0"/>
            <a:ext cx="1357313" cy="731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checkerboard(across)">
                                      <p:cBhvr>
                                        <p:cTn id="7" dur="1000"/>
                                        <p:tgtEl>
                                          <p:spTgt spid="2355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555">
                                            <p:txEl>
                                              <p:pRg st="1" end="1"/>
                                            </p:txEl>
                                          </p:spTgt>
                                        </p:tgtEl>
                                        <p:attrNameLst>
                                          <p:attrName>style.visibility</p:attrName>
                                        </p:attrNameLst>
                                      </p:cBhvr>
                                      <p:to>
                                        <p:strVal val="visible"/>
                                      </p:to>
                                    </p:set>
                                    <p:animEffect transition="in" filter="checkerboard(across)">
                                      <p:cBhvr>
                                        <p:cTn id="10" dur="1000"/>
                                        <p:tgtEl>
                                          <p:spTgt spid="2355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Effect transition="in" filter="checkerboard(across)">
                                      <p:cBhvr>
                                        <p:cTn id="13" dur="1000"/>
                                        <p:tgtEl>
                                          <p:spTgt spid="23555">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3555">
                                            <p:txEl>
                                              <p:pRg st="3" end="3"/>
                                            </p:txEl>
                                          </p:spTgt>
                                        </p:tgtEl>
                                        <p:attrNameLst>
                                          <p:attrName>style.visibility</p:attrName>
                                        </p:attrNameLst>
                                      </p:cBhvr>
                                      <p:to>
                                        <p:strVal val="visible"/>
                                      </p:to>
                                    </p:set>
                                    <p:animEffect transition="in" filter="checkerboard(across)">
                                      <p:cBhvr>
                                        <p:cTn id="16" dur="1000"/>
                                        <p:tgtEl>
                                          <p:spTgt spid="2355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2051050" y="274638"/>
            <a:ext cx="6635750" cy="1143000"/>
          </a:xfrm>
        </p:spPr>
        <p:txBody>
          <a:bodyPr/>
          <a:lstStyle/>
          <a:p>
            <a:pPr eaLnBrk="1" hangingPunct="1"/>
            <a:r>
              <a:rPr lang="fr-FR" sz="2400" b="1">
                <a:solidFill>
                  <a:srgbClr val="000099"/>
                </a:solidFill>
              </a:rPr>
              <a:t>1. Développer une meilleure inclusion des élèves</a:t>
            </a:r>
          </a:p>
        </p:txBody>
      </p:sp>
      <p:sp>
        <p:nvSpPr>
          <p:cNvPr id="4" name="Espace réservé du pied de page 3"/>
          <p:cNvSpPr>
            <a:spLocks noGrp="1"/>
          </p:cNvSpPr>
          <p:nvPr>
            <p:ph type="ftr" sz="quarter" idx="11"/>
          </p:nvPr>
        </p:nvSpPr>
        <p:spPr/>
        <p:txBody>
          <a:bodyPr/>
          <a:lstStyle/>
          <a:p>
            <a:r>
              <a:rPr lang="fr-FR" sz="900">
                <a:solidFill>
                  <a:srgbClr val="000099"/>
                </a:solidFill>
              </a:rPr>
              <a:t>Collège IEN ASH / IEN 2nd degré - CT DASEN/RECTEUR</a:t>
            </a:r>
          </a:p>
        </p:txBody>
      </p:sp>
      <p:sp>
        <p:nvSpPr>
          <p:cNvPr id="6" name="Espace réservé du contenu 2"/>
          <p:cNvSpPr>
            <a:spLocks noGrp="1"/>
          </p:cNvSpPr>
          <p:nvPr>
            <p:ph idx="1"/>
          </p:nvPr>
        </p:nvSpPr>
        <p:spPr>
          <a:xfrm>
            <a:off x="1583074" y="1481328"/>
            <a:ext cx="7103725" cy="4525963"/>
          </a:xfrm>
        </p:spPr>
        <p:txBody>
          <a:bodyPr>
            <a:normAutofit fontScale="92500"/>
          </a:bodyPr>
          <a:lstStyle/>
          <a:p>
            <a:pPr algn="ctr">
              <a:buFont typeface="Arial" pitchFamily="26" charset="0"/>
              <a:buNone/>
            </a:pPr>
            <a:r>
              <a:rPr lang="fr-FR" sz="2000" b="1" u="sng" dirty="0">
                <a:solidFill>
                  <a:srgbClr val="000099"/>
                </a:solidFill>
              </a:rPr>
              <a:t>Au regard des élèves</a:t>
            </a:r>
          </a:p>
          <a:p>
            <a:pPr algn="ctr">
              <a:buFont typeface="Arial" pitchFamily="26" charset="0"/>
              <a:buNone/>
            </a:pPr>
            <a:endParaRPr lang="fr-FR" sz="2400" b="1" u="sng" dirty="0">
              <a:solidFill>
                <a:srgbClr val="000099"/>
              </a:solidFill>
            </a:endParaRPr>
          </a:p>
          <a:p>
            <a:pPr marL="354013" lvl="1" indent="-354013" algn="just">
              <a:lnSpc>
                <a:spcPct val="150000"/>
              </a:lnSpc>
              <a:spcBef>
                <a:spcPts val="1800"/>
              </a:spcBef>
              <a:buFont typeface="Wingdings" pitchFamily="26" charset="2"/>
              <a:buChar char="q"/>
            </a:pPr>
            <a:r>
              <a:rPr lang="fr-FR" sz="2000" b="1" dirty="0" err="1">
                <a:solidFill>
                  <a:srgbClr val="000099"/>
                </a:solidFill>
                <a:effectLst>
                  <a:outerShdw blurRad="38100" dist="38100" dir="2700000" algn="tl">
                    <a:srgbClr val="DDDDDD"/>
                  </a:outerShdw>
                </a:effectLst>
              </a:rPr>
              <a:t>Pré-orientation</a:t>
            </a:r>
            <a:r>
              <a:rPr lang="fr-FR" sz="2000" dirty="0"/>
              <a:t>des élèves issus de classes de CM2 de manière à la fois à répondre à leurs difficultés scolaires et à </a:t>
            </a:r>
            <a:r>
              <a:rPr lang="fr-FR" sz="2000" dirty="0" err="1"/>
              <a:t>ré-envisager</a:t>
            </a:r>
            <a:r>
              <a:rPr lang="fr-FR" sz="2000" dirty="0"/>
              <a:t> leur situation individuelle à l’issue de la 3</a:t>
            </a:r>
            <a:r>
              <a:rPr lang="fr-FR" sz="2000" baseline="30000" dirty="0"/>
              <a:t>ème</a:t>
            </a:r>
            <a:r>
              <a:rPr lang="fr-FR" sz="2000" dirty="0"/>
              <a:t> année du cycle de consolidation (6</a:t>
            </a:r>
            <a:r>
              <a:rPr lang="fr-FR" sz="2000" baseline="30000" dirty="0"/>
              <a:t>ème</a:t>
            </a:r>
            <a:r>
              <a:rPr lang="fr-FR" sz="2000" dirty="0"/>
              <a:t>).</a:t>
            </a:r>
          </a:p>
          <a:p>
            <a:pPr marL="354013" lvl="1" indent="-354013" algn="just">
              <a:lnSpc>
                <a:spcPct val="150000"/>
              </a:lnSpc>
              <a:spcBef>
                <a:spcPts val="1800"/>
              </a:spcBef>
              <a:buFont typeface="Wingdings" pitchFamily="26" charset="2"/>
              <a:buChar char="q"/>
            </a:pPr>
            <a:r>
              <a:rPr lang="fr-FR" sz="2000" dirty="0"/>
              <a:t>Meilleure prise en compte des élèves en situation de grande difficulté scolaire </a:t>
            </a:r>
            <a:r>
              <a:rPr lang="fr-FR" sz="2000" b="1" dirty="0">
                <a:solidFill>
                  <a:srgbClr val="000099"/>
                </a:solidFill>
                <a:effectLst>
                  <a:outerShdw blurRad="38100" dist="38100" dir="2700000" algn="tl">
                    <a:srgbClr val="DDDDDD"/>
                  </a:outerShdw>
                </a:effectLst>
              </a:rPr>
              <a:t>(non affectés en SEGPA) </a:t>
            </a:r>
            <a:r>
              <a:rPr lang="fr-FR" sz="2000" dirty="0"/>
              <a:t>dans le cadre de leur scolarité en collège. </a:t>
            </a:r>
          </a:p>
        </p:txBody>
      </p:sp>
      <p:sp>
        <p:nvSpPr>
          <p:cNvPr id="7"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8"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a:t>
            </a:r>
            <a:r>
              <a:rPr lang="fr-FR" sz="1600" dirty="0" err="1" smtClean="0">
                <a:solidFill>
                  <a:schemeClr val="accent2"/>
                </a:solidFill>
                <a:latin typeface="Arial Narrow" pitchFamily="26" charset="0"/>
              </a:rPr>
              <a:t>Segpa</a:t>
            </a:r>
            <a:endParaRPr lang="fr-FR" sz="1600" dirty="0">
              <a:solidFill>
                <a:schemeClr val="accent2"/>
              </a:solidFill>
              <a:latin typeface="Arial Narrow" pitchFamily="26" charset="0"/>
            </a:endParaRPr>
          </a:p>
        </p:txBody>
      </p:sp>
      <p:pic>
        <p:nvPicPr>
          <p:cNvPr id="9"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z="900">
                <a:solidFill>
                  <a:srgbClr val="000099"/>
                </a:solidFill>
              </a:rPr>
              <a:t>Collège IEN ASH / IEN 2nd degré - CT DASEN/RECTEUR</a:t>
            </a:r>
          </a:p>
        </p:txBody>
      </p:sp>
      <p:sp>
        <p:nvSpPr>
          <p:cNvPr id="7" name="Espace réservé du contenu 2"/>
          <p:cNvSpPr>
            <a:spLocks noGrp="1"/>
          </p:cNvSpPr>
          <p:nvPr>
            <p:ph idx="1"/>
          </p:nvPr>
        </p:nvSpPr>
        <p:spPr>
          <a:xfrm>
            <a:off x="1371600" y="1200259"/>
            <a:ext cx="7315200" cy="5207685"/>
          </a:xfrm>
        </p:spPr>
        <p:txBody>
          <a:bodyPr>
            <a:normAutofit/>
          </a:bodyPr>
          <a:lstStyle/>
          <a:p>
            <a:pPr algn="ctr">
              <a:spcAft>
                <a:spcPts val="1200"/>
              </a:spcAft>
              <a:buFont typeface="Arial" pitchFamily="26" charset="0"/>
              <a:buNone/>
            </a:pPr>
            <a:r>
              <a:rPr lang="fr-FR" sz="2000" b="1" u="sng" dirty="0">
                <a:solidFill>
                  <a:srgbClr val="000099"/>
                </a:solidFill>
              </a:rPr>
              <a:t>Au regard des modalités d’enseignement</a:t>
            </a:r>
          </a:p>
          <a:p>
            <a:pPr lvl="1" algn="just">
              <a:spcBef>
                <a:spcPts val="1200"/>
              </a:spcBef>
              <a:buFont typeface="Wingdings" pitchFamily="26" charset="2"/>
              <a:buChar char="q"/>
            </a:pPr>
            <a:r>
              <a:rPr lang="fr-FR" sz="2000" dirty="0"/>
              <a:t>Mise en œuvre de situations d'enseignement conjointes (élèves de SEGPA - autres élèves du collège).</a:t>
            </a:r>
          </a:p>
          <a:p>
            <a:pPr lvl="1" algn="just">
              <a:buFont typeface="Arial" pitchFamily="26" charset="0"/>
              <a:buNone/>
            </a:pPr>
            <a:r>
              <a:rPr lang="fr-FR" sz="2000" dirty="0" err="1">
                <a:sym typeface="Wingdings" pitchFamily="26" charset="2"/>
              </a:rPr>
              <a:t></a:t>
            </a:r>
            <a:r>
              <a:rPr lang="fr-FR" sz="2000" b="1" dirty="0">
                <a:solidFill>
                  <a:srgbClr val="000099"/>
                </a:solidFill>
                <a:effectLst>
                  <a:outerShdw blurRad="38100" dist="38100" dir="2700000" algn="tl">
                    <a:srgbClr val="DDDDDD"/>
                  </a:outerShdw>
                </a:effectLst>
                <a:sym typeface="Wingdings" pitchFamily="26" charset="2"/>
              </a:rPr>
              <a:t>EX. : mise en barrettes des emplois du temps, projets communs …</a:t>
            </a:r>
            <a:endParaRPr lang="fr-FR" sz="2000" b="1" dirty="0">
              <a:solidFill>
                <a:srgbClr val="000099"/>
              </a:solidFill>
              <a:effectLst>
                <a:outerShdw blurRad="38100" dist="38100" dir="2700000" algn="tl">
                  <a:srgbClr val="DDDDDD"/>
                </a:outerShdw>
              </a:effectLst>
            </a:endParaRPr>
          </a:p>
          <a:p>
            <a:pPr lvl="1" algn="just">
              <a:spcBef>
                <a:spcPts val="1800"/>
              </a:spcBef>
              <a:buFont typeface="Wingdings" pitchFamily="26" charset="2"/>
              <a:buChar char="q"/>
            </a:pPr>
            <a:r>
              <a:rPr lang="fr-FR" sz="2000" dirty="0"/>
              <a:t>Rôle affirmé des réunions institutionnelles afin de:</a:t>
            </a:r>
          </a:p>
          <a:p>
            <a:pPr lvl="2" algn="just"/>
            <a:r>
              <a:rPr lang="fr-FR" sz="2000" b="1" dirty="0">
                <a:solidFill>
                  <a:srgbClr val="000099"/>
                </a:solidFill>
                <a:effectLst>
                  <a:outerShdw blurRad="38100" dist="38100" dir="2700000" algn="tl">
                    <a:srgbClr val="DDDDDD"/>
                  </a:outerShdw>
                </a:effectLst>
              </a:rPr>
              <a:t>coordonner</a:t>
            </a:r>
            <a:r>
              <a:rPr lang="fr-FR" sz="2000" dirty="0"/>
              <a:t> les actions pédagogiques entre tous les acteurs intervenant en SEGPA (renforcement du lien entre PE spécialisés – PLC – PLP) ;</a:t>
            </a:r>
          </a:p>
          <a:p>
            <a:pPr lvl="2" algn="just"/>
            <a:r>
              <a:rPr lang="fr-FR" sz="2000" b="1" dirty="0">
                <a:solidFill>
                  <a:srgbClr val="000099"/>
                </a:solidFill>
                <a:effectLst>
                  <a:outerShdw blurRad="38100" dist="38100" dir="2700000" algn="tl">
                    <a:srgbClr val="DDDDDD"/>
                  </a:outerShdw>
                </a:effectLst>
              </a:rPr>
              <a:t>synthétiser les progrès individuels </a:t>
            </a:r>
            <a:r>
              <a:rPr lang="fr-FR" sz="2000" dirty="0"/>
              <a:t>des élèves au regard des apprentissages et la maîtrise du socle commun de connaissances, de compétences et de culture.   </a:t>
            </a:r>
          </a:p>
        </p:txBody>
      </p:sp>
      <p:sp>
        <p:nvSpPr>
          <p:cNvPr id="9221" name="Titre 1"/>
          <p:cNvSpPr>
            <a:spLocks noGrp="1"/>
          </p:cNvSpPr>
          <p:nvPr>
            <p:ph type="title"/>
          </p:nvPr>
        </p:nvSpPr>
        <p:spPr>
          <a:xfrm>
            <a:off x="2051050" y="274638"/>
            <a:ext cx="6635750" cy="1143000"/>
          </a:xfrm>
        </p:spPr>
        <p:txBody>
          <a:bodyPr/>
          <a:lstStyle/>
          <a:p>
            <a:pPr eaLnBrk="1" hangingPunct="1"/>
            <a:r>
              <a:rPr lang="fr-FR" sz="2400" b="1">
                <a:solidFill>
                  <a:srgbClr val="000099"/>
                </a:solidFill>
              </a:rPr>
              <a:t>1. Développer une meilleure inclusion des élèves</a:t>
            </a:r>
          </a:p>
        </p:txBody>
      </p:sp>
      <p:sp>
        <p:nvSpPr>
          <p:cNvPr id="6"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8"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a:t>
            </a:r>
            <a:r>
              <a:rPr lang="fr-FR" sz="1600" dirty="0" err="1" smtClean="0">
                <a:solidFill>
                  <a:schemeClr val="accent2"/>
                </a:solidFill>
                <a:latin typeface="Arial Narrow" pitchFamily="26" charset="0"/>
              </a:rPr>
              <a:t>Segpa</a:t>
            </a:r>
            <a:endParaRPr lang="fr-FR" sz="1600" dirty="0">
              <a:solidFill>
                <a:schemeClr val="accent2"/>
              </a:solidFill>
              <a:latin typeface="Arial Narrow" pitchFamily="26" charset="0"/>
            </a:endParaRPr>
          </a:p>
        </p:txBody>
      </p:sp>
      <p:pic>
        <p:nvPicPr>
          <p:cNvPr id="9"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z="900">
                <a:solidFill>
                  <a:srgbClr val="000099"/>
                </a:solidFill>
              </a:rPr>
              <a:t>Collège IEN ASH / IEN 2nd degré - CT DASEN/RECTEUR</a:t>
            </a:r>
          </a:p>
        </p:txBody>
      </p:sp>
      <p:sp>
        <p:nvSpPr>
          <p:cNvPr id="6" name="Espace réservé du contenu 2"/>
          <p:cNvSpPr>
            <a:spLocks noGrp="1"/>
          </p:cNvSpPr>
          <p:nvPr>
            <p:ph idx="1"/>
          </p:nvPr>
        </p:nvSpPr>
        <p:spPr>
          <a:xfrm>
            <a:off x="1371599" y="1417638"/>
            <a:ext cx="7326313" cy="4665662"/>
          </a:xfrm>
        </p:spPr>
        <p:txBody>
          <a:bodyPr/>
          <a:lstStyle/>
          <a:p>
            <a:pPr algn="ctr">
              <a:buFont typeface="Arial" pitchFamily="26" charset="0"/>
              <a:buNone/>
            </a:pPr>
            <a:r>
              <a:rPr lang="fr-FR" sz="2000" b="1" u="sng" dirty="0">
                <a:solidFill>
                  <a:srgbClr val="000099"/>
                </a:solidFill>
              </a:rPr>
              <a:t>Au regard de la structure </a:t>
            </a:r>
          </a:p>
          <a:p>
            <a:pPr algn="just"/>
            <a:endParaRPr lang="fr-FR" sz="2000" u="sng" dirty="0"/>
          </a:p>
          <a:p>
            <a:pPr lvl="1" algn="just">
              <a:lnSpc>
                <a:spcPct val="150000"/>
              </a:lnSpc>
              <a:buFont typeface="Wingdings" pitchFamily="26" charset="2"/>
              <a:buChar char="q"/>
            </a:pPr>
            <a:r>
              <a:rPr lang="fr-FR" sz="2000" dirty="0"/>
              <a:t>En développant une </a:t>
            </a:r>
            <a:r>
              <a:rPr lang="fr-FR" sz="2000" b="1" dirty="0">
                <a:solidFill>
                  <a:srgbClr val="000099"/>
                </a:solidFill>
                <a:effectLst>
                  <a:outerShdw blurRad="38100" dist="38100" dir="2700000" algn="tl">
                    <a:srgbClr val="DDDDDD"/>
                  </a:outerShdw>
                </a:effectLst>
              </a:rPr>
              <a:t>politique stabilisée dans la durée</a:t>
            </a:r>
            <a:r>
              <a:rPr lang="fr-FR" sz="2000" dirty="0"/>
              <a:t> (dotation fléchée) permettant de favoriser des pratiques pédagogiques innovantes ;</a:t>
            </a:r>
          </a:p>
          <a:p>
            <a:pPr lvl="1" algn="just"/>
            <a:endParaRPr lang="fr-FR" sz="2000" dirty="0"/>
          </a:p>
          <a:p>
            <a:pPr lvl="1" algn="just">
              <a:lnSpc>
                <a:spcPct val="150000"/>
              </a:lnSpc>
              <a:buFont typeface="Wingdings" pitchFamily="26" charset="2"/>
              <a:buChar char="q"/>
            </a:pPr>
            <a:r>
              <a:rPr lang="fr-FR" sz="2000" dirty="0"/>
              <a:t>En maintenant une </a:t>
            </a:r>
            <a:r>
              <a:rPr lang="fr-FR" sz="2000" b="1" dirty="0">
                <a:solidFill>
                  <a:srgbClr val="000099"/>
                </a:solidFill>
                <a:effectLst>
                  <a:outerShdw blurRad="38100" dist="38100" dir="2700000" algn="tl">
                    <a:srgbClr val="DDDDDD"/>
                  </a:outerShdw>
                </a:effectLst>
              </a:rPr>
              <a:t>taille minimale</a:t>
            </a:r>
            <a:r>
              <a:rPr lang="fr-FR" sz="2000" dirty="0"/>
              <a:t> permettant d’envisager une aide dans la durée (parcours). </a:t>
            </a:r>
          </a:p>
        </p:txBody>
      </p:sp>
      <p:sp>
        <p:nvSpPr>
          <p:cNvPr id="10245" name="Titre 1"/>
          <p:cNvSpPr>
            <a:spLocks noGrp="1"/>
          </p:cNvSpPr>
          <p:nvPr>
            <p:ph type="title"/>
          </p:nvPr>
        </p:nvSpPr>
        <p:spPr>
          <a:xfrm>
            <a:off x="2051050" y="274638"/>
            <a:ext cx="6635750" cy="1143000"/>
          </a:xfrm>
        </p:spPr>
        <p:txBody>
          <a:bodyPr/>
          <a:lstStyle/>
          <a:p>
            <a:pPr eaLnBrk="1" hangingPunct="1"/>
            <a:r>
              <a:rPr lang="fr-FR" sz="2400" b="1">
                <a:solidFill>
                  <a:srgbClr val="000099"/>
                </a:solidFill>
              </a:rPr>
              <a:t>1. Développer une meilleure inclusion des élèves</a:t>
            </a:r>
          </a:p>
        </p:txBody>
      </p:sp>
      <p:sp>
        <p:nvSpPr>
          <p:cNvPr id="7"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8"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a:t>
            </a:r>
            <a:r>
              <a:rPr lang="fr-FR" sz="1600" dirty="0" err="1" smtClean="0">
                <a:solidFill>
                  <a:schemeClr val="accent2"/>
                </a:solidFill>
                <a:latin typeface="Arial Narrow" pitchFamily="26" charset="0"/>
              </a:rPr>
              <a:t>Segpa</a:t>
            </a:r>
            <a:endParaRPr lang="fr-FR" sz="1600" dirty="0">
              <a:solidFill>
                <a:schemeClr val="accent2"/>
              </a:solidFill>
              <a:latin typeface="Arial Narrow" pitchFamily="26" charset="0"/>
            </a:endParaRPr>
          </a:p>
        </p:txBody>
      </p:sp>
      <p:pic>
        <p:nvPicPr>
          <p:cNvPr id="9"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1979613" y="274638"/>
            <a:ext cx="6913562" cy="1143000"/>
          </a:xfrm>
        </p:spPr>
        <p:txBody>
          <a:bodyPr/>
          <a:lstStyle/>
          <a:p>
            <a:pPr eaLnBrk="1" hangingPunct="1"/>
            <a:r>
              <a:rPr lang="fr-FR" sz="2400" b="1">
                <a:solidFill>
                  <a:srgbClr val="000099"/>
                </a:solidFill>
              </a:rPr>
              <a:t>2. Redéfinir l’orientation et les modalités d’admission</a:t>
            </a:r>
          </a:p>
        </p:txBody>
      </p:sp>
      <p:sp>
        <p:nvSpPr>
          <p:cNvPr id="4" name="Espace réservé du pied de page 3"/>
          <p:cNvSpPr>
            <a:spLocks noGrp="1"/>
          </p:cNvSpPr>
          <p:nvPr>
            <p:ph type="ftr" sz="quarter" idx="11"/>
          </p:nvPr>
        </p:nvSpPr>
        <p:spPr/>
        <p:txBody>
          <a:bodyPr/>
          <a:lstStyle/>
          <a:p>
            <a:r>
              <a:rPr lang="fr-FR" sz="900">
                <a:solidFill>
                  <a:srgbClr val="000099"/>
                </a:solidFill>
              </a:rPr>
              <a:t>Collège IEN ASH / IEN 2nd degré - CT DASEN/RECTEUR</a:t>
            </a:r>
          </a:p>
        </p:txBody>
      </p:sp>
      <p:sp>
        <p:nvSpPr>
          <p:cNvPr id="6" name="Espace réservé du contenu 2"/>
          <p:cNvSpPr>
            <a:spLocks noGrp="1"/>
          </p:cNvSpPr>
          <p:nvPr>
            <p:ph idx="1"/>
          </p:nvPr>
        </p:nvSpPr>
        <p:spPr>
          <a:xfrm>
            <a:off x="1371599" y="1341438"/>
            <a:ext cx="7326313" cy="4525962"/>
          </a:xfrm>
        </p:spPr>
        <p:txBody>
          <a:bodyPr>
            <a:noAutofit/>
          </a:bodyPr>
          <a:lstStyle/>
          <a:p>
            <a:pPr marL="0" indent="0" algn="ctr">
              <a:spcAft>
                <a:spcPts val="1200"/>
              </a:spcAft>
              <a:buFont typeface="Arial" pitchFamily="26" charset="0"/>
              <a:buNone/>
            </a:pPr>
            <a:r>
              <a:rPr lang="fr-FR" sz="1800" b="1" u="sng" dirty="0">
                <a:solidFill>
                  <a:srgbClr val="000099"/>
                </a:solidFill>
              </a:rPr>
              <a:t>Les nouvelles modalités</a:t>
            </a:r>
          </a:p>
          <a:p>
            <a:pPr marL="0" indent="0" algn="just">
              <a:buFont typeface="Wingdings" pitchFamily="26" charset="2"/>
              <a:buChar char="q"/>
            </a:pPr>
            <a:r>
              <a:rPr lang="fr-FR" sz="1800" b="1" u="sng" dirty="0">
                <a:solidFill>
                  <a:srgbClr val="000099"/>
                </a:solidFill>
                <a:effectLst>
                  <a:outerShdw blurRad="38100" dist="38100" dir="2700000" algn="tl">
                    <a:srgbClr val="DDDDDD"/>
                  </a:outerShdw>
                </a:effectLst>
              </a:rPr>
              <a:t>CM1:</a:t>
            </a:r>
            <a:r>
              <a:rPr lang="fr-FR" sz="1800" dirty="0"/>
              <a:t>si risque de non résolution des difficultés avant la fin de l’école élémentaire -&gt;</a:t>
            </a:r>
            <a:r>
              <a:rPr lang="fr-FR" sz="1800" b="1" dirty="0">
                <a:solidFill>
                  <a:srgbClr val="000099"/>
                </a:solidFill>
                <a:effectLst>
                  <a:outerShdw blurRad="38100" dist="38100" dir="2700000" algn="tl">
                    <a:srgbClr val="DDDDDD"/>
                  </a:outerShdw>
                </a:effectLst>
              </a:rPr>
              <a:t>présentation des enjeux </a:t>
            </a:r>
            <a:r>
              <a:rPr lang="fr-FR" sz="1800" dirty="0"/>
              <a:t>aux parents.</a:t>
            </a:r>
          </a:p>
          <a:p>
            <a:pPr marL="0" indent="0" algn="just">
              <a:buFont typeface="Wingdings" pitchFamily="26" charset="2"/>
              <a:buChar char="q"/>
            </a:pPr>
            <a:r>
              <a:rPr lang="fr-FR" sz="1800" b="1" u="sng" dirty="0">
                <a:solidFill>
                  <a:srgbClr val="000099"/>
                </a:solidFill>
                <a:effectLst>
                  <a:outerShdw blurRad="38100" dist="38100" dir="2700000" algn="tl">
                    <a:srgbClr val="DDDDDD"/>
                  </a:outerShdw>
                </a:effectLst>
              </a:rPr>
              <a:t>CM2:</a:t>
            </a:r>
          </a:p>
          <a:p>
            <a:pPr marL="0" indent="0" algn="just">
              <a:buFont typeface="Arial" pitchFamily="26" charset="0"/>
              <a:buNone/>
            </a:pPr>
            <a:r>
              <a:rPr lang="fr-FR" sz="1800" dirty="0"/>
              <a:t>   1) </a:t>
            </a:r>
            <a:r>
              <a:rPr lang="fr-FR" sz="1800" b="1" dirty="0">
                <a:solidFill>
                  <a:srgbClr val="000099"/>
                </a:solidFill>
                <a:effectLst>
                  <a:outerShdw blurRad="38100" dist="38100" dir="2700000" algn="tl">
                    <a:srgbClr val="DDDDDD"/>
                  </a:outerShdw>
                </a:effectLst>
              </a:rPr>
              <a:t>Constitution </a:t>
            </a:r>
            <a:r>
              <a:rPr lang="fr-FR" sz="1800" dirty="0"/>
              <a:t>du dossier de l’élève:</a:t>
            </a:r>
          </a:p>
          <a:p>
            <a:pPr marL="179388" lvl="1" indent="0" algn="just">
              <a:buFont typeface="Arial" pitchFamily="26" charset="0"/>
              <a:buNone/>
            </a:pPr>
            <a:r>
              <a:rPr lang="fr-FR" sz="1800" dirty="0"/>
              <a:t>    -  Au cours du premier trimestre: bilan psychologique ;</a:t>
            </a:r>
          </a:p>
          <a:p>
            <a:pPr marL="179388" lvl="1" indent="0" algn="just">
              <a:buFont typeface="Arial" pitchFamily="26" charset="0"/>
              <a:buNone/>
            </a:pPr>
            <a:r>
              <a:rPr lang="fr-FR" sz="1800" dirty="0"/>
              <a:t>    - Au cours du second trimestre: étude de la situation de l’élève par le conseil des maîtres.</a:t>
            </a:r>
          </a:p>
          <a:p>
            <a:pPr marL="179388" lvl="1" indent="0" algn="just">
              <a:buFont typeface="Arial" pitchFamily="26" charset="0"/>
              <a:buNone/>
            </a:pPr>
            <a:r>
              <a:rPr lang="fr-FR" sz="1800" dirty="0"/>
              <a:t>2) </a:t>
            </a:r>
            <a:r>
              <a:rPr lang="fr-FR" sz="1800" b="1" dirty="0">
                <a:solidFill>
                  <a:srgbClr val="000099"/>
                </a:solidFill>
                <a:effectLst>
                  <a:outerShdw blurRad="38100" dist="38100" dir="2700000" algn="tl">
                    <a:srgbClr val="DDDDDD"/>
                  </a:outerShdw>
                </a:effectLst>
              </a:rPr>
              <a:t>Réception</a:t>
            </a:r>
            <a:r>
              <a:rPr lang="fr-FR" sz="1800" dirty="0"/>
              <a:t> des représentants légaux.</a:t>
            </a:r>
          </a:p>
          <a:p>
            <a:pPr marL="179388" lvl="1" indent="0" algn="just">
              <a:buFont typeface="Arial" pitchFamily="26" charset="0"/>
              <a:buNone/>
            </a:pPr>
            <a:r>
              <a:rPr lang="fr-FR" sz="1800" dirty="0"/>
              <a:t>3) </a:t>
            </a:r>
            <a:r>
              <a:rPr lang="fr-FR" sz="1800" b="1" dirty="0">
                <a:solidFill>
                  <a:srgbClr val="000099"/>
                </a:solidFill>
                <a:effectLst>
                  <a:outerShdw blurRad="38100" dist="38100" dir="2700000" algn="tl">
                    <a:srgbClr val="DDDDDD"/>
                  </a:outerShdw>
                </a:effectLst>
              </a:rPr>
              <a:t>Transmission </a:t>
            </a:r>
            <a:r>
              <a:rPr lang="fr-FR" sz="1800" dirty="0"/>
              <a:t>du dossier par le directeur d’école à l’IEN de circonscription, lequel émet un avis à destination de la CDOEA. </a:t>
            </a:r>
          </a:p>
          <a:p>
            <a:pPr marL="179388" lvl="1" indent="0" algn="just">
              <a:buFont typeface="Arial" pitchFamily="26" charset="0"/>
              <a:buNone/>
            </a:pPr>
            <a:r>
              <a:rPr lang="fr-FR" sz="1800" dirty="0"/>
              <a:t>4) S’il y a proposition de </a:t>
            </a:r>
            <a:r>
              <a:rPr lang="fr-FR" sz="1800" dirty="0" err="1"/>
              <a:t>pré-orientation</a:t>
            </a:r>
            <a:r>
              <a:rPr lang="fr-FR" sz="1800" dirty="0"/>
              <a:t>, </a:t>
            </a:r>
            <a:r>
              <a:rPr lang="fr-FR" sz="1800" b="1" dirty="0">
                <a:solidFill>
                  <a:srgbClr val="000099"/>
                </a:solidFill>
                <a:effectLst>
                  <a:outerShdw blurRad="38100" dist="38100" dir="2700000" algn="tl">
                    <a:srgbClr val="DDDDDD"/>
                  </a:outerShdw>
                </a:effectLst>
              </a:rPr>
              <a:t>affectation</a:t>
            </a:r>
            <a:r>
              <a:rPr lang="fr-FR" sz="1800" dirty="0"/>
              <a:t> de l’élève en SEGPA en fonction des places disponibles, dans un collège qui en dispose.</a:t>
            </a:r>
          </a:p>
          <a:p>
            <a:pPr marL="179388" lvl="1" indent="0" algn="ctr">
              <a:buFont typeface="Arial" pitchFamily="26" charset="0"/>
              <a:buNone/>
            </a:pPr>
            <a:r>
              <a:rPr lang="fr-FR" sz="1800" b="1" i="1" u="sng" dirty="0">
                <a:solidFill>
                  <a:srgbClr val="000099"/>
                </a:solidFill>
              </a:rPr>
              <a:t>Remarque</a:t>
            </a:r>
            <a:r>
              <a:rPr lang="fr-FR" sz="1800" b="1" i="1" dirty="0">
                <a:solidFill>
                  <a:srgbClr val="000099"/>
                </a:solidFill>
              </a:rPr>
              <a:t> : en cas de refus parental, passage en 6</a:t>
            </a:r>
            <a:r>
              <a:rPr lang="fr-FR" sz="1800" b="1" i="1" baseline="30000" dirty="0">
                <a:solidFill>
                  <a:srgbClr val="000099"/>
                </a:solidFill>
              </a:rPr>
              <a:t>ème</a:t>
            </a:r>
            <a:r>
              <a:rPr lang="fr-FR" sz="1800" b="1" i="1" dirty="0">
                <a:solidFill>
                  <a:srgbClr val="000099"/>
                </a:solidFill>
              </a:rPr>
              <a:t> ordinaire. </a:t>
            </a:r>
          </a:p>
          <a:p>
            <a:pPr marL="179388" lvl="1" indent="0" algn="just">
              <a:buFont typeface="Arial" pitchFamily="26" charset="0"/>
              <a:buNone/>
            </a:pPr>
            <a:endParaRPr/>
          </a:p>
          <a:p>
            <a:pPr marL="0" indent="0" algn="just">
              <a:buFont typeface="Arial" pitchFamily="26" charset="0"/>
              <a:buNone/>
            </a:pPr>
            <a:endParaRPr lang="fr-FR" sz="1800" dirty="0"/>
          </a:p>
          <a:p>
            <a:pPr marL="179388" lvl="1" indent="0" algn="just">
              <a:buFont typeface="Arial" pitchFamily="26" charset="0"/>
              <a:buNone/>
            </a:pPr>
            <a:endParaRPr/>
          </a:p>
        </p:txBody>
      </p:sp>
      <p:sp>
        <p:nvSpPr>
          <p:cNvPr id="7"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8"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a:t>
            </a:r>
            <a:r>
              <a:rPr lang="fr-FR" sz="1600" dirty="0" err="1" smtClean="0">
                <a:solidFill>
                  <a:schemeClr val="accent2"/>
                </a:solidFill>
                <a:latin typeface="Arial Narrow" pitchFamily="26" charset="0"/>
              </a:rPr>
              <a:t>Segpa</a:t>
            </a:r>
            <a:endParaRPr lang="fr-FR" sz="1600" dirty="0">
              <a:solidFill>
                <a:schemeClr val="accent2"/>
              </a:solidFill>
              <a:latin typeface="Arial Narrow" pitchFamily="26" charset="0"/>
            </a:endParaRPr>
          </a:p>
        </p:txBody>
      </p:sp>
      <p:pic>
        <p:nvPicPr>
          <p:cNvPr id="9"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2"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6">
                                            <p:txEl>
                                              <p:pRg st="3" end="3"/>
                                            </p:txEl>
                                          </p:spTgt>
                                        </p:tgtEl>
                                        <p:attrNameLst>
                                          <p:attrName>ppt_y</p:attrName>
                                        </p:attrNameLst>
                                      </p:cBhvr>
                                      <p:tavLst>
                                        <p:tav tm="0">
                                          <p:val>
                                            <p:strVal val="#ppt_y"/>
                                          </p:val>
                                        </p:tav>
                                        <p:tav tm="100000">
                                          <p:val>
                                            <p:strVal val="#ppt_y"/>
                                          </p:val>
                                        </p:tav>
                                      </p:tavLst>
                                    </p:anim>
                                  </p:childTnLst>
                                </p:cTn>
                              </p:par>
                              <p:par>
                                <p:cTn id="21" presetID="7" presetClass="entr" presetSubtype="2"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1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6">
                                            <p:txEl>
                                              <p:pRg st="4" end="4"/>
                                            </p:txEl>
                                          </p:spTgt>
                                        </p:tgtEl>
                                        <p:attrNameLst>
                                          <p:attrName>ppt_y</p:attrName>
                                        </p:attrNameLst>
                                      </p:cBhvr>
                                      <p:tavLst>
                                        <p:tav tm="0">
                                          <p:val>
                                            <p:strVal val="#ppt_y"/>
                                          </p:val>
                                        </p:tav>
                                        <p:tav tm="100000">
                                          <p:val>
                                            <p:strVal val="#ppt_y"/>
                                          </p:val>
                                        </p:tav>
                                      </p:tavLst>
                                    </p:anim>
                                  </p:childTnLst>
                                </p:cTn>
                              </p:par>
                              <p:par>
                                <p:cTn id="25" presetID="7" presetClass="entr" presetSubtype="2"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10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7" presetClass="entr" presetSubtype="2"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10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4"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7" presetClass="entr" presetSubtype="2"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10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7" presetClass="entr" presetSubtype="2" fill="hold" nodeType="click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 calcmode="lin" valueType="num">
                                      <p:cBhvr additive="base">
                                        <p:cTn id="45" dur="10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7" presetClass="entr" presetSubtype="4" fill="hold" nodeType="click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anim calcmode="lin" valueType="num">
                                      <p:cBhvr additive="base">
                                        <p:cTn id="5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z="900">
                <a:solidFill>
                  <a:srgbClr val="000099"/>
                </a:solidFill>
              </a:rPr>
              <a:t>Collège IEN ASH / IEN 2nd degré - CT DASEN/RECTEUR</a:t>
            </a:r>
          </a:p>
        </p:txBody>
      </p:sp>
      <p:sp>
        <p:nvSpPr>
          <p:cNvPr id="6" name="Espace réservé du contenu 2"/>
          <p:cNvSpPr>
            <a:spLocks noGrp="1"/>
          </p:cNvSpPr>
          <p:nvPr>
            <p:ph idx="1"/>
          </p:nvPr>
        </p:nvSpPr>
        <p:spPr>
          <a:xfrm>
            <a:off x="1061182" y="1341438"/>
            <a:ext cx="7758968" cy="5178008"/>
          </a:xfrm>
        </p:spPr>
        <p:txBody>
          <a:bodyPr>
            <a:normAutofit lnSpcReduction="10000"/>
          </a:bodyPr>
          <a:lstStyle/>
          <a:p>
            <a:pPr>
              <a:buFont typeface="Wingdings" pitchFamily="26" charset="2"/>
              <a:buChar char="q"/>
            </a:pPr>
            <a:r>
              <a:rPr lang="fr-FR" sz="2000" b="1" u="sng" dirty="0">
                <a:solidFill>
                  <a:srgbClr val="000099"/>
                </a:solidFill>
                <a:effectLst>
                  <a:outerShdw blurRad="38100" dist="38100" dir="2700000" algn="tl">
                    <a:srgbClr val="DDDDDD"/>
                  </a:outerShdw>
                </a:effectLst>
              </a:rPr>
              <a:t>6</a:t>
            </a:r>
            <a:r>
              <a:rPr lang="fr-FR" sz="2000" b="1" u="sng" baseline="30000" dirty="0">
                <a:solidFill>
                  <a:srgbClr val="000099"/>
                </a:solidFill>
                <a:effectLst>
                  <a:outerShdw blurRad="38100" dist="38100" dir="2700000" algn="tl">
                    <a:srgbClr val="DDDDDD"/>
                  </a:outerShdw>
                </a:effectLst>
              </a:rPr>
              <a:t>ème</a:t>
            </a:r>
            <a:endParaRPr lang="fr-FR" sz="2000" b="1" dirty="0">
              <a:solidFill>
                <a:srgbClr val="000099"/>
              </a:solidFill>
            </a:endParaRPr>
          </a:p>
          <a:p>
            <a:pPr lvl="1" algn="just"/>
            <a:r>
              <a:rPr lang="fr-FR" sz="2000" b="1" dirty="0">
                <a:solidFill>
                  <a:srgbClr val="000099"/>
                </a:solidFill>
              </a:rPr>
              <a:t>Pour les élèves bénéficiant d’une </a:t>
            </a:r>
            <a:r>
              <a:rPr lang="fr-FR" sz="2000" b="1" dirty="0" err="1">
                <a:solidFill>
                  <a:srgbClr val="000099"/>
                </a:solidFill>
              </a:rPr>
              <a:t>pré-orientation</a:t>
            </a:r>
            <a:r>
              <a:rPr lang="fr-FR" sz="2000" b="1" dirty="0">
                <a:solidFill>
                  <a:srgbClr val="000099"/>
                </a:solidFill>
              </a:rPr>
              <a:t>:</a:t>
            </a:r>
          </a:p>
          <a:p>
            <a:pPr lvl="2" algn="just">
              <a:spcAft>
                <a:spcPts val="600"/>
              </a:spcAft>
            </a:pPr>
            <a:r>
              <a:rPr lang="fr-FR" sz="2000" dirty="0"/>
              <a:t>Ajout au dossier de l’élève des travaux et bulletins scolaires, possibilité d’annexer de nouveaux éléments établis par le psychologue de l'éducation nationale (du collège).</a:t>
            </a:r>
          </a:p>
          <a:p>
            <a:pPr lvl="1" algn="just"/>
            <a:r>
              <a:rPr lang="fr-FR" sz="2000" b="1" dirty="0">
                <a:solidFill>
                  <a:srgbClr val="000099"/>
                </a:solidFill>
              </a:rPr>
              <a:t>Pour les élèves ne bénéficiant pas de </a:t>
            </a:r>
            <a:r>
              <a:rPr lang="fr-FR" sz="2000" b="1" dirty="0" err="1">
                <a:solidFill>
                  <a:srgbClr val="000099"/>
                </a:solidFill>
              </a:rPr>
              <a:t>pré-orientation</a:t>
            </a:r>
            <a:r>
              <a:rPr lang="fr-FR" sz="2000" b="1" dirty="0">
                <a:solidFill>
                  <a:srgbClr val="000099"/>
                </a:solidFill>
              </a:rPr>
              <a:t>:</a:t>
            </a:r>
          </a:p>
          <a:p>
            <a:pPr lvl="2" algn="just"/>
            <a:r>
              <a:rPr lang="fr-FR" sz="2000" b="1" dirty="0">
                <a:solidFill>
                  <a:srgbClr val="000099"/>
                </a:solidFill>
                <a:effectLst>
                  <a:outerShdw blurRad="38100" dist="38100" dir="2700000" algn="tl">
                    <a:srgbClr val="DDDDDD"/>
                  </a:outerShdw>
                </a:effectLst>
              </a:rPr>
              <a:t>avant le conseil de classe du second trimestre</a:t>
            </a:r>
            <a:r>
              <a:rPr lang="fr-FR" sz="2000" dirty="0"/>
              <a:t>, information des représentants légaux par le chef d'établissement de l'éventualité d'une orientation.</a:t>
            </a:r>
          </a:p>
          <a:p>
            <a:pPr lvl="2" algn="just"/>
            <a:r>
              <a:rPr lang="fr-FR" sz="2000" b="1" dirty="0">
                <a:solidFill>
                  <a:srgbClr val="000099"/>
                </a:solidFill>
                <a:effectLst>
                  <a:outerShdw blurRad="38100" dist="38100" dir="2700000" algn="tl">
                    <a:srgbClr val="DDDDDD"/>
                  </a:outerShdw>
                </a:effectLst>
              </a:rPr>
              <a:t>lors du conseil de classe du 2</a:t>
            </a:r>
            <a:r>
              <a:rPr lang="fr-FR" sz="2000" b="1" baseline="30000" dirty="0">
                <a:solidFill>
                  <a:srgbClr val="000099"/>
                </a:solidFill>
                <a:effectLst>
                  <a:outerShdw blurRad="38100" dist="38100" dir="2700000" algn="tl">
                    <a:srgbClr val="DDDDDD"/>
                  </a:outerShdw>
                </a:effectLst>
              </a:rPr>
              <a:t>ème</a:t>
            </a:r>
            <a:r>
              <a:rPr lang="fr-FR" sz="2000" b="1" dirty="0">
                <a:solidFill>
                  <a:srgbClr val="000099"/>
                </a:solidFill>
                <a:effectLst>
                  <a:outerShdw blurRad="38100" dist="38100" dir="2700000" algn="tl">
                    <a:srgbClr val="DDDDDD"/>
                  </a:outerShdw>
                </a:effectLst>
              </a:rPr>
              <a:t> trimestre</a:t>
            </a:r>
            <a:r>
              <a:rPr lang="fr-FR" sz="2000" dirty="0"/>
              <a:t>, réception des représentants légaux par le chef d’établissement, lequel transmet le dossier à la CDOEA.</a:t>
            </a:r>
            <a:endParaRPr lang="fr-FR" sz="2000" b="1" dirty="0"/>
          </a:p>
          <a:p>
            <a:pPr lvl="2" algn="just">
              <a:buFont typeface="Arial" pitchFamily="26" charset="0"/>
              <a:buNone/>
            </a:pPr>
            <a:r>
              <a:rPr lang="fr-FR" sz="1600" b="1" i="1" u="sng" dirty="0">
                <a:solidFill>
                  <a:srgbClr val="000099"/>
                </a:solidFill>
              </a:rPr>
              <a:t>Remarque</a:t>
            </a:r>
            <a:r>
              <a:rPr lang="fr-FR" sz="1600" b="1" i="1" dirty="0">
                <a:solidFill>
                  <a:srgbClr val="000099"/>
                </a:solidFill>
              </a:rPr>
              <a:t> : en cas de refus parental, passage en 5</a:t>
            </a:r>
            <a:r>
              <a:rPr lang="fr-FR" sz="1600" b="1" i="1" baseline="30000" dirty="0">
                <a:solidFill>
                  <a:srgbClr val="000099"/>
                </a:solidFill>
              </a:rPr>
              <a:t>ème</a:t>
            </a:r>
            <a:r>
              <a:rPr lang="fr-FR" sz="1600" b="1" i="1" dirty="0">
                <a:solidFill>
                  <a:srgbClr val="000099"/>
                </a:solidFill>
              </a:rPr>
              <a:t> dite ordinaire avec application des mesures prévues dans le cadre du décret portant sur le suivi et  l’accompagnement pédagogique (décret n°2014-1377 du 18-11-2014).</a:t>
            </a:r>
          </a:p>
          <a:p>
            <a:pPr algn="just">
              <a:buFont typeface="Arial" pitchFamily="26" charset="0"/>
              <a:buNone/>
            </a:pPr>
            <a:endParaRPr lang="fr-FR" sz="2000" b="1" dirty="0"/>
          </a:p>
          <a:p>
            <a:pPr lvl="2" algn="just"/>
            <a:endParaRPr lang="fr-FR" sz="2000" b="1" i="1" u="sng" dirty="0"/>
          </a:p>
          <a:p>
            <a:pPr lvl="1" algn="just"/>
            <a:endParaRPr lang="fr-FR" sz="2000" dirty="0"/>
          </a:p>
          <a:p>
            <a:pPr lvl="3" algn="just">
              <a:buFont typeface="Arial" pitchFamily="26" charset="0"/>
              <a:buNone/>
            </a:pPr>
            <a:endParaRPr lang="fr-FR" dirty="0"/>
          </a:p>
        </p:txBody>
      </p:sp>
      <p:sp>
        <p:nvSpPr>
          <p:cNvPr id="12293" name="Titre 1"/>
          <p:cNvSpPr>
            <a:spLocks noGrp="1"/>
          </p:cNvSpPr>
          <p:nvPr>
            <p:ph type="title"/>
          </p:nvPr>
        </p:nvSpPr>
        <p:spPr>
          <a:xfrm>
            <a:off x="1908175" y="274638"/>
            <a:ext cx="6985000" cy="1143000"/>
          </a:xfrm>
        </p:spPr>
        <p:txBody>
          <a:bodyPr/>
          <a:lstStyle/>
          <a:p>
            <a:pPr eaLnBrk="1" hangingPunct="1"/>
            <a:r>
              <a:rPr lang="fr-FR" sz="2400" b="1">
                <a:solidFill>
                  <a:srgbClr val="000099"/>
                </a:solidFill>
              </a:rPr>
              <a:t>2. Redéfinir l’orientation et les modalités d’admission</a:t>
            </a:r>
          </a:p>
        </p:txBody>
      </p:sp>
      <p:sp>
        <p:nvSpPr>
          <p:cNvPr id="7"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8"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a:t>
            </a:r>
            <a:r>
              <a:rPr lang="fr-FR" sz="1600" dirty="0" err="1" smtClean="0">
                <a:solidFill>
                  <a:schemeClr val="accent2"/>
                </a:solidFill>
                <a:latin typeface="Arial Narrow" pitchFamily="26" charset="0"/>
              </a:rPr>
              <a:t>Segpa</a:t>
            </a:r>
            <a:endParaRPr lang="fr-FR" sz="1600" dirty="0">
              <a:solidFill>
                <a:schemeClr val="accent2"/>
              </a:solidFill>
              <a:latin typeface="Arial Narrow" pitchFamily="26" charset="0"/>
            </a:endParaRPr>
          </a:p>
        </p:txBody>
      </p:sp>
      <p:pic>
        <p:nvPicPr>
          <p:cNvPr id="9"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z="900">
                <a:solidFill>
                  <a:srgbClr val="000099"/>
                </a:solidFill>
              </a:rPr>
              <a:t>Collège IEN ASH / IEN 2nd degré - CT DASEN/RECTEUR</a:t>
            </a:r>
          </a:p>
        </p:txBody>
      </p:sp>
      <p:sp>
        <p:nvSpPr>
          <p:cNvPr id="6" name="Espace réservé du contenu 2"/>
          <p:cNvSpPr>
            <a:spLocks noGrp="1"/>
          </p:cNvSpPr>
          <p:nvPr>
            <p:ph idx="1"/>
          </p:nvPr>
        </p:nvSpPr>
        <p:spPr>
          <a:xfrm>
            <a:off x="939406" y="1481328"/>
            <a:ext cx="7953769" cy="4525963"/>
          </a:xfrm>
        </p:spPr>
        <p:txBody>
          <a:bodyPr>
            <a:normAutofit lnSpcReduction="10000"/>
          </a:bodyPr>
          <a:lstStyle/>
          <a:p>
            <a:pPr algn="ctr">
              <a:spcAft>
                <a:spcPts val="1800"/>
              </a:spcAft>
              <a:buFont typeface="Arial" pitchFamily="26" charset="0"/>
              <a:buNone/>
            </a:pPr>
            <a:r>
              <a:rPr lang="fr-FR" sz="2000" b="1" dirty="0">
                <a:solidFill>
                  <a:srgbClr val="000099"/>
                </a:solidFill>
              </a:rPr>
              <a:t> Les éléments du dossier</a:t>
            </a:r>
          </a:p>
          <a:p>
            <a:pPr algn="just">
              <a:spcAft>
                <a:spcPts val="1200"/>
              </a:spcAft>
              <a:buFont typeface="Arial" pitchFamily="26" charset="0"/>
              <a:buNone/>
            </a:pPr>
            <a:r>
              <a:rPr lang="fr-FR" sz="2000" dirty="0"/>
              <a:t>	- la </a:t>
            </a:r>
            <a:r>
              <a:rPr lang="fr-FR" sz="2000" b="1" dirty="0">
                <a:solidFill>
                  <a:srgbClr val="000099"/>
                </a:solidFill>
                <a:effectLst>
                  <a:outerShdw blurRad="38100" dist="38100" dir="2700000" algn="tl">
                    <a:srgbClr val="DDDDDD"/>
                  </a:outerShdw>
                </a:effectLst>
              </a:rPr>
              <a:t>proposition</a:t>
            </a:r>
            <a:r>
              <a:rPr lang="fr-FR" sz="2000" dirty="0"/>
              <a:t> du conseil des maîtres de l'école ou du conseil de classe comportant les éléments de nature à justifier la demande d'orientation </a:t>
            </a:r>
            <a:r>
              <a:rPr lang="fr-FR" sz="1800" b="1" i="1" dirty="0"/>
              <a:t>(dont données d'évaluation de la maîtrise des éléments définis dans le socle commun, analyse de l'évolution de l'élève portant au moins sur les deux dernières années, fiche décrivant son parcours scolaire)</a:t>
            </a:r>
            <a:r>
              <a:rPr lang="fr-FR" sz="2000" dirty="0"/>
              <a:t> ;</a:t>
            </a:r>
          </a:p>
          <a:p>
            <a:pPr algn="just">
              <a:spcAft>
                <a:spcPts val="1200"/>
              </a:spcAft>
              <a:buFont typeface="Arial" pitchFamily="26" charset="0"/>
              <a:buNone/>
            </a:pPr>
            <a:r>
              <a:rPr lang="fr-FR" sz="2000" dirty="0"/>
              <a:t>	- le </a:t>
            </a:r>
            <a:r>
              <a:rPr lang="fr-FR" sz="2000" b="1" dirty="0">
                <a:solidFill>
                  <a:srgbClr val="000099"/>
                </a:solidFill>
                <a:effectLst>
                  <a:outerShdw blurRad="38100" dist="38100" dir="2700000" algn="tl">
                    <a:srgbClr val="DDDDDD"/>
                  </a:outerShdw>
                </a:effectLst>
              </a:rPr>
              <a:t>bilanpsychologique</a:t>
            </a:r>
            <a:r>
              <a:rPr lang="fr-FR" sz="2000" dirty="0"/>
              <a:t>;</a:t>
            </a:r>
          </a:p>
          <a:p>
            <a:pPr algn="just">
              <a:spcAft>
                <a:spcPts val="1200"/>
              </a:spcAft>
              <a:buFont typeface="Arial" pitchFamily="26" charset="0"/>
              <a:buNone/>
            </a:pPr>
            <a:r>
              <a:rPr lang="fr-FR" sz="2000" dirty="0"/>
              <a:t>	- une </a:t>
            </a:r>
            <a:r>
              <a:rPr lang="fr-FR" sz="2000" b="1" dirty="0">
                <a:solidFill>
                  <a:srgbClr val="000099"/>
                </a:solidFill>
                <a:effectLst>
                  <a:outerShdw blurRad="38100" dist="38100" dir="2700000" algn="tl">
                    <a:srgbClr val="DDDDDD"/>
                  </a:outerShdw>
                </a:effectLst>
              </a:rPr>
              <a:t>évaluation sociale </a:t>
            </a:r>
            <a:r>
              <a:rPr lang="fr-FR" sz="2000" b="1" u="sng" dirty="0">
                <a:effectLst>
                  <a:outerShdw blurRad="38100" dist="38100" dir="2700000" algn="tl">
                    <a:srgbClr val="DDDDDD"/>
                  </a:outerShdw>
                </a:effectLst>
              </a:rPr>
              <a:t>uniquement</a:t>
            </a:r>
            <a:r>
              <a:rPr lang="fr-FR" sz="2000" dirty="0"/>
              <a:t>lorsqu'un internat est envisagé pour répondre à un besoin éducatif spécifique ;</a:t>
            </a:r>
          </a:p>
          <a:p>
            <a:pPr algn="just">
              <a:buFont typeface="Arial" pitchFamily="26" charset="0"/>
              <a:buNone/>
            </a:pPr>
            <a:r>
              <a:rPr lang="fr-FR" sz="2000" dirty="0"/>
              <a:t>       - la </a:t>
            </a:r>
            <a:r>
              <a:rPr lang="fr-FR" sz="2000" b="1" dirty="0">
                <a:solidFill>
                  <a:srgbClr val="000099"/>
                </a:solidFill>
                <a:effectLst>
                  <a:outerShdw blurRad="38100" dist="38100" dir="2700000" algn="tl">
                    <a:srgbClr val="DDDDDD"/>
                  </a:outerShdw>
                </a:effectLst>
              </a:rPr>
              <a:t>position de la famille</a:t>
            </a:r>
            <a:r>
              <a:rPr lang="fr-FR" sz="2000" dirty="0"/>
              <a:t> au regard du projet d’orientation.</a:t>
            </a:r>
          </a:p>
          <a:p>
            <a:pPr lvl="1" algn="just">
              <a:buFont typeface="Arial" pitchFamily="26" charset="0"/>
              <a:buNone/>
            </a:pPr>
            <a:endParaRPr lang="fr-FR" sz="2000" dirty="0"/>
          </a:p>
          <a:p>
            <a:pPr lvl="1" algn="just"/>
            <a:endParaRPr lang="fr-FR" sz="2000" dirty="0"/>
          </a:p>
        </p:txBody>
      </p:sp>
      <p:sp>
        <p:nvSpPr>
          <p:cNvPr id="13317" name="Titre 1"/>
          <p:cNvSpPr>
            <a:spLocks noGrp="1"/>
          </p:cNvSpPr>
          <p:nvPr>
            <p:ph type="title"/>
          </p:nvPr>
        </p:nvSpPr>
        <p:spPr>
          <a:xfrm>
            <a:off x="1908175" y="274638"/>
            <a:ext cx="6985000" cy="1143000"/>
          </a:xfrm>
        </p:spPr>
        <p:txBody>
          <a:bodyPr/>
          <a:lstStyle/>
          <a:p>
            <a:pPr eaLnBrk="1" hangingPunct="1"/>
            <a:r>
              <a:rPr lang="fr-FR" sz="2400" b="1">
                <a:solidFill>
                  <a:srgbClr val="000099"/>
                </a:solidFill>
              </a:rPr>
              <a:t>2. Redéfinir l’orientation et les modalités d’admission</a:t>
            </a:r>
          </a:p>
        </p:txBody>
      </p:sp>
      <p:sp>
        <p:nvSpPr>
          <p:cNvPr id="7"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8"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a:t>
            </a:r>
            <a:r>
              <a:rPr lang="fr-FR" sz="1600" dirty="0" err="1" smtClean="0">
                <a:solidFill>
                  <a:schemeClr val="accent2"/>
                </a:solidFill>
                <a:latin typeface="Arial Narrow" pitchFamily="26" charset="0"/>
              </a:rPr>
              <a:t>Segpa</a:t>
            </a:r>
            <a:endParaRPr lang="fr-FR" sz="1600" dirty="0">
              <a:solidFill>
                <a:schemeClr val="accent2"/>
              </a:solidFill>
              <a:latin typeface="Arial Narrow" pitchFamily="26" charset="0"/>
            </a:endParaRPr>
          </a:p>
        </p:txBody>
      </p:sp>
      <p:pic>
        <p:nvPicPr>
          <p:cNvPr id="9"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contenu 2"/>
          <p:cNvSpPr>
            <a:spLocks noGrp="1"/>
          </p:cNvSpPr>
          <p:nvPr>
            <p:ph idx="1"/>
          </p:nvPr>
        </p:nvSpPr>
        <p:spPr>
          <a:xfrm>
            <a:off x="1371599" y="1417638"/>
            <a:ext cx="7521575" cy="4348162"/>
          </a:xfrm>
        </p:spPr>
        <p:txBody>
          <a:bodyPr/>
          <a:lstStyle/>
          <a:p>
            <a:pPr algn="ctr">
              <a:spcAft>
                <a:spcPts val="1800"/>
              </a:spcAft>
              <a:buFont typeface="Arial" pitchFamily="26" charset="0"/>
              <a:buNone/>
            </a:pPr>
            <a:r>
              <a:rPr lang="fr-FR" sz="1800" b="1" dirty="0">
                <a:solidFill>
                  <a:srgbClr val="000099"/>
                </a:solidFill>
              </a:rPr>
              <a:t>Objectifs académiques</a:t>
            </a:r>
          </a:p>
          <a:p>
            <a:pPr algn="just">
              <a:spcBef>
                <a:spcPts val="3600"/>
              </a:spcBef>
              <a:spcAft>
                <a:spcPts val="1800"/>
              </a:spcAft>
              <a:buFont typeface="Wingdings" pitchFamily="26" charset="2"/>
              <a:buChar char="q"/>
            </a:pPr>
            <a:r>
              <a:rPr lang="fr-FR" sz="2000" b="1" dirty="0"/>
              <a:t>Priorité aux élèves ayant une année de retard soit à la fin de l’école élémentaire, soit au cours de l’année de 6ème. </a:t>
            </a:r>
          </a:p>
          <a:p>
            <a:pPr algn="just">
              <a:spcAft>
                <a:spcPts val="1800"/>
              </a:spcAft>
              <a:buFont typeface="Wingdings" pitchFamily="26" charset="2"/>
              <a:buChar char="q"/>
            </a:pPr>
            <a:r>
              <a:rPr lang="fr-FR" sz="2000" b="1" dirty="0"/>
              <a:t>Se rapprocher de la moyenne nationale identifiant la proportion de collégiens en SEGPA, soit 2,8%, tous niveaux confondus;</a:t>
            </a:r>
          </a:p>
          <a:p>
            <a:pPr algn="just">
              <a:spcAft>
                <a:spcPts val="1800"/>
              </a:spcAft>
              <a:buFont typeface="Arial" pitchFamily="26" charset="0"/>
              <a:buNone/>
            </a:pPr>
            <a:r>
              <a:rPr lang="fr-FR" sz="2000" b="1" dirty="0"/>
              <a:t>               Rappel : Académie = 3,3 %</a:t>
            </a:r>
          </a:p>
          <a:p>
            <a:pPr algn="just">
              <a:spcAft>
                <a:spcPts val="1800"/>
              </a:spcAft>
              <a:buFont typeface="Wingdings" pitchFamily="26" charset="2"/>
              <a:buChar char="q"/>
            </a:pPr>
            <a:endParaRPr lang="fr-FR" sz="1800" dirty="0"/>
          </a:p>
        </p:txBody>
      </p:sp>
      <p:sp>
        <p:nvSpPr>
          <p:cNvPr id="4" name="Espace réservé du pied de page 3"/>
          <p:cNvSpPr>
            <a:spLocks noGrp="1"/>
          </p:cNvSpPr>
          <p:nvPr>
            <p:ph type="ftr" sz="quarter" idx="11"/>
          </p:nvPr>
        </p:nvSpPr>
        <p:spPr/>
        <p:txBody>
          <a:bodyPr/>
          <a:lstStyle/>
          <a:p>
            <a:r>
              <a:rPr lang="fr-FR" sz="900">
                <a:solidFill>
                  <a:srgbClr val="000099"/>
                </a:solidFill>
              </a:rPr>
              <a:t>Collège IEN ASH / IEN 2nd degré - CT DASEN/RECTEUR</a:t>
            </a:r>
          </a:p>
        </p:txBody>
      </p:sp>
      <p:sp>
        <p:nvSpPr>
          <p:cNvPr id="14341" name="Titre 1"/>
          <p:cNvSpPr>
            <a:spLocks noGrp="1"/>
          </p:cNvSpPr>
          <p:nvPr>
            <p:ph type="title"/>
          </p:nvPr>
        </p:nvSpPr>
        <p:spPr>
          <a:xfrm>
            <a:off x="1908175" y="274638"/>
            <a:ext cx="6985000" cy="1143000"/>
          </a:xfrm>
        </p:spPr>
        <p:txBody>
          <a:bodyPr/>
          <a:lstStyle/>
          <a:p>
            <a:pPr eaLnBrk="1" hangingPunct="1"/>
            <a:r>
              <a:rPr lang="fr-FR" sz="2400" b="1">
                <a:solidFill>
                  <a:srgbClr val="000099"/>
                </a:solidFill>
              </a:rPr>
              <a:t>2. Redéfinir l’orientation et les modalités d’admission</a:t>
            </a:r>
          </a:p>
        </p:txBody>
      </p:sp>
      <p:sp>
        <p:nvSpPr>
          <p:cNvPr id="6"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7"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a:t>
            </a:r>
            <a:r>
              <a:rPr lang="fr-FR" sz="1600" dirty="0" err="1" smtClean="0">
                <a:solidFill>
                  <a:schemeClr val="accent2"/>
                </a:solidFill>
                <a:latin typeface="Arial Narrow" pitchFamily="26" charset="0"/>
              </a:rPr>
              <a:t>Segpa</a:t>
            </a:r>
            <a:endParaRPr lang="fr-FR" sz="1600" dirty="0">
              <a:solidFill>
                <a:schemeClr val="accent2"/>
              </a:solidFill>
              <a:latin typeface="Arial Narrow" pitchFamily="26" charset="0"/>
            </a:endParaRPr>
          </a:p>
        </p:txBody>
      </p:sp>
      <p:pic>
        <p:nvPicPr>
          <p:cNvPr id="8"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anim calcmode="lin" valueType="num">
                                      <p:cBhvr additive="base">
                                        <p:cTn id="7" dur="500" fill="hold"/>
                                        <p:tgtEl>
                                          <p:spTgt spid="1433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nodeType="clickEffect">
                                  <p:stCondLst>
                                    <p:cond delay="0"/>
                                  </p:stCondLst>
                                  <p:childTnLst>
                                    <p:set>
                                      <p:cBhvr>
                                        <p:cTn id="12" dur="1" fill="hold">
                                          <p:stCondLst>
                                            <p:cond delay="0"/>
                                          </p:stCondLst>
                                        </p:cTn>
                                        <p:tgtEl>
                                          <p:spTgt spid="14338">
                                            <p:txEl>
                                              <p:pRg st="2" end="2"/>
                                            </p:txEl>
                                          </p:spTgt>
                                        </p:tgtEl>
                                        <p:attrNameLst>
                                          <p:attrName>style.visibility</p:attrName>
                                        </p:attrNameLst>
                                      </p:cBhvr>
                                      <p:to>
                                        <p:strVal val="visible"/>
                                      </p:to>
                                    </p:set>
                                    <p:anim calcmode="lin" valueType="num">
                                      <p:cBhvr additive="base">
                                        <p:cTn id="13" dur="500" fill="hold"/>
                                        <p:tgtEl>
                                          <p:spTgt spid="1433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338">
                                            <p:txEl>
                                              <p:pRg st="2" end="2"/>
                                            </p:txEl>
                                          </p:spTgt>
                                        </p:tgtEl>
                                        <p:attrNameLst>
                                          <p:attrName>ppt_y</p:attrName>
                                        </p:attrNameLst>
                                      </p:cBhvr>
                                      <p:tavLst>
                                        <p:tav tm="0">
                                          <p:val>
                                            <p:strVal val="0-#ppt_h/2"/>
                                          </p:val>
                                        </p:tav>
                                        <p:tav tm="100000">
                                          <p:val>
                                            <p:strVal val="#ppt_y"/>
                                          </p:val>
                                        </p:tav>
                                      </p:tavLst>
                                    </p:anim>
                                  </p:childTnLst>
                                </p:cTn>
                              </p:par>
                              <p:par>
                                <p:cTn id="15" presetID="2" presetClass="entr" presetSubtype="3" fill="hold" nodeType="withEffect">
                                  <p:stCondLst>
                                    <p:cond delay="0"/>
                                  </p:stCondLst>
                                  <p:childTnLst>
                                    <p:set>
                                      <p:cBhvr>
                                        <p:cTn id="16" dur="1" fill="hold">
                                          <p:stCondLst>
                                            <p:cond delay="0"/>
                                          </p:stCondLst>
                                        </p:cTn>
                                        <p:tgtEl>
                                          <p:spTgt spid="14338">
                                            <p:txEl>
                                              <p:pRg st="3" end="3"/>
                                            </p:txEl>
                                          </p:spTgt>
                                        </p:tgtEl>
                                        <p:attrNameLst>
                                          <p:attrName>style.visibility</p:attrName>
                                        </p:attrNameLst>
                                      </p:cBhvr>
                                      <p:to>
                                        <p:strVal val="visible"/>
                                      </p:to>
                                    </p:set>
                                    <p:anim calcmode="lin" valueType="num">
                                      <p:cBhvr additive="base">
                                        <p:cTn id="17" dur="500" fill="hold"/>
                                        <p:tgtEl>
                                          <p:spTgt spid="14338">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4338">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371600" y="1481328"/>
            <a:ext cx="7315200" cy="4525963"/>
          </a:xfrm>
        </p:spPr>
        <p:txBody>
          <a:bodyPr>
            <a:normAutofit/>
          </a:bodyPr>
          <a:lstStyle/>
          <a:p>
            <a:pPr marL="109728" indent="0">
              <a:buNone/>
            </a:pPr>
            <a:r>
              <a:rPr lang="fr-FR" dirty="0" smtClean="0"/>
              <a:t>Par département :</a:t>
            </a:r>
          </a:p>
          <a:p>
            <a:pPr marL="109728" indent="0">
              <a:buNone/>
            </a:pPr>
            <a:endParaRPr lang="fr-FR" dirty="0" smtClean="0"/>
          </a:p>
          <a:p>
            <a:r>
              <a:rPr lang="fr-FR" dirty="0" smtClean="0"/>
              <a:t>1 journée PLP-PE : la structure de la réforme (circulaire, socle, programmes)</a:t>
            </a:r>
          </a:p>
          <a:p>
            <a:r>
              <a:rPr lang="fr-FR" dirty="0" smtClean="0"/>
              <a:t>1 journée disciplinaire PE : </a:t>
            </a:r>
            <a:r>
              <a:rPr lang="fr-FR" sz="2800" dirty="0" smtClean="0">
                <a:latin typeface="Calibri"/>
                <a:cs typeface="Calibri"/>
              </a:rPr>
              <a:t>Le livret scolaire, liaison entre les cycles et évaluation, l’inclusion en 6</a:t>
            </a:r>
            <a:r>
              <a:rPr lang="fr-FR" sz="2800" baseline="30000" dirty="0" smtClean="0">
                <a:latin typeface="Calibri"/>
                <a:cs typeface="Calibri"/>
              </a:rPr>
              <a:t>ème</a:t>
            </a:r>
            <a:endParaRPr lang="fr-FR" dirty="0" smtClean="0"/>
          </a:p>
          <a:p>
            <a:r>
              <a:rPr lang="fr-FR" dirty="0" smtClean="0"/>
              <a:t>1 journée disciplinaire PLP – PE : </a:t>
            </a:r>
            <a:r>
              <a:rPr lang="fr-FR" sz="2800" dirty="0" smtClean="0">
                <a:latin typeface="Calibri"/>
                <a:cs typeface="Calibri"/>
              </a:rPr>
              <a:t>Le parcours Avenir – Citoyen, la pédagogie de projet, les projets </a:t>
            </a:r>
            <a:r>
              <a:rPr lang="fr-FR" sz="2800" dirty="0" err="1" smtClean="0">
                <a:latin typeface="Calibri"/>
                <a:cs typeface="Calibri"/>
              </a:rPr>
              <a:t>Segpa</a:t>
            </a:r>
            <a:r>
              <a:rPr lang="fr-FR" sz="2800" dirty="0" smtClean="0">
                <a:latin typeface="Calibri"/>
                <a:cs typeface="Calibri"/>
              </a:rPr>
              <a:t> / Collège par EPI</a:t>
            </a:r>
          </a:p>
          <a:p>
            <a:endParaRPr lang="fr-FR" dirty="0"/>
          </a:p>
        </p:txBody>
      </p:sp>
      <p:sp>
        <p:nvSpPr>
          <p:cNvPr id="3" name="Espace réservé du pied de page 2"/>
          <p:cNvSpPr>
            <a:spLocks noGrp="1"/>
          </p:cNvSpPr>
          <p:nvPr>
            <p:ph type="ftr" sz="quarter" idx="11"/>
          </p:nvPr>
        </p:nvSpPr>
        <p:spPr/>
        <p:txBody>
          <a:bodyPr/>
          <a:lstStyle/>
          <a:p>
            <a:r>
              <a:rPr lang="fr-FR" smtClean="0"/>
              <a:t>Collèges IEN ASH - IEN ET  R 2016  </a:t>
            </a:r>
            <a:endParaRPr lang="fr-FR"/>
          </a:p>
        </p:txBody>
      </p:sp>
      <p:sp>
        <p:nvSpPr>
          <p:cNvPr id="4" name="Titre 3"/>
          <p:cNvSpPr>
            <a:spLocks noGrp="1"/>
          </p:cNvSpPr>
          <p:nvPr>
            <p:ph type="title"/>
          </p:nvPr>
        </p:nvSpPr>
        <p:spPr>
          <a:xfrm>
            <a:off x="1371600" y="338328"/>
            <a:ext cx="7315200" cy="1143000"/>
          </a:xfrm>
        </p:spPr>
        <p:txBody>
          <a:bodyPr>
            <a:normAutofit/>
          </a:bodyPr>
          <a:lstStyle/>
          <a:p>
            <a:pPr algn="ctr"/>
            <a:r>
              <a:rPr lang="fr-FR" sz="3200" dirty="0" smtClean="0"/>
              <a:t>Format des 3 journées de formation</a:t>
            </a:r>
            <a:endParaRPr lang="fr-FR" sz="3200" dirty="0"/>
          </a:p>
        </p:txBody>
      </p:sp>
      <p:sp>
        <p:nvSpPr>
          <p:cNvPr id="5"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6"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Introduction</a:t>
            </a:r>
            <a:endParaRPr lang="fr-FR" sz="1600" dirty="0">
              <a:solidFill>
                <a:schemeClr val="accent2"/>
              </a:solidFill>
              <a:latin typeface="Arial Narrow" pitchFamily="26" charset="0"/>
            </a:endParaRPr>
          </a:p>
        </p:txBody>
      </p:sp>
      <p:pic>
        <p:nvPicPr>
          <p:cNvPr id="7"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extLst>
      <p:ext uri="{BB962C8B-B14F-4D97-AF65-F5344CB8AC3E}">
        <p14:creationId xmlns:p14="http://schemas.microsoft.com/office/powerpoint/2010/main" val="3602551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2051050" y="274638"/>
            <a:ext cx="6635750" cy="1143000"/>
          </a:xfrm>
        </p:spPr>
        <p:txBody>
          <a:bodyPr>
            <a:normAutofit fontScale="90000"/>
          </a:bodyPr>
          <a:lstStyle/>
          <a:p>
            <a:pPr eaLnBrk="1" hangingPunct="1"/>
            <a:r>
              <a:rPr lang="fr-FR" sz="2400" b="1">
                <a:solidFill>
                  <a:srgbClr val="000099"/>
                </a:solidFill>
              </a:rPr>
              <a:t>3. Renforcer le pilotage inclusif de la SEGPA </a:t>
            </a:r>
            <a:br>
              <a:rPr lang="fr-FR" sz="2400" b="1">
                <a:solidFill>
                  <a:srgbClr val="000099"/>
                </a:solidFill>
              </a:rPr>
            </a:br>
            <a:r>
              <a:rPr lang="fr-FR" sz="2400" b="1">
                <a:solidFill>
                  <a:srgbClr val="000099"/>
                </a:solidFill>
              </a:rPr>
              <a:t>au sein du collège </a:t>
            </a:r>
          </a:p>
        </p:txBody>
      </p:sp>
      <p:sp>
        <p:nvSpPr>
          <p:cNvPr id="4" name="Espace réservé du pied de page 3"/>
          <p:cNvSpPr>
            <a:spLocks noGrp="1"/>
          </p:cNvSpPr>
          <p:nvPr>
            <p:ph type="ftr" sz="quarter" idx="11"/>
          </p:nvPr>
        </p:nvSpPr>
        <p:spPr/>
        <p:txBody>
          <a:bodyPr/>
          <a:lstStyle/>
          <a:p>
            <a:r>
              <a:rPr lang="fr-FR" sz="900">
                <a:solidFill>
                  <a:srgbClr val="000099"/>
                </a:solidFill>
              </a:rPr>
              <a:t>Collège IEN ASH / IEN 2nd degré - CT DASEN/RECTEUR</a:t>
            </a:r>
          </a:p>
        </p:txBody>
      </p:sp>
      <p:sp>
        <p:nvSpPr>
          <p:cNvPr id="6" name="Espace réservé du contenu 3"/>
          <p:cNvSpPr>
            <a:spLocks noGrp="1"/>
          </p:cNvSpPr>
          <p:nvPr>
            <p:ph idx="1"/>
          </p:nvPr>
        </p:nvSpPr>
        <p:spPr>
          <a:xfrm>
            <a:off x="1371599" y="1341438"/>
            <a:ext cx="7326313" cy="5040312"/>
          </a:xfrm>
        </p:spPr>
        <p:txBody>
          <a:bodyPr>
            <a:normAutofit fontScale="92500"/>
          </a:bodyPr>
          <a:lstStyle/>
          <a:p>
            <a:pPr algn="just">
              <a:buFont typeface="Wingdings" pitchFamily="26" charset="2"/>
              <a:buChar char="q"/>
            </a:pPr>
            <a:r>
              <a:rPr lang="fr-FR" sz="2000" b="1" u="sng" dirty="0">
                <a:solidFill>
                  <a:srgbClr val="000099"/>
                </a:solidFill>
              </a:rPr>
              <a:t>Rappels :</a:t>
            </a:r>
          </a:p>
          <a:p>
            <a:pPr lvl="1" algn="just"/>
            <a:r>
              <a:rPr lang="fr-FR" sz="2000" b="1" dirty="0">
                <a:solidFill>
                  <a:srgbClr val="000099"/>
                </a:solidFill>
                <a:effectLst>
                  <a:outerShdw blurRad="38100" dist="38100" dir="2700000" algn="tl">
                    <a:srgbClr val="DDDDDD"/>
                  </a:outerShdw>
                </a:effectLst>
              </a:rPr>
              <a:t>les programmes d’enseignement sont ceux du collège ;</a:t>
            </a:r>
          </a:p>
          <a:p>
            <a:pPr lvl="1" algn="just"/>
            <a:r>
              <a:rPr lang="fr-FR" sz="2000" b="1" dirty="0">
                <a:solidFill>
                  <a:srgbClr val="000099"/>
                </a:solidFill>
                <a:effectLst>
                  <a:outerShdw blurRad="38100" dist="38100" dir="2700000" algn="tl">
                    <a:srgbClr val="DDDDDD"/>
                  </a:outerShdw>
                </a:effectLst>
              </a:rPr>
              <a:t>Les élèves de SEGPA sont des collégiens. </a:t>
            </a:r>
            <a:r>
              <a:rPr lang="fr-FR" sz="2000" dirty="0"/>
              <a:t>Ils bénéficient des enseignements pratiques interdisciplinaires (EPI), de l’accompagnement personnalisé (AP), des parcours Avenir, d'éducation artistique et culturelle (PEAC) et du parcours citoyen.</a:t>
            </a:r>
          </a:p>
          <a:p>
            <a:pPr algn="just">
              <a:buFont typeface="Wingdings" pitchFamily="26" charset="2"/>
              <a:buChar char="q"/>
            </a:pPr>
            <a:r>
              <a:rPr lang="fr-FR" sz="2000" b="1" u="sng" dirty="0">
                <a:solidFill>
                  <a:srgbClr val="000099"/>
                </a:solidFill>
              </a:rPr>
              <a:t>Développement d’une inclusion :  </a:t>
            </a:r>
          </a:p>
          <a:p>
            <a:pPr lvl="1" algn="just"/>
            <a:r>
              <a:rPr lang="fr-FR" sz="2000" b="1" dirty="0">
                <a:solidFill>
                  <a:srgbClr val="000099"/>
                </a:solidFill>
                <a:effectLst>
                  <a:outerShdw blurRad="38100" dist="38100" dir="2700000" algn="tl">
                    <a:srgbClr val="DDDDDD"/>
                  </a:outerShdw>
                </a:effectLst>
              </a:rPr>
              <a:t>de la structure en elle-même</a:t>
            </a:r>
            <a:r>
              <a:rPr lang="fr-FR" sz="2000" dirty="0">
                <a:solidFill>
                  <a:srgbClr val="000099"/>
                </a:solidFill>
              </a:rPr>
              <a:t> - </a:t>
            </a:r>
            <a:r>
              <a:rPr lang="fr-FR" sz="2000" dirty="0"/>
              <a:t>Mise en place de séquences d’apprentissage avec les élèves du collège non affectés en SEGPA, de projets communs.</a:t>
            </a:r>
          </a:p>
          <a:p>
            <a:pPr lvl="1" algn="just">
              <a:spcAft>
                <a:spcPts val="1200"/>
              </a:spcAft>
            </a:pPr>
            <a:r>
              <a:rPr lang="fr-FR" sz="2000" b="1" dirty="0">
                <a:solidFill>
                  <a:srgbClr val="000099"/>
                </a:solidFill>
                <a:effectLst>
                  <a:outerShdw blurRad="38100" dist="38100" dir="2700000" algn="tl">
                    <a:srgbClr val="DDDDDD"/>
                  </a:outerShdw>
                </a:effectLst>
              </a:rPr>
              <a:t>des élèves de la SEGPA</a:t>
            </a:r>
            <a:r>
              <a:rPr lang="fr-FR" sz="2000" dirty="0">
                <a:solidFill>
                  <a:srgbClr val="000099"/>
                </a:solidFill>
              </a:rPr>
              <a:t> - </a:t>
            </a:r>
            <a:r>
              <a:rPr lang="fr-FR" sz="2000" dirty="0"/>
              <a:t>Développement d’inclusions individuelles  dans la même classe tout au long de l’année. </a:t>
            </a:r>
          </a:p>
          <a:p>
            <a:pPr>
              <a:buFont typeface="Arial" pitchFamily="26" charset="0"/>
              <a:buNone/>
            </a:pPr>
            <a:r>
              <a:rPr lang="fr-FR" sz="1600" b="1" i="1" u="sng" dirty="0">
                <a:solidFill>
                  <a:srgbClr val="000099"/>
                </a:solidFill>
              </a:rPr>
              <a:t>Remarque</a:t>
            </a:r>
            <a:r>
              <a:rPr lang="fr-FR" sz="1600" b="1" i="1" dirty="0">
                <a:solidFill>
                  <a:srgbClr val="000099"/>
                </a:solidFill>
              </a:rPr>
              <a:t> : tous les élèves d’une division de SEGPA ne sont pas inclus dans la même classe. </a:t>
            </a:r>
          </a:p>
          <a:p>
            <a:pPr lvl="1" algn="just">
              <a:buFont typeface="Arial" pitchFamily="26" charset="0"/>
              <a:buNone/>
            </a:pPr>
            <a:endParaRPr lang="fr-FR" sz="2000" dirty="0"/>
          </a:p>
          <a:p>
            <a:pPr lvl="1" algn="just"/>
            <a:endParaRPr lang="fr-FR" sz="2000" dirty="0"/>
          </a:p>
        </p:txBody>
      </p:sp>
      <p:sp>
        <p:nvSpPr>
          <p:cNvPr id="7"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8"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a:t>
            </a:r>
            <a:r>
              <a:rPr lang="fr-FR" sz="1600" dirty="0" err="1" smtClean="0">
                <a:solidFill>
                  <a:schemeClr val="accent2"/>
                </a:solidFill>
                <a:latin typeface="Arial Narrow" pitchFamily="26" charset="0"/>
              </a:rPr>
              <a:t>Segpa</a:t>
            </a:r>
            <a:endParaRPr lang="fr-FR" sz="1600" dirty="0">
              <a:solidFill>
                <a:schemeClr val="accent2"/>
              </a:solidFill>
              <a:latin typeface="Arial Narrow" pitchFamily="26" charset="0"/>
            </a:endParaRPr>
          </a:p>
        </p:txBody>
      </p:sp>
      <p:pic>
        <p:nvPicPr>
          <p:cNvPr id="9"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6"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z="900">
                <a:solidFill>
                  <a:srgbClr val="000099"/>
                </a:solidFill>
              </a:rPr>
              <a:t>Collège IEN ASH / IEN 2nd degré - CT DASEN/RECTEUR</a:t>
            </a:r>
          </a:p>
        </p:txBody>
      </p:sp>
      <p:sp>
        <p:nvSpPr>
          <p:cNvPr id="6" name="Espace réservé du contenu 3"/>
          <p:cNvSpPr>
            <a:spLocks noGrp="1"/>
          </p:cNvSpPr>
          <p:nvPr>
            <p:ph idx="1"/>
          </p:nvPr>
        </p:nvSpPr>
        <p:spPr>
          <a:xfrm>
            <a:off x="1371600" y="1600200"/>
            <a:ext cx="7315200" cy="4781550"/>
          </a:xfrm>
        </p:spPr>
        <p:txBody>
          <a:bodyPr>
            <a:normAutofit fontScale="92500" lnSpcReduction="10000"/>
          </a:bodyPr>
          <a:lstStyle/>
          <a:p>
            <a:pPr algn="ctr">
              <a:spcAft>
                <a:spcPts val="1200"/>
              </a:spcAft>
              <a:buFont typeface="Arial" pitchFamily="26" charset="0"/>
              <a:buNone/>
            </a:pPr>
            <a:r>
              <a:rPr lang="fr-FR" sz="2000" b="1" u="sng" dirty="0">
                <a:solidFill>
                  <a:srgbClr val="000099"/>
                </a:solidFill>
              </a:rPr>
              <a:t>La 6</a:t>
            </a:r>
            <a:r>
              <a:rPr lang="fr-FR" sz="2000" b="1" u="sng" baseline="30000" dirty="0">
                <a:solidFill>
                  <a:srgbClr val="000099"/>
                </a:solidFill>
              </a:rPr>
              <a:t>ème</a:t>
            </a:r>
            <a:r>
              <a:rPr lang="fr-FR" sz="2000" b="1" u="sng" dirty="0">
                <a:solidFill>
                  <a:srgbClr val="000099"/>
                </a:solidFill>
              </a:rPr>
              <a:t> de </a:t>
            </a:r>
            <a:r>
              <a:rPr lang="fr-FR" sz="2000" b="1" u="sng" dirty="0" err="1">
                <a:solidFill>
                  <a:srgbClr val="000099"/>
                </a:solidFill>
              </a:rPr>
              <a:t>Segpa</a:t>
            </a:r>
            <a:endParaRPr lang="fr-FR" sz="2000" b="1" u="sng" dirty="0">
              <a:solidFill>
                <a:srgbClr val="000099"/>
              </a:solidFill>
            </a:endParaRPr>
          </a:p>
          <a:p>
            <a:pPr lvl="1" algn="just">
              <a:buFont typeface="Wingdings" pitchFamily="26" charset="2"/>
              <a:buChar char="q"/>
            </a:pPr>
            <a:r>
              <a:rPr lang="fr-FR" sz="2000" dirty="0"/>
              <a:t>Elle permet de réinterroger l’opportunité de l’orientation.</a:t>
            </a:r>
          </a:p>
          <a:p>
            <a:pPr lvl="1" algn="just">
              <a:buFont typeface="Wingdings" pitchFamily="26" charset="2"/>
              <a:buChar char="q"/>
            </a:pPr>
            <a:r>
              <a:rPr lang="fr-FR" sz="2000" dirty="0"/>
              <a:t>L’enseignant spécialisé de SEGPA voit ses compétences élargies, son intervention peut se situer :</a:t>
            </a:r>
          </a:p>
          <a:p>
            <a:pPr lvl="2" algn="just"/>
            <a:r>
              <a:rPr lang="fr-FR" sz="2000" b="1" dirty="0">
                <a:solidFill>
                  <a:srgbClr val="000099"/>
                </a:solidFill>
                <a:effectLst>
                  <a:outerShdw blurRad="38100" dist="38100" dir="2700000" algn="tl">
                    <a:srgbClr val="DDDDDD"/>
                  </a:outerShdw>
                </a:effectLst>
              </a:rPr>
              <a:t>en amont ou en aval </a:t>
            </a:r>
            <a:r>
              <a:rPr lang="fr-FR" sz="2000" dirty="0"/>
              <a:t>des apprentissages développés dans le cadre d’une autre classe du collège ; </a:t>
            </a:r>
          </a:p>
          <a:p>
            <a:pPr lvl="2" algn="just"/>
            <a:r>
              <a:rPr lang="fr-FR" sz="2000" b="1" dirty="0">
                <a:solidFill>
                  <a:srgbClr val="000099"/>
                </a:solidFill>
                <a:effectLst>
                  <a:outerShdw blurRad="38100" dist="38100" dir="2700000" algn="tl">
                    <a:srgbClr val="DDDDDD"/>
                  </a:outerShdw>
                </a:effectLst>
              </a:rPr>
              <a:t>lors des apprentissages développés au sein des autres classes:</a:t>
            </a:r>
          </a:p>
          <a:p>
            <a:pPr lvl="3" algn="just"/>
            <a:r>
              <a:rPr lang="fr-FR" dirty="0"/>
              <a:t>en </a:t>
            </a:r>
            <a:r>
              <a:rPr lang="fr-FR" dirty="0" err="1"/>
              <a:t>co-intervention</a:t>
            </a:r>
            <a:r>
              <a:rPr lang="fr-FR" dirty="0"/>
              <a:t>;</a:t>
            </a:r>
          </a:p>
          <a:p>
            <a:pPr lvl="3" algn="just"/>
            <a:r>
              <a:rPr lang="fr-FR" dirty="0"/>
              <a:t>en accompagnement, le cas échéant, des élèves de SEGPA au sein de leur classe d’inclusion, en lien avec le PLC;</a:t>
            </a:r>
          </a:p>
          <a:p>
            <a:pPr lvl="3" algn="just"/>
            <a:r>
              <a:rPr lang="fr-FR" dirty="0"/>
              <a:t>par le biais de groupes de besoin: valorisation des élèves relevant de l’enseignement adapté et apport aux élèves en difficulté. </a:t>
            </a:r>
          </a:p>
        </p:txBody>
      </p:sp>
      <p:sp>
        <p:nvSpPr>
          <p:cNvPr id="16389" name="Titre 1"/>
          <p:cNvSpPr>
            <a:spLocks noGrp="1"/>
          </p:cNvSpPr>
          <p:nvPr>
            <p:ph type="title"/>
          </p:nvPr>
        </p:nvSpPr>
        <p:spPr>
          <a:xfrm>
            <a:off x="2051050" y="274638"/>
            <a:ext cx="6635750" cy="1143000"/>
          </a:xfrm>
        </p:spPr>
        <p:txBody>
          <a:bodyPr>
            <a:normAutofit fontScale="90000"/>
          </a:bodyPr>
          <a:lstStyle/>
          <a:p>
            <a:pPr eaLnBrk="1" hangingPunct="1"/>
            <a:r>
              <a:rPr lang="fr-FR" sz="2400" b="1">
                <a:solidFill>
                  <a:srgbClr val="000099"/>
                </a:solidFill>
              </a:rPr>
              <a:t>3. Renforcer le pilotage inclusif de la SEGPA </a:t>
            </a:r>
            <a:br>
              <a:rPr lang="fr-FR" sz="2400" b="1">
                <a:solidFill>
                  <a:srgbClr val="000099"/>
                </a:solidFill>
              </a:rPr>
            </a:br>
            <a:r>
              <a:rPr lang="fr-FR" sz="2400" b="1">
                <a:solidFill>
                  <a:srgbClr val="000099"/>
                </a:solidFill>
              </a:rPr>
              <a:t>au sein du collège </a:t>
            </a:r>
          </a:p>
        </p:txBody>
      </p:sp>
      <p:sp>
        <p:nvSpPr>
          <p:cNvPr id="7"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8"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a:t>
            </a:r>
            <a:r>
              <a:rPr lang="fr-FR" sz="1600" dirty="0" err="1" smtClean="0">
                <a:solidFill>
                  <a:schemeClr val="accent2"/>
                </a:solidFill>
                <a:latin typeface="Arial Narrow" pitchFamily="26" charset="0"/>
              </a:rPr>
              <a:t>Segpa</a:t>
            </a:r>
            <a:endParaRPr lang="fr-FR" sz="1600" dirty="0">
              <a:solidFill>
                <a:schemeClr val="accent2"/>
              </a:solidFill>
              <a:latin typeface="Arial Narrow" pitchFamily="26" charset="0"/>
            </a:endParaRPr>
          </a:p>
        </p:txBody>
      </p:sp>
      <p:pic>
        <p:nvPicPr>
          <p:cNvPr id="9"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z="900">
                <a:solidFill>
                  <a:srgbClr val="000099"/>
                </a:solidFill>
              </a:rPr>
              <a:t>Collège IEN ASH / IEN 2nd degré - CT DASEN/RECTEUR</a:t>
            </a:r>
          </a:p>
        </p:txBody>
      </p:sp>
      <p:sp>
        <p:nvSpPr>
          <p:cNvPr id="6" name="Espace réservé du contenu 3"/>
          <p:cNvSpPr>
            <a:spLocks noGrp="1"/>
          </p:cNvSpPr>
          <p:nvPr>
            <p:ph idx="1"/>
          </p:nvPr>
        </p:nvSpPr>
        <p:spPr>
          <a:xfrm>
            <a:off x="1371600" y="1481328"/>
            <a:ext cx="7315200" cy="4525963"/>
          </a:xfrm>
        </p:spPr>
        <p:txBody>
          <a:bodyPr/>
          <a:lstStyle/>
          <a:p>
            <a:pPr algn="ctr">
              <a:spcAft>
                <a:spcPts val="1200"/>
              </a:spcAft>
              <a:buFont typeface="Arial" pitchFamily="26" charset="0"/>
              <a:buNone/>
            </a:pPr>
            <a:r>
              <a:rPr lang="fr-FR" sz="2000" b="1" u="sng" dirty="0">
                <a:solidFill>
                  <a:srgbClr val="000099"/>
                </a:solidFill>
              </a:rPr>
              <a:t>Dans les autres niveaux</a:t>
            </a:r>
          </a:p>
          <a:p>
            <a:pPr>
              <a:lnSpc>
                <a:spcPct val="150000"/>
              </a:lnSpc>
              <a:buFont typeface="Arial" pitchFamily="26" charset="0"/>
              <a:buNone/>
            </a:pPr>
            <a:r>
              <a:rPr lang="fr-FR" sz="2000" dirty="0"/>
              <a:t>L’élève de SEGPA : </a:t>
            </a:r>
          </a:p>
          <a:p>
            <a:pPr lvl="1" algn="just">
              <a:lnSpc>
                <a:spcPct val="150000"/>
              </a:lnSpc>
            </a:pPr>
            <a:r>
              <a:rPr lang="fr-FR" sz="2000" dirty="0"/>
              <a:t>est inscrit dans la section correspondant à sa classe d’âge;</a:t>
            </a:r>
          </a:p>
          <a:p>
            <a:pPr lvl="1" algn="just">
              <a:lnSpc>
                <a:spcPct val="150000"/>
              </a:lnSpc>
            </a:pPr>
            <a:r>
              <a:rPr lang="fr-FR" sz="2000" dirty="0"/>
              <a:t>peut suivre les enseignements avec les adaptations nécessaires;</a:t>
            </a:r>
          </a:p>
          <a:p>
            <a:pPr lvl="1" algn="just">
              <a:lnSpc>
                <a:spcPct val="150000"/>
              </a:lnSpc>
            </a:pPr>
            <a:r>
              <a:rPr lang="fr-FR" sz="2000" dirty="0"/>
              <a:t>bénéficie de temps de regroupement en SEGPA </a:t>
            </a:r>
            <a:r>
              <a:rPr lang="fr-FR" sz="2000" b="1" dirty="0">
                <a:solidFill>
                  <a:srgbClr val="000099"/>
                </a:solidFill>
                <a:effectLst>
                  <a:outerShdw blurRad="38100" dist="38100" dir="2700000" algn="tl">
                    <a:srgbClr val="DDDDDD"/>
                  </a:outerShdw>
                </a:effectLst>
              </a:rPr>
              <a:t>même si ces derniers ne doivent pas constituer la seule modalité proposée. </a:t>
            </a:r>
          </a:p>
        </p:txBody>
      </p:sp>
      <p:sp>
        <p:nvSpPr>
          <p:cNvPr id="17413" name="Titre 1"/>
          <p:cNvSpPr>
            <a:spLocks noGrp="1"/>
          </p:cNvSpPr>
          <p:nvPr>
            <p:ph type="title"/>
          </p:nvPr>
        </p:nvSpPr>
        <p:spPr>
          <a:xfrm>
            <a:off x="2051050" y="274638"/>
            <a:ext cx="6635750" cy="1143000"/>
          </a:xfrm>
        </p:spPr>
        <p:txBody>
          <a:bodyPr>
            <a:normAutofit fontScale="90000"/>
          </a:bodyPr>
          <a:lstStyle/>
          <a:p>
            <a:pPr eaLnBrk="1" hangingPunct="1"/>
            <a:r>
              <a:rPr lang="fr-FR" sz="2400" b="1">
                <a:solidFill>
                  <a:srgbClr val="000099"/>
                </a:solidFill>
              </a:rPr>
              <a:t>3. Renforcer le pilotage inclusif de la SEGPA </a:t>
            </a:r>
            <a:br>
              <a:rPr lang="fr-FR" sz="2400" b="1">
                <a:solidFill>
                  <a:srgbClr val="000099"/>
                </a:solidFill>
              </a:rPr>
            </a:br>
            <a:r>
              <a:rPr lang="fr-FR" sz="2400" b="1">
                <a:solidFill>
                  <a:srgbClr val="000099"/>
                </a:solidFill>
              </a:rPr>
              <a:t>au sein du collège </a:t>
            </a:r>
          </a:p>
        </p:txBody>
      </p:sp>
      <p:sp>
        <p:nvSpPr>
          <p:cNvPr id="7"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8"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a:t>
            </a:r>
            <a:r>
              <a:rPr lang="fr-FR" sz="1600" dirty="0" err="1" smtClean="0">
                <a:solidFill>
                  <a:schemeClr val="accent2"/>
                </a:solidFill>
                <a:latin typeface="Arial Narrow" pitchFamily="26" charset="0"/>
              </a:rPr>
              <a:t>Segpa</a:t>
            </a:r>
            <a:endParaRPr lang="fr-FR" sz="1600" dirty="0">
              <a:solidFill>
                <a:schemeClr val="accent2"/>
              </a:solidFill>
              <a:latin typeface="Arial Narrow" pitchFamily="26" charset="0"/>
            </a:endParaRPr>
          </a:p>
        </p:txBody>
      </p:sp>
      <p:pic>
        <p:nvPicPr>
          <p:cNvPr id="9"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checkerboard(across)">
                                      <p:cBhvr>
                                        <p:cTn id="7" dur="500"/>
                                        <p:tgtEl>
                                          <p:spTgt spid="6">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checkerboard(across)">
                                      <p:cBhvr>
                                        <p:cTn id="10" dur="500"/>
                                        <p:tgtEl>
                                          <p:spTgt spid="6">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checkerboard(across)">
                                      <p:cBhvr>
                                        <p:cTn id="13" dur="500"/>
                                        <p:tgtEl>
                                          <p:spTgt spid="6">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checkerboard(across)">
                                      <p:cBhvr>
                                        <p:cTn id="1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endParaRPr lang="fr-FR"/>
          </a:p>
        </p:txBody>
      </p:sp>
      <p:graphicFrame>
        <p:nvGraphicFramePr>
          <p:cNvPr id="15441" name="Group 81"/>
          <p:cNvGraphicFramePr>
            <a:graphicFrameLocks noGrp="1"/>
          </p:cNvGraphicFramePr>
          <p:nvPr>
            <p:ph idx="1"/>
          </p:nvPr>
        </p:nvGraphicFramePr>
        <p:xfrm>
          <a:off x="0" y="90488"/>
          <a:ext cx="9144000" cy="6258497"/>
        </p:xfrm>
        <a:graphic>
          <a:graphicData uri="http://schemas.openxmlformats.org/drawingml/2006/table">
            <a:tbl>
              <a:tblPr/>
              <a:tblGrid>
                <a:gridCol w="1828800"/>
                <a:gridCol w="1828800"/>
                <a:gridCol w="1828800"/>
                <a:gridCol w="1828800"/>
                <a:gridCol w="1828800"/>
              </a:tblGrid>
              <a:tr h="339725">
                <a:tc gridSpan="5">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800" b="1" i="0" u="none" strike="noStrike" cap="none" normalizeH="0" baseline="0">
                          <a:ln>
                            <a:noFill/>
                          </a:ln>
                          <a:solidFill>
                            <a:srgbClr val="FFFFFF"/>
                          </a:solidFill>
                          <a:effectLst/>
                          <a:latin typeface="Calibri" pitchFamily="26" charset="0"/>
                          <a:ea typeface="Calibri" pitchFamily="26" charset="0"/>
                          <a:cs typeface="Times New Roman" pitchFamily="26" charset="0"/>
                        </a:rPr>
                        <a:t> Horaires hebdomadaires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397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Enseignements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6e</a:t>
                      </a:r>
                      <a:endPar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5e</a:t>
                      </a:r>
                      <a:endPar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4e</a:t>
                      </a:r>
                      <a:endPar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3e</a:t>
                      </a:r>
                      <a:endPar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48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Éducation physique et sportive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4 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3 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3 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3 h</a:t>
                      </a: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sym typeface="Wingdings" pitchFamily="26" charset="2"/>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1h)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81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Enseignements artistiques</a:t>
                      </a: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(arts plastiques + éducation musicale)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2 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2 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2 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2 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48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Français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4 h 30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4 h 30</a:t>
                      </a: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sym typeface="Wingdings" pitchFamily="26" charset="2"/>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0,5h)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4 h 30</a:t>
                      </a: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sym typeface="Wingdings" pitchFamily="26" charset="2"/>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0,5h)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4 h</a:t>
                      </a: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sym typeface="Wingdings" pitchFamily="26" charset="2"/>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0,5h)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064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Histoire Géographie</a:t>
                      </a: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Ens. moral et civique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3 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3 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3 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2 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397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Langue vivante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4 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3 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3 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3 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048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Mathématiques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4 h 30</a:t>
                      </a: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sym typeface="Wingdings" pitchFamily="26" charset="2"/>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0,5h)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3 h 30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3 h 30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3 h 30</a:t>
                      </a: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sym typeface="Wingdings" pitchFamily="26" charset="2"/>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0,5h)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48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 Sciences et technologie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4 h</a:t>
                      </a: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sym typeface="Wingdings" pitchFamily="26" charset="2"/>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1h)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4 h 30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3 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2 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905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Découverte professionnelle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6 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12 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48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Module d'aides spécifiques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a:t>
                      </a: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sym typeface="Wingdings" pitchFamily="26" charset="2"/>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2h)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2 h 30</a:t>
                      </a: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sym typeface="Wingdings" pitchFamily="26" charset="2"/>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0,5h)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366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rPr>
                        <a:t>Total*</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23h+3h consacrées à l’AP</a:t>
                      </a:r>
                      <a:endPar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sym typeface="Wingdings" pitchFamily="26" charset="2"/>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0,5h)</a:t>
                      </a:r>
                      <a:endPar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22h+4h consacrées à l’AP et aux EPI</a:t>
                      </a:r>
                      <a:endPar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sym typeface="Wingdings" pitchFamily="26" charset="2"/>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1h)</a:t>
                      </a:r>
                      <a:endPar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24h+4h consacrées à l’AP et aux EPI</a:t>
                      </a:r>
                      <a:endPar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sym typeface="Wingdings" pitchFamily="26" charset="2"/>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0,5h)</a:t>
                      </a:r>
                      <a:endPar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27h30+4h consacrées à l’AP et aux EPI</a:t>
                      </a:r>
                      <a:endPar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sym typeface="Wingdings" pitchFamily="26" charset="2"/>
                        </a:rPr>
                        <a:t></a:t>
                      </a:r>
                      <a:r>
                        <a:rPr kumimoji="0" lang="fr-FR" sz="1400" b="1" i="0" u="none" strike="noStrike" cap="none" normalizeH="0" baseline="0">
                          <a:ln>
                            <a:noFill/>
                          </a:ln>
                          <a:solidFill>
                            <a:srgbClr val="000000"/>
                          </a:solidFill>
                          <a:effectLst/>
                          <a:latin typeface="Calibri" pitchFamily="26" charset="0"/>
                          <a:ea typeface="Calibri" pitchFamily="26" charset="0"/>
                          <a:cs typeface="Times New Roman" pitchFamily="26" charset="0"/>
                        </a:rPr>
                        <a:t>1h)</a:t>
                      </a:r>
                      <a:endParaRPr kumimoji="0" lang="fr-FR" sz="1400" b="0" i="0" u="none" strike="noStrike" cap="none" normalizeH="0" baseline="0">
                        <a:ln>
                          <a:noFill/>
                        </a:ln>
                        <a:solidFill>
                          <a:srgbClr val="000000"/>
                        </a:solidFill>
                        <a:effectLst/>
                        <a:latin typeface="Calibri" pitchFamily="26" charset="0"/>
                        <a:ea typeface="Calibri" pitchFamily="26" charset="0"/>
                        <a:cs typeface="Times New Roman" pitchFamily="26"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8511" name="ZoneTexte 6"/>
          <p:cNvSpPr txBox="1">
            <a:spLocks noChangeArrowheads="1"/>
          </p:cNvSpPr>
          <p:nvPr/>
        </p:nvSpPr>
        <p:spPr bwMode="auto">
          <a:xfrm>
            <a:off x="179388" y="6546850"/>
            <a:ext cx="7200900" cy="554038"/>
          </a:xfrm>
          <a:prstGeom prst="rect">
            <a:avLst/>
          </a:prstGeom>
          <a:noFill/>
          <a:ln w="9525">
            <a:noFill/>
            <a:miter lim="800000"/>
            <a:headEnd/>
            <a:tailEnd/>
          </a:ln>
        </p:spPr>
        <p:txBody>
          <a:bodyPr>
            <a:prstTxWarp prst="textNoShape">
              <a:avLst/>
            </a:prstTxWarp>
            <a:spAutoFit/>
          </a:bodyPr>
          <a:lstStyle/>
          <a:p>
            <a:r>
              <a:rPr lang="fr-FR" sz="1200">
                <a:ea typeface="Times New Roman" pitchFamily="26" charset="0"/>
                <a:cs typeface="Times New Roman" pitchFamily="26" charset="0"/>
              </a:rPr>
              <a:t>* S'y ajoutent au moins 10 heures annuelles de vie de classe par niveau.</a:t>
            </a:r>
            <a:endParaRPr lang="fr-FR" sz="1200"/>
          </a:p>
          <a:p>
            <a:endParaRPr lang="fr-F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z="900">
                <a:solidFill>
                  <a:srgbClr val="000099"/>
                </a:solidFill>
              </a:rPr>
              <a:t>Collège IEN ASH / IEN 2nd degré - CT DASEN/RECTEUR</a:t>
            </a:r>
          </a:p>
        </p:txBody>
      </p:sp>
      <p:sp>
        <p:nvSpPr>
          <p:cNvPr id="6" name="Espace réservé du contenu 3"/>
          <p:cNvSpPr>
            <a:spLocks noGrp="1"/>
          </p:cNvSpPr>
          <p:nvPr>
            <p:ph idx="1"/>
          </p:nvPr>
        </p:nvSpPr>
        <p:spPr>
          <a:xfrm>
            <a:off x="1078579" y="1417638"/>
            <a:ext cx="7619333" cy="4990306"/>
          </a:xfrm>
        </p:spPr>
        <p:txBody>
          <a:bodyPr>
            <a:normAutofit/>
          </a:bodyPr>
          <a:lstStyle/>
          <a:p>
            <a:pPr algn="ctr">
              <a:spcAft>
                <a:spcPts val="1200"/>
              </a:spcAft>
              <a:buFont typeface="Arial" pitchFamily="26" charset="0"/>
              <a:buNone/>
            </a:pPr>
            <a:r>
              <a:rPr lang="fr-FR" sz="2000" b="1" u="sng" dirty="0">
                <a:solidFill>
                  <a:srgbClr val="000099"/>
                </a:solidFill>
              </a:rPr>
              <a:t>Le pilotage est renforcé sur l’ensemble des niveaux</a:t>
            </a:r>
          </a:p>
          <a:p>
            <a:pPr lvl="1" algn="just">
              <a:spcAft>
                <a:spcPts val="1800"/>
              </a:spcAft>
              <a:buFont typeface="Wingdings" pitchFamily="26" charset="2"/>
              <a:buChar char="q"/>
            </a:pPr>
            <a:r>
              <a:rPr lang="fr-FR" sz="2000" b="1" dirty="0">
                <a:solidFill>
                  <a:srgbClr val="000099"/>
                </a:solidFill>
                <a:effectLst>
                  <a:outerShdw blurRad="38100" dist="38100" dir="2700000" algn="tl">
                    <a:srgbClr val="DDDDDD"/>
                  </a:outerShdw>
                </a:effectLst>
              </a:rPr>
              <a:t>Au niveau national: </a:t>
            </a:r>
            <a:r>
              <a:rPr lang="fr-FR" sz="2000" dirty="0"/>
              <a:t>observation d’indicateurs dont l’accessibilité au DNB pro et au CAP.</a:t>
            </a:r>
          </a:p>
          <a:p>
            <a:pPr lvl="1" algn="just">
              <a:spcAft>
                <a:spcPts val="1800"/>
              </a:spcAft>
              <a:buFont typeface="Wingdings" pitchFamily="26" charset="2"/>
              <a:buChar char="q"/>
            </a:pPr>
            <a:r>
              <a:rPr lang="fr-FR" sz="2000" b="1" dirty="0">
                <a:solidFill>
                  <a:srgbClr val="000099"/>
                </a:solidFill>
                <a:effectLst>
                  <a:outerShdw blurRad="38100" dist="38100" dir="2700000" algn="tl">
                    <a:srgbClr val="DDDDDD"/>
                  </a:outerShdw>
                </a:effectLst>
              </a:rPr>
              <a:t>Au niveau académique: </a:t>
            </a:r>
            <a:r>
              <a:rPr lang="fr-FR" sz="2000" dirty="0"/>
              <a:t>développement de réseaux d’établissements de proximité (SEGPA, LP, établissements d’enseignement agricole).</a:t>
            </a:r>
          </a:p>
          <a:p>
            <a:pPr lvl="1" algn="just">
              <a:buFont typeface="Wingdings" pitchFamily="26" charset="2"/>
              <a:buChar char="q"/>
            </a:pPr>
            <a:r>
              <a:rPr lang="fr-FR" sz="2000" b="1" dirty="0">
                <a:solidFill>
                  <a:srgbClr val="000099"/>
                </a:solidFill>
                <a:effectLst>
                  <a:outerShdw blurRad="38100" dist="38100" dir="2700000" algn="tl">
                    <a:srgbClr val="DDDDDD"/>
                  </a:outerShdw>
                </a:effectLst>
              </a:rPr>
              <a:t>Au niveau départemental:</a:t>
            </a:r>
          </a:p>
          <a:p>
            <a:pPr lvl="2" algn="just"/>
            <a:r>
              <a:rPr lang="fr-FR" sz="2000" dirty="0"/>
              <a:t>Évaluation du fonctionnement des SEGPA;</a:t>
            </a:r>
          </a:p>
          <a:p>
            <a:pPr lvl="2" algn="just"/>
            <a:r>
              <a:rPr lang="fr-FR" sz="2000" dirty="0"/>
              <a:t>Analyse des plateaux techniques en vue d’évolution dans une stratégie d’augmentation de l’offre de formation (travail partenarial et mise en réseau). </a:t>
            </a:r>
          </a:p>
        </p:txBody>
      </p:sp>
      <p:sp>
        <p:nvSpPr>
          <p:cNvPr id="19461" name="Titre 1"/>
          <p:cNvSpPr>
            <a:spLocks noGrp="1"/>
          </p:cNvSpPr>
          <p:nvPr>
            <p:ph type="title"/>
          </p:nvPr>
        </p:nvSpPr>
        <p:spPr>
          <a:xfrm>
            <a:off x="2051050" y="274638"/>
            <a:ext cx="6635750" cy="1143000"/>
          </a:xfrm>
        </p:spPr>
        <p:txBody>
          <a:bodyPr>
            <a:normAutofit fontScale="90000"/>
          </a:bodyPr>
          <a:lstStyle/>
          <a:p>
            <a:pPr eaLnBrk="1" hangingPunct="1"/>
            <a:r>
              <a:rPr lang="fr-FR" sz="2400" b="1">
                <a:solidFill>
                  <a:srgbClr val="000099"/>
                </a:solidFill>
              </a:rPr>
              <a:t>3. Renforcer le pilotage inclusif de la SEGPA</a:t>
            </a:r>
            <a:br>
              <a:rPr lang="fr-FR" sz="2400" b="1">
                <a:solidFill>
                  <a:srgbClr val="000099"/>
                </a:solidFill>
              </a:rPr>
            </a:br>
            <a:r>
              <a:rPr lang="fr-FR" sz="2400" b="1">
                <a:solidFill>
                  <a:srgbClr val="000099"/>
                </a:solidFill>
              </a:rPr>
              <a:t> au sein du collège </a:t>
            </a:r>
          </a:p>
        </p:txBody>
      </p:sp>
      <p:sp>
        <p:nvSpPr>
          <p:cNvPr id="7"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8"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a:t>
            </a:r>
            <a:r>
              <a:rPr lang="fr-FR" sz="1600" dirty="0" err="1" smtClean="0">
                <a:solidFill>
                  <a:schemeClr val="accent2"/>
                </a:solidFill>
                <a:latin typeface="Arial Narrow" pitchFamily="26" charset="0"/>
              </a:rPr>
              <a:t>Segpa</a:t>
            </a:r>
            <a:endParaRPr lang="fr-FR" sz="1600" dirty="0">
              <a:solidFill>
                <a:schemeClr val="accent2"/>
              </a:solidFill>
              <a:latin typeface="Arial Narrow" pitchFamily="26" charset="0"/>
            </a:endParaRPr>
          </a:p>
        </p:txBody>
      </p:sp>
      <p:pic>
        <p:nvPicPr>
          <p:cNvPr id="9"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heel(4)">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heel(4)">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heel(4)">
                                      <p:cBhvr>
                                        <p:cTn id="17" dur="500"/>
                                        <p:tgtEl>
                                          <p:spTgt spid="6">
                                            <p:txEl>
                                              <p:pRg st="3" end="3"/>
                                            </p:txEl>
                                          </p:spTgt>
                                        </p:tgtEl>
                                      </p:cBhvr>
                                    </p:animEffect>
                                  </p:childTnLst>
                                </p:cTn>
                              </p:par>
                              <p:par>
                                <p:cTn id="18" presetID="21" presetClass="entr" presetSubtype="4" fill="hold"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wheel(4)">
                                      <p:cBhvr>
                                        <p:cTn id="20" dur="500"/>
                                        <p:tgtEl>
                                          <p:spTgt spid="6">
                                            <p:txEl>
                                              <p:pRg st="4" end="4"/>
                                            </p:txEl>
                                          </p:spTgt>
                                        </p:tgtEl>
                                      </p:cBhvr>
                                    </p:animEffect>
                                  </p:childTnLst>
                                </p:cTn>
                              </p:par>
                              <p:par>
                                <p:cTn id="21" presetID="21" presetClass="entr" presetSubtype="4"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wheel(4)">
                                      <p:cBhvr>
                                        <p:cTn id="2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z="900">
                <a:solidFill>
                  <a:srgbClr val="000099"/>
                </a:solidFill>
              </a:rPr>
              <a:t>Collège IEN ASH / IEN 2nd degré - CT DASEN/RECTEUR</a:t>
            </a:r>
          </a:p>
        </p:txBody>
      </p:sp>
      <p:sp>
        <p:nvSpPr>
          <p:cNvPr id="6" name="Espace réservé du contenu 3"/>
          <p:cNvSpPr>
            <a:spLocks noGrp="1"/>
          </p:cNvSpPr>
          <p:nvPr>
            <p:ph idx="1"/>
          </p:nvPr>
        </p:nvSpPr>
        <p:spPr>
          <a:xfrm>
            <a:off x="1371599" y="1274763"/>
            <a:ext cx="7521575" cy="5133181"/>
          </a:xfrm>
        </p:spPr>
        <p:txBody>
          <a:bodyPr>
            <a:normAutofit fontScale="92500" lnSpcReduction="20000"/>
          </a:bodyPr>
          <a:lstStyle/>
          <a:p>
            <a:pPr marL="0" lvl="1" indent="14288" algn="ctr">
              <a:spcAft>
                <a:spcPts val="1200"/>
              </a:spcAft>
              <a:buFont typeface="Arial" pitchFamily="26" charset="0"/>
              <a:buNone/>
            </a:pPr>
            <a:r>
              <a:rPr lang="fr-FR" sz="2000" b="1" u="sng" dirty="0">
                <a:solidFill>
                  <a:srgbClr val="000099"/>
                </a:solidFill>
              </a:rPr>
              <a:t>Au niveau des établissements</a:t>
            </a:r>
          </a:p>
          <a:p>
            <a:pPr marL="271463" lvl="2" algn="just">
              <a:spcAft>
                <a:spcPts val="600"/>
              </a:spcAft>
              <a:buFont typeface="Wingdings" pitchFamily="26" charset="2"/>
              <a:buChar char="q"/>
            </a:pPr>
            <a:r>
              <a:rPr lang="fr-FR" sz="2000" dirty="0"/>
              <a:t> Le fonctionnement inclusif  des SEGPA est inscrit dans le projet d’établissement;</a:t>
            </a:r>
          </a:p>
          <a:p>
            <a:pPr marL="271463" lvl="2" algn="just">
              <a:spcAft>
                <a:spcPts val="600"/>
              </a:spcAft>
              <a:buFont typeface="Wingdings" pitchFamily="26" charset="2"/>
              <a:buChar char="q"/>
            </a:pPr>
            <a:r>
              <a:rPr lang="fr-FR" sz="2000" dirty="0"/>
              <a:t> L’organisation des emplois du temps doit </a:t>
            </a:r>
            <a:r>
              <a:rPr lang="fr-FR" sz="2000" b="1" dirty="0">
                <a:solidFill>
                  <a:srgbClr val="000099"/>
                </a:solidFill>
                <a:effectLst>
                  <a:outerShdw blurRad="38100" dist="38100" dir="2700000" algn="tl">
                    <a:srgbClr val="DDDDDD"/>
                  </a:outerShdw>
                </a:effectLst>
              </a:rPr>
              <a:t>prendre en compte la notion d’inclusion</a:t>
            </a:r>
            <a:r>
              <a:rPr lang="fr-FR" sz="2000" dirty="0"/>
              <a:t> (fonctionnement en barrettes, répartition hétérogène des élèves, mise en œuvre des EPI et de l’AP);</a:t>
            </a:r>
          </a:p>
          <a:p>
            <a:pPr marL="271463" lvl="2" algn="just">
              <a:buFont typeface="Wingdings" pitchFamily="26" charset="2"/>
              <a:buChar char="q"/>
            </a:pPr>
            <a:r>
              <a:rPr lang="fr-FR" sz="2000" dirty="0"/>
              <a:t> Le rôle du directeur adjoint de SEGPA, sous l’autorité du chef d’établissement, est accru:</a:t>
            </a:r>
          </a:p>
          <a:p>
            <a:pPr marL="536575" lvl="3" algn="just"/>
            <a:r>
              <a:rPr lang="fr-FR" dirty="0"/>
              <a:t>Il est le pilote pédagogique de la structure,</a:t>
            </a:r>
          </a:p>
          <a:p>
            <a:pPr marL="536575" lvl="3" algn="just"/>
            <a:r>
              <a:rPr lang="fr-FR" dirty="0"/>
              <a:t>Il assure la cohérence du projet de fonctionnement, </a:t>
            </a:r>
          </a:p>
          <a:p>
            <a:pPr marL="536575" lvl="3" algn="just"/>
            <a:r>
              <a:rPr lang="fr-FR" dirty="0"/>
              <a:t>Il s’assure du suivi et de la coordination des actions (en particulier au regard des enseignants des professeurs non  affectés en SEGPA),</a:t>
            </a:r>
          </a:p>
          <a:p>
            <a:pPr marL="536575" lvl="3" algn="just"/>
            <a:r>
              <a:rPr lang="fr-FR" dirty="0"/>
              <a:t>Il organise  les stages  et assure le lien avec les familles et la CDOEA,</a:t>
            </a:r>
          </a:p>
          <a:p>
            <a:pPr marL="536575" lvl="3" algn="just"/>
            <a:r>
              <a:rPr lang="fr-FR" dirty="0"/>
              <a:t>Il est l’interlocuteur essentiel au regard du projet professionnel de l’élève. </a:t>
            </a:r>
          </a:p>
        </p:txBody>
      </p:sp>
      <p:sp>
        <p:nvSpPr>
          <p:cNvPr id="20485" name="Titre 1"/>
          <p:cNvSpPr>
            <a:spLocks noGrp="1"/>
          </p:cNvSpPr>
          <p:nvPr>
            <p:ph type="title"/>
          </p:nvPr>
        </p:nvSpPr>
        <p:spPr>
          <a:xfrm>
            <a:off x="2051050" y="274638"/>
            <a:ext cx="6635750" cy="1143000"/>
          </a:xfrm>
        </p:spPr>
        <p:txBody>
          <a:bodyPr>
            <a:normAutofit fontScale="90000"/>
          </a:bodyPr>
          <a:lstStyle/>
          <a:p>
            <a:pPr eaLnBrk="1" hangingPunct="1"/>
            <a:r>
              <a:rPr lang="fr-FR" sz="2400" b="1">
                <a:solidFill>
                  <a:srgbClr val="000099"/>
                </a:solidFill>
              </a:rPr>
              <a:t>3. Renforcer le pilotage inclusif de la SEGPA </a:t>
            </a:r>
            <a:br>
              <a:rPr lang="fr-FR" sz="2400" b="1">
                <a:solidFill>
                  <a:srgbClr val="000099"/>
                </a:solidFill>
              </a:rPr>
            </a:br>
            <a:r>
              <a:rPr lang="fr-FR" sz="2400" b="1">
                <a:solidFill>
                  <a:srgbClr val="000099"/>
                </a:solidFill>
              </a:rPr>
              <a:t>au sein du collège </a:t>
            </a:r>
          </a:p>
        </p:txBody>
      </p:sp>
      <p:sp>
        <p:nvSpPr>
          <p:cNvPr id="7"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8"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a:t>
            </a:r>
            <a:r>
              <a:rPr lang="fr-FR" sz="1600" dirty="0" err="1" smtClean="0">
                <a:solidFill>
                  <a:schemeClr val="accent2"/>
                </a:solidFill>
                <a:latin typeface="Arial Narrow" pitchFamily="26" charset="0"/>
              </a:rPr>
              <a:t>Segpa</a:t>
            </a:r>
            <a:endParaRPr lang="fr-FR" sz="1600" dirty="0">
              <a:solidFill>
                <a:schemeClr val="accent2"/>
              </a:solidFill>
              <a:latin typeface="Arial Narrow" pitchFamily="26" charset="0"/>
            </a:endParaRPr>
          </a:p>
        </p:txBody>
      </p:sp>
      <p:pic>
        <p:nvPicPr>
          <p:cNvPr id="9"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heel(4)">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heel(4)">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heel(4)">
                                      <p:cBhvr>
                                        <p:cTn id="17" dur="500"/>
                                        <p:tgtEl>
                                          <p:spTgt spid="6">
                                            <p:txEl>
                                              <p:pRg st="3" end="3"/>
                                            </p:txEl>
                                          </p:spTgt>
                                        </p:tgtEl>
                                      </p:cBhvr>
                                    </p:animEffect>
                                  </p:childTnLst>
                                </p:cTn>
                              </p:par>
                              <p:par>
                                <p:cTn id="18" presetID="21" presetClass="entr" presetSubtype="4" fill="hold"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wheel(4)">
                                      <p:cBhvr>
                                        <p:cTn id="20" dur="500"/>
                                        <p:tgtEl>
                                          <p:spTgt spid="6">
                                            <p:txEl>
                                              <p:pRg st="4" end="4"/>
                                            </p:txEl>
                                          </p:spTgt>
                                        </p:tgtEl>
                                      </p:cBhvr>
                                    </p:animEffect>
                                  </p:childTnLst>
                                </p:cTn>
                              </p:par>
                              <p:par>
                                <p:cTn id="21" presetID="21" presetClass="entr" presetSubtype="4"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wheel(4)">
                                      <p:cBhvr>
                                        <p:cTn id="23" dur="500"/>
                                        <p:tgtEl>
                                          <p:spTgt spid="6">
                                            <p:txEl>
                                              <p:pRg st="5" end="5"/>
                                            </p:txEl>
                                          </p:spTgt>
                                        </p:tgtEl>
                                      </p:cBhvr>
                                    </p:animEffect>
                                  </p:childTnLst>
                                </p:cTn>
                              </p:par>
                              <p:par>
                                <p:cTn id="24" presetID="21" presetClass="entr" presetSubtype="4" fill="hold" nodeType="with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wheel(4)">
                                      <p:cBhvr>
                                        <p:cTn id="26" dur="500"/>
                                        <p:tgtEl>
                                          <p:spTgt spid="6">
                                            <p:txEl>
                                              <p:pRg st="6" end="6"/>
                                            </p:txEl>
                                          </p:spTgt>
                                        </p:tgtEl>
                                      </p:cBhvr>
                                    </p:animEffect>
                                  </p:childTnLst>
                                </p:cTn>
                              </p:par>
                              <p:par>
                                <p:cTn id="27" presetID="21" presetClass="entr" presetSubtype="4"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wheel(4)">
                                      <p:cBhvr>
                                        <p:cTn id="29" dur="500"/>
                                        <p:tgtEl>
                                          <p:spTgt spid="6">
                                            <p:txEl>
                                              <p:pRg st="7" end="7"/>
                                            </p:txEl>
                                          </p:spTgt>
                                        </p:tgtEl>
                                      </p:cBhvr>
                                    </p:animEffect>
                                  </p:childTnLst>
                                </p:cTn>
                              </p:par>
                              <p:par>
                                <p:cTn id="30" presetID="21" presetClass="entr" presetSubtype="4" fill="hold" nodeType="with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wheel(4)">
                                      <p:cBhvr>
                                        <p:cTn id="3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2051050" y="274638"/>
            <a:ext cx="6635750" cy="1143000"/>
          </a:xfrm>
        </p:spPr>
        <p:txBody>
          <a:bodyPr>
            <a:normAutofit fontScale="90000"/>
          </a:bodyPr>
          <a:lstStyle/>
          <a:p>
            <a:pPr eaLnBrk="1" hangingPunct="1"/>
            <a:r>
              <a:rPr lang="fr-FR" sz="2400" b="1">
                <a:solidFill>
                  <a:srgbClr val="000099"/>
                </a:solidFill>
              </a:rPr>
              <a:t>4. Détailler les conditions nécessaires à l’individualisation des parcours de formation</a:t>
            </a:r>
          </a:p>
        </p:txBody>
      </p:sp>
      <p:sp>
        <p:nvSpPr>
          <p:cNvPr id="4" name="Espace réservé du pied de page 3"/>
          <p:cNvSpPr>
            <a:spLocks noGrp="1"/>
          </p:cNvSpPr>
          <p:nvPr>
            <p:ph type="ftr" sz="quarter" idx="11"/>
          </p:nvPr>
        </p:nvSpPr>
        <p:spPr/>
        <p:txBody>
          <a:bodyPr/>
          <a:lstStyle/>
          <a:p>
            <a:r>
              <a:rPr lang="fr-FR" sz="900">
                <a:solidFill>
                  <a:srgbClr val="000099"/>
                </a:solidFill>
              </a:rPr>
              <a:t>Collège IEN ASH / IEN 2nd degré - CT DASEN/RECTEUR</a:t>
            </a:r>
          </a:p>
        </p:txBody>
      </p:sp>
      <p:sp>
        <p:nvSpPr>
          <p:cNvPr id="6" name="Espace réservé du contenu 2"/>
          <p:cNvSpPr>
            <a:spLocks noGrp="1"/>
          </p:cNvSpPr>
          <p:nvPr>
            <p:ph idx="1"/>
          </p:nvPr>
        </p:nvSpPr>
        <p:spPr>
          <a:xfrm>
            <a:off x="1371599" y="1600200"/>
            <a:ext cx="7521575" cy="4525963"/>
          </a:xfrm>
        </p:spPr>
        <p:txBody>
          <a:bodyPr>
            <a:normAutofit fontScale="92500" lnSpcReduction="10000"/>
          </a:bodyPr>
          <a:lstStyle/>
          <a:p>
            <a:pPr algn="ctr">
              <a:spcAft>
                <a:spcPts val="1200"/>
              </a:spcAft>
              <a:buFont typeface="Arial" pitchFamily="26" charset="0"/>
              <a:buNone/>
            </a:pPr>
            <a:r>
              <a:rPr lang="fr-FR" sz="2000" b="1" u="sng" dirty="0">
                <a:solidFill>
                  <a:srgbClr val="000099"/>
                </a:solidFill>
              </a:rPr>
              <a:t>La préparation à l’accès à une formation professionnelle</a:t>
            </a:r>
          </a:p>
          <a:p>
            <a:pPr marL="285750" lvl="1" algn="just">
              <a:spcAft>
                <a:spcPts val="600"/>
              </a:spcAft>
            </a:pPr>
            <a:r>
              <a:rPr lang="fr-FR" sz="2000" dirty="0"/>
              <a:t>Construction  d’une </a:t>
            </a:r>
            <a:r>
              <a:rPr lang="fr-FR" sz="2000" b="1" dirty="0">
                <a:solidFill>
                  <a:srgbClr val="000099"/>
                </a:solidFill>
                <a:effectLst>
                  <a:outerShdw blurRad="38100" dist="38100" dir="2700000" algn="tl">
                    <a:srgbClr val="DDDDDD"/>
                  </a:outerShdw>
                </a:effectLst>
              </a:rPr>
              <a:t>compétence d’orientation, d’entreprise et d’innovation </a:t>
            </a:r>
            <a:r>
              <a:rPr lang="fr-FR" sz="2000" dirty="0"/>
              <a:t>dans le cadre du parcours Avenir.</a:t>
            </a:r>
          </a:p>
          <a:p>
            <a:pPr marL="285750" lvl="1" algn="just"/>
            <a:r>
              <a:rPr lang="fr-FR" sz="2000" dirty="0"/>
              <a:t>Sensibilisation progressive aux </a:t>
            </a:r>
            <a:r>
              <a:rPr lang="fr-FR" sz="2000" b="1" dirty="0">
                <a:solidFill>
                  <a:srgbClr val="000099"/>
                </a:solidFill>
                <a:effectLst>
                  <a:outerShdw blurRad="38100" dist="38100" dir="2700000" algn="tl">
                    <a:srgbClr val="DDDDDD"/>
                  </a:outerShdw>
                </a:effectLst>
              </a:rPr>
              <a:t>attendus professionnels </a:t>
            </a:r>
            <a:r>
              <a:rPr lang="fr-FR" sz="2000" dirty="0"/>
              <a:t>:</a:t>
            </a:r>
          </a:p>
          <a:p>
            <a:pPr marL="639763" lvl="2" algn="just">
              <a:buFont typeface="Wingdings" pitchFamily="26" charset="2"/>
              <a:buChar char="q"/>
            </a:pPr>
            <a:r>
              <a:rPr lang="fr-FR" sz="2000" b="1" u="sng" dirty="0">
                <a:solidFill>
                  <a:srgbClr val="000099"/>
                </a:solidFill>
              </a:rPr>
              <a:t>En 5</a:t>
            </a:r>
            <a:r>
              <a:rPr lang="fr-FR" sz="2000" b="1" u="sng" baseline="30000" dirty="0">
                <a:solidFill>
                  <a:srgbClr val="000099"/>
                </a:solidFill>
              </a:rPr>
              <a:t>ème</a:t>
            </a:r>
            <a:r>
              <a:rPr lang="fr-FR" sz="2000" b="1" u="sng" dirty="0">
                <a:solidFill>
                  <a:srgbClr val="000099"/>
                </a:solidFill>
              </a:rPr>
              <a:t>:</a:t>
            </a:r>
          </a:p>
          <a:p>
            <a:pPr marL="639763" lvl="3" algn="just"/>
            <a:r>
              <a:rPr lang="fr-FR" dirty="0"/>
              <a:t>des activités technologiques en relation avec les domaines de la production de biens ou de services;</a:t>
            </a:r>
          </a:p>
          <a:p>
            <a:pPr marL="639763" lvl="3" algn="just"/>
            <a:r>
              <a:rPr lang="fr-FR" dirty="0"/>
              <a:t>possibilité de mise en place d’enseignements préprofessionnels assurés par des PLP, dans le cadre de l’enseignement de complément.</a:t>
            </a:r>
          </a:p>
          <a:p>
            <a:pPr marL="639763" lvl="2" algn="just">
              <a:buFont typeface="Wingdings" pitchFamily="26" charset="2"/>
              <a:buChar char="q"/>
            </a:pPr>
            <a:r>
              <a:rPr lang="fr-FR" sz="2000" b="1" u="sng" dirty="0">
                <a:solidFill>
                  <a:srgbClr val="000099"/>
                </a:solidFill>
              </a:rPr>
              <a:t>En 4</a:t>
            </a:r>
            <a:r>
              <a:rPr lang="fr-FR" sz="2000" b="1" u="sng" baseline="30000" dirty="0">
                <a:solidFill>
                  <a:srgbClr val="000099"/>
                </a:solidFill>
              </a:rPr>
              <a:t>ème</a:t>
            </a:r>
            <a:r>
              <a:rPr lang="fr-FR" sz="2000" b="1" u="sng" dirty="0">
                <a:solidFill>
                  <a:srgbClr val="000099"/>
                </a:solidFill>
              </a:rPr>
              <a:t>:</a:t>
            </a:r>
            <a:r>
              <a:rPr lang="fr-FR" sz="2000" dirty="0"/>
              <a:t>des enseignements basés sur des situations en lien avec les différents champs professionnels;</a:t>
            </a:r>
          </a:p>
          <a:p>
            <a:pPr marL="639763" lvl="2" algn="just">
              <a:buFont typeface="Wingdings" pitchFamily="26" charset="2"/>
              <a:buChar char="q"/>
            </a:pPr>
            <a:r>
              <a:rPr lang="fr-FR" sz="2000" b="1" u="sng" dirty="0">
                <a:solidFill>
                  <a:srgbClr val="000099"/>
                </a:solidFill>
              </a:rPr>
              <a:t>En 3</a:t>
            </a:r>
            <a:r>
              <a:rPr lang="fr-FR" sz="2000" b="1" u="sng" baseline="30000" dirty="0">
                <a:solidFill>
                  <a:srgbClr val="000099"/>
                </a:solidFill>
              </a:rPr>
              <a:t>ème</a:t>
            </a:r>
            <a:r>
              <a:rPr lang="fr-FR" sz="2000" b="1" u="sng" dirty="0">
                <a:solidFill>
                  <a:srgbClr val="000099"/>
                </a:solidFill>
              </a:rPr>
              <a:t>:</a:t>
            </a:r>
            <a:r>
              <a:rPr lang="fr-FR" sz="2000" dirty="0"/>
              <a:t>des objectifs professionnels faisant appel à des compétences communes à plusieurs métiers voisins. </a:t>
            </a:r>
          </a:p>
          <a:p>
            <a:pPr marL="285750" lvl="1" algn="just"/>
            <a:endParaRPr lang="fr-FR" sz="2000" dirty="0"/>
          </a:p>
        </p:txBody>
      </p:sp>
      <p:sp>
        <p:nvSpPr>
          <p:cNvPr id="7"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8"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a:t>
            </a:r>
            <a:r>
              <a:rPr lang="fr-FR" sz="1600" dirty="0" err="1" smtClean="0">
                <a:solidFill>
                  <a:schemeClr val="accent2"/>
                </a:solidFill>
                <a:latin typeface="Arial Narrow" pitchFamily="26" charset="0"/>
              </a:rPr>
              <a:t>Segpa</a:t>
            </a:r>
            <a:endParaRPr lang="fr-FR" sz="1600" dirty="0">
              <a:solidFill>
                <a:schemeClr val="accent2"/>
              </a:solidFill>
              <a:latin typeface="Arial Narrow" pitchFamily="26" charset="0"/>
            </a:endParaRPr>
          </a:p>
        </p:txBody>
      </p:sp>
      <p:pic>
        <p:nvPicPr>
          <p:cNvPr id="9"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blinds(horizontal)">
                                      <p:cBhvr>
                                        <p:cTn id="20" dur="500"/>
                                        <p:tgtEl>
                                          <p:spTgt spid="6">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blinds(horizontal)">
                                      <p:cBhvr>
                                        <p:cTn id="23" dur="500"/>
                                        <p:tgtEl>
                                          <p:spTgt spid="6">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blinds(horizontal)">
                                      <p:cBhvr>
                                        <p:cTn id="28" dur="500"/>
                                        <p:tgtEl>
                                          <p:spTgt spid="6">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blinds(horizontal)">
                                      <p:cBhvr>
                                        <p:cTn id="3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z="900">
                <a:solidFill>
                  <a:srgbClr val="000099"/>
                </a:solidFill>
              </a:rPr>
              <a:t>Collège IEN ASH / IEN 2nd degré - CT DASEN/RECTEUR</a:t>
            </a:r>
          </a:p>
        </p:txBody>
      </p:sp>
      <p:sp>
        <p:nvSpPr>
          <p:cNvPr id="6" name="Espace réservé du contenu 2"/>
          <p:cNvSpPr>
            <a:spLocks noGrp="1"/>
          </p:cNvSpPr>
          <p:nvPr>
            <p:ph idx="1"/>
          </p:nvPr>
        </p:nvSpPr>
        <p:spPr>
          <a:xfrm>
            <a:off x="1371600" y="1481328"/>
            <a:ext cx="7315200" cy="4525963"/>
          </a:xfrm>
        </p:spPr>
        <p:txBody>
          <a:bodyPr>
            <a:normAutofit fontScale="92500" lnSpcReduction="20000"/>
          </a:bodyPr>
          <a:lstStyle/>
          <a:p>
            <a:pPr marL="0" lvl="1" indent="14288" algn="ctr">
              <a:buFont typeface="Arial" pitchFamily="26" charset="0"/>
              <a:buNone/>
            </a:pPr>
            <a:r>
              <a:rPr lang="fr-FR" sz="2000" b="1" u="sng" dirty="0">
                <a:solidFill>
                  <a:srgbClr val="000099"/>
                </a:solidFill>
              </a:rPr>
              <a:t>Connaissance affinée du milieu professionnel</a:t>
            </a:r>
          </a:p>
          <a:p>
            <a:pPr marL="0" lvl="1" indent="14288" algn="just"/>
            <a:endParaRPr lang="fr-FR" sz="2000" dirty="0"/>
          </a:p>
          <a:p>
            <a:pPr marL="360363" lvl="2" algn="just">
              <a:buFont typeface="Wingdings" pitchFamily="26" charset="2"/>
              <a:buChar char="q"/>
            </a:pPr>
            <a:r>
              <a:rPr lang="fr-FR" sz="2000" dirty="0"/>
              <a:t> Au travers des </a:t>
            </a:r>
            <a:r>
              <a:rPr lang="fr-FR" sz="2000" b="1" dirty="0">
                <a:solidFill>
                  <a:srgbClr val="000099"/>
                </a:solidFill>
                <a:effectLst>
                  <a:outerShdw blurRad="38100" dist="38100" dir="2700000" algn="tl">
                    <a:srgbClr val="DDDDDD"/>
                  </a:outerShdw>
                </a:effectLst>
              </a:rPr>
              <a:t>stages en milieu professionnel </a:t>
            </a:r>
            <a:r>
              <a:rPr lang="fr-FR" sz="2000" dirty="0"/>
              <a:t>(mêmes attendus que la circulaire n°2009-060): </a:t>
            </a:r>
          </a:p>
          <a:p>
            <a:pPr marL="906463" lvl="3" algn="just"/>
            <a:r>
              <a:rPr lang="fr-FR" dirty="0"/>
              <a:t>4</a:t>
            </a:r>
            <a:r>
              <a:rPr lang="fr-FR" baseline="30000" dirty="0"/>
              <a:t>ème</a:t>
            </a:r>
            <a:r>
              <a:rPr lang="fr-FR" dirty="0"/>
              <a:t>: deux stages d’initiation dans deux  domaines différents ;</a:t>
            </a:r>
          </a:p>
          <a:p>
            <a:pPr marL="906463" lvl="3" algn="just"/>
            <a:r>
              <a:rPr lang="fr-FR" dirty="0"/>
              <a:t>3</a:t>
            </a:r>
            <a:r>
              <a:rPr lang="fr-FR" baseline="30000" dirty="0"/>
              <a:t>ème</a:t>
            </a:r>
            <a:r>
              <a:rPr lang="fr-FR" dirty="0"/>
              <a:t>: deux à trois stages d’application  de deux semaines ;</a:t>
            </a:r>
          </a:p>
          <a:p>
            <a:pPr marL="906463" lvl="3" algn="just"/>
            <a:r>
              <a:rPr lang="fr-FR" dirty="0"/>
              <a:t>Globalisation  possible  entre 4 et 10 semaines. </a:t>
            </a:r>
          </a:p>
          <a:p>
            <a:pPr marL="360363" lvl="2" algn="just">
              <a:buFont typeface="Arial" pitchFamily="26" charset="0"/>
              <a:buNone/>
            </a:pPr>
            <a:r>
              <a:rPr lang="fr-FR" sz="2000" i="1" u="sng" dirty="0"/>
              <a:t>Remarque:</a:t>
            </a:r>
            <a:r>
              <a:rPr lang="fr-FR" sz="2000" dirty="0"/>
              <a:t> à défaut (en raison de l’âge de l’élève), possibilité d’organisation d’un </a:t>
            </a:r>
            <a:r>
              <a:rPr lang="fr-FR" sz="2000" b="1" dirty="0">
                <a:solidFill>
                  <a:srgbClr val="000099"/>
                </a:solidFill>
                <a:effectLst>
                  <a:outerShdw blurRad="38100" dist="38100" dir="2700000" algn="tl">
                    <a:srgbClr val="DDDDDD"/>
                  </a:outerShdw>
                </a:effectLst>
              </a:rPr>
              <a:t>stage de découverte des formations professionnelles dans des établissements de formation</a:t>
            </a:r>
            <a:r>
              <a:rPr lang="fr-FR" sz="2000" dirty="0">
                <a:solidFill>
                  <a:srgbClr val="000099"/>
                </a:solidFill>
                <a:effectLst>
                  <a:outerShdw blurRad="38100" dist="38100" dir="2700000" algn="tl">
                    <a:srgbClr val="DDDDDD"/>
                  </a:outerShdw>
                </a:effectLst>
              </a:rPr>
              <a:t>. </a:t>
            </a:r>
          </a:p>
          <a:p>
            <a:pPr marL="360363" lvl="2" algn="just">
              <a:buFont typeface="Arial" pitchFamily="26" charset="0"/>
              <a:buNone/>
            </a:pPr>
            <a:endParaRPr/>
          </a:p>
          <a:p>
            <a:pPr marL="360363" lvl="2" algn="just">
              <a:buFont typeface="Wingdings" pitchFamily="26" charset="2"/>
              <a:buChar char="q"/>
            </a:pPr>
            <a:r>
              <a:rPr lang="fr-FR" sz="2000" dirty="0"/>
              <a:t> Au travers d’une </a:t>
            </a:r>
            <a:r>
              <a:rPr lang="fr-FR" sz="2000" b="1" dirty="0">
                <a:solidFill>
                  <a:srgbClr val="000099"/>
                </a:solidFill>
                <a:effectLst>
                  <a:outerShdw blurRad="38100" dist="38100" dir="2700000" algn="tl">
                    <a:srgbClr val="DDDDDD"/>
                  </a:outerShdw>
                </a:effectLst>
              </a:rPr>
              <a:t>visite d’établissements de formation</a:t>
            </a:r>
            <a:r>
              <a:rPr lang="fr-FR" sz="2000" dirty="0"/>
              <a:t> (LP, CFA, établissement d’enseignement agricole) afin de compléter l’offre de découverte professionnelle. </a:t>
            </a:r>
          </a:p>
        </p:txBody>
      </p:sp>
      <p:sp>
        <p:nvSpPr>
          <p:cNvPr id="22533" name="Titre 1"/>
          <p:cNvSpPr>
            <a:spLocks noGrp="1"/>
          </p:cNvSpPr>
          <p:nvPr>
            <p:ph type="title"/>
          </p:nvPr>
        </p:nvSpPr>
        <p:spPr>
          <a:xfrm>
            <a:off x="2051050" y="274638"/>
            <a:ext cx="6635750" cy="1143000"/>
          </a:xfrm>
        </p:spPr>
        <p:txBody>
          <a:bodyPr>
            <a:normAutofit fontScale="90000"/>
          </a:bodyPr>
          <a:lstStyle/>
          <a:p>
            <a:pPr eaLnBrk="1" hangingPunct="1"/>
            <a:r>
              <a:rPr lang="fr-FR" sz="2400" b="1">
                <a:solidFill>
                  <a:srgbClr val="000099"/>
                </a:solidFill>
              </a:rPr>
              <a:t>4. Détailler les conditions nécessaires à l’individualisation des parcours de formation</a:t>
            </a:r>
          </a:p>
        </p:txBody>
      </p:sp>
      <p:sp>
        <p:nvSpPr>
          <p:cNvPr id="7"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8"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a:t>
            </a:r>
            <a:r>
              <a:rPr lang="fr-FR" sz="1600" dirty="0" err="1" smtClean="0">
                <a:solidFill>
                  <a:schemeClr val="accent2"/>
                </a:solidFill>
                <a:latin typeface="Arial Narrow" pitchFamily="26" charset="0"/>
              </a:rPr>
              <a:t>Segpa</a:t>
            </a:r>
            <a:endParaRPr lang="fr-FR" sz="1600" dirty="0">
              <a:solidFill>
                <a:schemeClr val="accent2"/>
              </a:solidFill>
              <a:latin typeface="Arial Narrow" pitchFamily="26" charset="0"/>
            </a:endParaRPr>
          </a:p>
        </p:txBody>
      </p:sp>
      <p:pic>
        <p:nvPicPr>
          <p:cNvPr id="9"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amond(in)">
                                      <p:cBhvr>
                                        <p:cTn id="7" dur="1000"/>
                                        <p:tgtEl>
                                          <p:spTgt spid="6">
                                            <p:txEl>
                                              <p:pRg st="2" end="2"/>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diamond(in)">
                                      <p:cBhvr>
                                        <p:cTn id="10" dur="1000"/>
                                        <p:tgtEl>
                                          <p:spTgt spid="6">
                                            <p:txEl>
                                              <p:pRg st="3" end="3"/>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diamond(in)">
                                      <p:cBhvr>
                                        <p:cTn id="13" dur="1000"/>
                                        <p:tgtEl>
                                          <p:spTgt spid="6">
                                            <p:txEl>
                                              <p:pRg st="4" end="4"/>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diamond(in)">
                                      <p:cBhvr>
                                        <p:cTn id="16" dur="1000"/>
                                        <p:tgtEl>
                                          <p:spTgt spid="6">
                                            <p:txEl>
                                              <p:pRg st="5" end="5"/>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diamond(in)">
                                      <p:cBhvr>
                                        <p:cTn id="19" dur="1000"/>
                                        <p:tgtEl>
                                          <p:spTgt spid="6">
                                            <p:txEl>
                                              <p:pRg st="6" end="6"/>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6">
                                            <p:txEl>
                                              <p:pRg st="8" end="8"/>
                                            </p:txEl>
                                          </p:spTgt>
                                        </p:tgtEl>
                                        <p:attrNameLst>
                                          <p:attrName>style.visibility</p:attrName>
                                        </p:attrNameLst>
                                      </p:cBhvr>
                                      <p:to>
                                        <p:strVal val="visible"/>
                                      </p:to>
                                    </p:set>
                                    <p:animEffect transition="in" filter="diamond(in)">
                                      <p:cBhvr>
                                        <p:cTn id="24"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z="900">
                <a:solidFill>
                  <a:srgbClr val="000099"/>
                </a:solidFill>
              </a:rPr>
              <a:t>Collège IEN ASH / IEN 2nd degré - CT DASEN/RECTEUR</a:t>
            </a:r>
          </a:p>
        </p:txBody>
      </p:sp>
      <p:sp>
        <p:nvSpPr>
          <p:cNvPr id="6" name="Espace réservé du contenu 2"/>
          <p:cNvSpPr>
            <a:spLocks noGrp="1"/>
          </p:cNvSpPr>
          <p:nvPr>
            <p:ph idx="1"/>
          </p:nvPr>
        </p:nvSpPr>
        <p:spPr>
          <a:xfrm>
            <a:off x="1145446" y="1916113"/>
            <a:ext cx="7772400" cy="4210050"/>
          </a:xfrm>
        </p:spPr>
        <p:txBody>
          <a:bodyPr/>
          <a:lstStyle/>
          <a:p>
            <a:pPr marL="0" lvl="1" indent="14288" algn="ctr">
              <a:spcAft>
                <a:spcPts val="1800"/>
              </a:spcAft>
              <a:buFont typeface="Arial" pitchFamily="26" charset="0"/>
              <a:buNone/>
            </a:pPr>
            <a:r>
              <a:rPr lang="fr-FR" sz="2000" b="1" u="sng" dirty="0">
                <a:solidFill>
                  <a:srgbClr val="000099"/>
                </a:solidFill>
              </a:rPr>
              <a:t>Validation des acquis scolaires</a:t>
            </a:r>
          </a:p>
          <a:p>
            <a:pPr lvl="2" algn="just">
              <a:lnSpc>
                <a:spcPct val="200000"/>
              </a:lnSpc>
              <a:buFont typeface="Wingdings" pitchFamily="26" charset="2"/>
              <a:buChar char="q"/>
            </a:pPr>
            <a:r>
              <a:rPr lang="fr-FR" sz="2000" dirty="0"/>
              <a:t> Préparation au CFG.</a:t>
            </a:r>
          </a:p>
          <a:p>
            <a:pPr lvl="2" algn="just">
              <a:lnSpc>
                <a:spcPct val="200000"/>
              </a:lnSpc>
              <a:spcBef>
                <a:spcPts val="1800"/>
              </a:spcBef>
              <a:buFont typeface="Wingdings" pitchFamily="26" charset="2"/>
              <a:buChar char="q"/>
            </a:pPr>
            <a:r>
              <a:rPr lang="fr-FR" sz="2000" b="1" dirty="0">
                <a:solidFill>
                  <a:srgbClr val="000099"/>
                </a:solidFill>
                <a:effectLst>
                  <a:outerShdw blurRad="38100" dist="38100" dir="2700000" algn="tl">
                    <a:srgbClr val="DDDDDD"/>
                  </a:outerShdw>
                </a:effectLst>
              </a:rPr>
              <a:t> Incitation à la présentation au DNB (en particulier la série professionnelle</a:t>
            </a:r>
            <a:r>
              <a:rPr lang="fr-FR" sz="2000" b="1" dirty="0" smtClean="0">
                <a:solidFill>
                  <a:srgbClr val="000099"/>
                </a:solidFill>
                <a:effectLst>
                  <a:outerShdw blurRad="38100" dist="38100" dir="2700000" algn="tl">
                    <a:srgbClr val="DDDDDD"/>
                  </a:outerShdw>
                </a:effectLst>
              </a:rPr>
              <a:t>). En 2015 (élèves de </a:t>
            </a:r>
            <a:r>
              <a:rPr lang="fr-FR" sz="2000" b="1" dirty="0" err="1" smtClean="0">
                <a:solidFill>
                  <a:srgbClr val="000099"/>
                </a:solidFill>
                <a:effectLst>
                  <a:outerShdw blurRad="38100" dist="38100" dir="2700000" algn="tl">
                    <a:srgbClr val="DDDDDD"/>
                  </a:outerShdw>
                </a:effectLst>
              </a:rPr>
              <a:t>Segpa</a:t>
            </a:r>
            <a:r>
              <a:rPr lang="fr-FR" sz="2000" b="1" dirty="0" smtClean="0">
                <a:solidFill>
                  <a:srgbClr val="000099"/>
                </a:solidFill>
                <a:effectLst>
                  <a:outerShdw blurRad="38100" dist="38100" dir="2700000" algn="tl">
                    <a:srgbClr val="DDDDDD"/>
                  </a:outerShdw>
                </a:effectLst>
              </a:rPr>
              <a:t>) : 108 inscrits – 104 présents – 86 admis (pas de candidat dans le 18 et le 41)</a:t>
            </a:r>
            <a:endParaRPr lang="fr-FR" sz="2000" b="1" dirty="0">
              <a:solidFill>
                <a:srgbClr val="000099"/>
              </a:solidFill>
              <a:effectLst>
                <a:outerShdw blurRad="38100" dist="38100" dir="2700000" algn="tl">
                  <a:srgbClr val="DDDDDD"/>
                </a:outerShdw>
              </a:effectLst>
            </a:endParaRPr>
          </a:p>
        </p:txBody>
      </p:sp>
      <p:sp>
        <p:nvSpPr>
          <p:cNvPr id="23557" name="Titre 1"/>
          <p:cNvSpPr>
            <a:spLocks noGrp="1"/>
          </p:cNvSpPr>
          <p:nvPr>
            <p:ph type="title"/>
          </p:nvPr>
        </p:nvSpPr>
        <p:spPr>
          <a:xfrm>
            <a:off x="2051050" y="274638"/>
            <a:ext cx="6635750" cy="1143000"/>
          </a:xfrm>
        </p:spPr>
        <p:txBody>
          <a:bodyPr>
            <a:normAutofit fontScale="90000"/>
          </a:bodyPr>
          <a:lstStyle/>
          <a:p>
            <a:pPr eaLnBrk="1" hangingPunct="1"/>
            <a:r>
              <a:rPr lang="fr-FR" sz="2400" b="1">
                <a:solidFill>
                  <a:srgbClr val="000099"/>
                </a:solidFill>
              </a:rPr>
              <a:t>4. Détailler les conditions nécessaires à l’individualisation des parcours de formation</a:t>
            </a:r>
          </a:p>
        </p:txBody>
      </p:sp>
      <p:sp>
        <p:nvSpPr>
          <p:cNvPr id="7"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8"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a:t>
            </a:r>
            <a:r>
              <a:rPr lang="fr-FR" sz="1600" dirty="0" err="1" smtClean="0">
                <a:solidFill>
                  <a:schemeClr val="accent2"/>
                </a:solidFill>
                <a:latin typeface="Arial Narrow" pitchFamily="26" charset="0"/>
              </a:rPr>
              <a:t>Segpa</a:t>
            </a:r>
            <a:endParaRPr lang="fr-FR" sz="1600" dirty="0">
              <a:solidFill>
                <a:schemeClr val="accent2"/>
              </a:solidFill>
              <a:latin typeface="Arial Narrow" pitchFamily="26" charset="0"/>
            </a:endParaRPr>
          </a:p>
        </p:txBody>
      </p:sp>
      <p:pic>
        <p:nvPicPr>
          <p:cNvPr id="9"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z="900">
                <a:solidFill>
                  <a:srgbClr val="000099"/>
                </a:solidFill>
              </a:rPr>
              <a:t>Collège IEN ASH / IEN 2nd degré - CT DASEN/RECTEUR</a:t>
            </a:r>
          </a:p>
        </p:txBody>
      </p:sp>
      <p:sp>
        <p:nvSpPr>
          <p:cNvPr id="24580" name="Espace réservé du contenu 2"/>
          <p:cNvSpPr>
            <a:spLocks noGrp="1"/>
          </p:cNvSpPr>
          <p:nvPr>
            <p:ph idx="1"/>
          </p:nvPr>
        </p:nvSpPr>
        <p:spPr>
          <a:xfrm>
            <a:off x="1371600" y="1600200"/>
            <a:ext cx="7377113" cy="4525963"/>
          </a:xfrm>
        </p:spPr>
        <p:txBody>
          <a:bodyPr>
            <a:normAutofit fontScale="92500" lnSpcReduction="20000"/>
          </a:bodyPr>
          <a:lstStyle/>
          <a:p>
            <a:pPr lvl="1" algn="just">
              <a:buFont typeface="Arial" pitchFamily="26" charset="0"/>
              <a:buNone/>
            </a:pPr>
            <a:r>
              <a:rPr lang="fr-FR" sz="2000" b="1" dirty="0">
                <a:solidFill>
                  <a:srgbClr val="000099"/>
                </a:solidFill>
              </a:rPr>
              <a:t>L’accès à une qualification de niveau V :</a:t>
            </a:r>
          </a:p>
          <a:p>
            <a:pPr marL="728663" lvl="2" algn="just">
              <a:spcBef>
                <a:spcPts val="1200"/>
              </a:spcBef>
              <a:buFontTx/>
              <a:buChar char="-"/>
            </a:pPr>
            <a:r>
              <a:rPr lang="fr-FR" sz="2000" dirty="0"/>
              <a:t>Mise en place d’activités en lien avec des </a:t>
            </a:r>
            <a:r>
              <a:rPr lang="fr-FR" sz="2000" b="1" dirty="0">
                <a:solidFill>
                  <a:srgbClr val="000099"/>
                </a:solidFill>
              </a:rPr>
              <a:t>filières porteuses d’emplois </a:t>
            </a:r>
            <a:r>
              <a:rPr lang="fr-FR" sz="2000" dirty="0"/>
              <a:t>;</a:t>
            </a:r>
          </a:p>
          <a:p>
            <a:pPr marL="728663" lvl="2" algn="just">
              <a:spcBef>
                <a:spcPts val="1200"/>
              </a:spcBef>
              <a:buFontTx/>
              <a:buChar char="-"/>
            </a:pPr>
            <a:r>
              <a:rPr lang="fr-FR" sz="2000" b="1" dirty="0">
                <a:solidFill>
                  <a:srgbClr val="000099"/>
                </a:solidFill>
              </a:rPr>
              <a:t>Valorisation et responsabilisation </a:t>
            </a:r>
            <a:r>
              <a:rPr lang="fr-FR" sz="2000" dirty="0"/>
              <a:t>recherchées au travers de l’utilisation des machines présentes dans les ateliers ;</a:t>
            </a:r>
          </a:p>
          <a:p>
            <a:pPr marL="728663" lvl="2" algn="just">
              <a:spcBef>
                <a:spcPts val="1200"/>
              </a:spcBef>
              <a:buFontTx/>
              <a:buChar char="-"/>
            </a:pPr>
            <a:r>
              <a:rPr lang="fr-FR" sz="2000" dirty="0"/>
              <a:t>Attention portée à l’</a:t>
            </a:r>
            <a:r>
              <a:rPr lang="fr-FR" sz="2000" b="1" dirty="0">
                <a:solidFill>
                  <a:srgbClr val="000099"/>
                </a:solidFill>
              </a:rPr>
              <a:t>accès indistinct garçons-filles à l’ensemble des champs professionnels </a:t>
            </a:r>
            <a:r>
              <a:rPr lang="fr-FR" sz="2000" dirty="0"/>
              <a:t>;</a:t>
            </a:r>
          </a:p>
          <a:p>
            <a:pPr marL="728663" lvl="2" algn="just">
              <a:spcBef>
                <a:spcPts val="1200"/>
              </a:spcBef>
              <a:buFontTx/>
              <a:buChar char="-"/>
            </a:pPr>
            <a:r>
              <a:rPr lang="fr-FR" sz="2000" dirty="0"/>
              <a:t>Volonté affirmée de constitution de </a:t>
            </a:r>
            <a:r>
              <a:rPr lang="fr-FR" sz="2000" b="1" dirty="0">
                <a:solidFill>
                  <a:srgbClr val="000099"/>
                </a:solidFill>
              </a:rPr>
              <a:t>réseaux d’établissements </a:t>
            </a:r>
            <a:r>
              <a:rPr lang="fr-FR" sz="2000" dirty="0"/>
              <a:t>incluant la </a:t>
            </a:r>
            <a:r>
              <a:rPr lang="fr-FR" sz="2000" b="1" dirty="0">
                <a:solidFill>
                  <a:srgbClr val="000099"/>
                </a:solidFill>
              </a:rPr>
              <a:t>diversification de l’offre</a:t>
            </a:r>
            <a:r>
              <a:rPr lang="fr-FR" sz="2000" dirty="0"/>
              <a:t>, la </a:t>
            </a:r>
            <a:r>
              <a:rPr lang="fr-FR" sz="2000" b="1" dirty="0">
                <a:solidFill>
                  <a:srgbClr val="000099"/>
                </a:solidFill>
              </a:rPr>
              <a:t>continuité des apprentissages</a:t>
            </a:r>
            <a:r>
              <a:rPr lang="fr-FR" sz="2000" dirty="0"/>
              <a:t>, l’</a:t>
            </a:r>
            <a:r>
              <a:rPr lang="fr-FR" sz="2000" b="1" dirty="0">
                <a:solidFill>
                  <a:srgbClr val="000099"/>
                </a:solidFill>
              </a:rPr>
              <a:t>optimisation des ressources </a:t>
            </a:r>
            <a:r>
              <a:rPr lang="fr-FR" sz="2000" dirty="0"/>
              <a:t>;</a:t>
            </a:r>
          </a:p>
          <a:p>
            <a:pPr marL="728663" lvl="2" algn="just">
              <a:spcBef>
                <a:spcPts val="1200"/>
              </a:spcBef>
              <a:buFontTx/>
              <a:buChar char="-"/>
            </a:pPr>
            <a:r>
              <a:rPr lang="fr-FR" sz="2000" dirty="0"/>
              <a:t>Souhait d’</a:t>
            </a:r>
            <a:r>
              <a:rPr lang="fr-FR" sz="2000" b="1" dirty="0">
                <a:solidFill>
                  <a:srgbClr val="000099"/>
                </a:solidFill>
              </a:rPr>
              <a:t>accompagner l’élève au-delà de la classe de 3</a:t>
            </a:r>
            <a:r>
              <a:rPr lang="fr-FR" sz="2000" b="1" baseline="30000" dirty="0">
                <a:solidFill>
                  <a:srgbClr val="000099"/>
                </a:solidFill>
              </a:rPr>
              <a:t>ème</a:t>
            </a:r>
            <a:r>
              <a:rPr lang="fr-FR" sz="2000" b="1" dirty="0">
                <a:solidFill>
                  <a:srgbClr val="000099"/>
                </a:solidFill>
              </a:rPr>
              <a:t> (CAP) </a:t>
            </a:r>
            <a:r>
              <a:rPr lang="fr-FR" sz="2000" dirty="0"/>
              <a:t>;</a:t>
            </a:r>
          </a:p>
          <a:p>
            <a:pPr marL="728663" lvl="2" algn="just">
              <a:spcBef>
                <a:spcPts val="1200"/>
              </a:spcBef>
              <a:buFontTx/>
              <a:buChar char="-"/>
            </a:pPr>
            <a:r>
              <a:rPr lang="fr-FR" sz="2000" dirty="0"/>
              <a:t>Renforcement de la </a:t>
            </a:r>
            <a:r>
              <a:rPr lang="fr-FR" sz="2000" b="1" dirty="0">
                <a:solidFill>
                  <a:srgbClr val="000099"/>
                </a:solidFill>
              </a:rPr>
              <a:t>liaison collèges – LP</a:t>
            </a:r>
            <a:r>
              <a:rPr lang="fr-FR" sz="2000" dirty="0"/>
              <a:t>. </a:t>
            </a:r>
          </a:p>
          <a:p>
            <a:pPr lvl="1" algn="just">
              <a:buFont typeface="Arial" pitchFamily="26" charset="0"/>
              <a:buNone/>
            </a:pPr>
            <a:endParaRPr lang="fr-FR" sz="2000" dirty="0"/>
          </a:p>
        </p:txBody>
      </p:sp>
      <p:sp>
        <p:nvSpPr>
          <p:cNvPr id="24581" name="Titre 1"/>
          <p:cNvSpPr>
            <a:spLocks noGrp="1"/>
          </p:cNvSpPr>
          <p:nvPr>
            <p:ph type="title"/>
          </p:nvPr>
        </p:nvSpPr>
        <p:spPr>
          <a:xfrm>
            <a:off x="2051050" y="274638"/>
            <a:ext cx="6635750" cy="1143000"/>
          </a:xfrm>
        </p:spPr>
        <p:txBody>
          <a:bodyPr>
            <a:normAutofit fontScale="90000"/>
          </a:bodyPr>
          <a:lstStyle/>
          <a:p>
            <a:pPr eaLnBrk="1" hangingPunct="1"/>
            <a:r>
              <a:rPr lang="fr-FR" sz="2400" b="1">
                <a:solidFill>
                  <a:srgbClr val="000099"/>
                </a:solidFill>
              </a:rPr>
              <a:t>4. Détailler les conditions nécessaires à l’individualisation des parcours de formation</a:t>
            </a:r>
          </a:p>
        </p:txBody>
      </p:sp>
      <p:sp>
        <p:nvSpPr>
          <p:cNvPr id="6"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7"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a:t>
            </a:r>
            <a:r>
              <a:rPr lang="fr-FR" sz="1600" dirty="0" err="1" smtClean="0">
                <a:solidFill>
                  <a:schemeClr val="accent2"/>
                </a:solidFill>
                <a:latin typeface="Arial Narrow" pitchFamily="26" charset="0"/>
              </a:rPr>
              <a:t>Segpa</a:t>
            </a:r>
            <a:endParaRPr lang="fr-FR" sz="1600" dirty="0">
              <a:solidFill>
                <a:schemeClr val="accent2"/>
              </a:solidFill>
              <a:latin typeface="Arial Narrow" pitchFamily="26" charset="0"/>
            </a:endParaRPr>
          </a:p>
        </p:txBody>
      </p:sp>
      <p:pic>
        <p:nvPicPr>
          <p:cNvPr id="8"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anim calcmode="lin" valueType="num">
                                      <p:cBhvr additive="base">
                                        <p:cTn id="7" dur="500" fill="hold"/>
                                        <p:tgtEl>
                                          <p:spTgt spid="2458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8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nodeType="clickEffect">
                                  <p:stCondLst>
                                    <p:cond delay="0"/>
                                  </p:stCondLst>
                                  <p:childTnLst>
                                    <p:set>
                                      <p:cBhvr>
                                        <p:cTn id="12" dur="1" fill="hold">
                                          <p:stCondLst>
                                            <p:cond delay="0"/>
                                          </p:stCondLst>
                                        </p:cTn>
                                        <p:tgtEl>
                                          <p:spTgt spid="24580">
                                            <p:txEl>
                                              <p:pRg st="2" end="2"/>
                                            </p:txEl>
                                          </p:spTgt>
                                        </p:tgtEl>
                                        <p:attrNameLst>
                                          <p:attrName>style.visibility</p:attrName>
                                        </p:attrNameLst>
                                      </p:cBhvr>
                                      <p:to>
                                        <p:strVal val="visible"/>
                                      </p:to>
                                    </p:set>
                                    <p:anim calcmode="lin" valueType="num">
                                      <p:cBhvr additive="base">
                                        <p:cTn id="13" dur="500" fill="hold"/>
                                        <p:tgtEl>
                                          <p:spTgt spid="2458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8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nodeType="clickEffect">
                                  <p:stCondLst>
                                    <p:cond delay="0"/>
                                  </p:stCondLst>
                                  <p:childTnLst>
                                    <p:set>
                                      <p:cBhvr>
                                        <p:cTn id="18" dur="1" fill="hold">
                                          <p:stCondLst>
                                            <p:cond delay="0"/>
                                          </p:stCondLst>
                                        </p:cTn>
                                        <p:tgtEl>
                                          <p:spTgt spid="24580">
                                            <p:txEl>
                                              <p:pRg st="3" end="3"/>
                                            </p:txEl>
                                          </p:spTgt>
                                        </p:tgtEl>
                                        <p:attrNameLst>
                                          <p:attrName>style.visibility</p:attrName>
                                        </p:attrNameLst>
                                      </p:cBhvr>
                                      <p:to>
                                        <p:strVal val="visible"/>
                                      </p:to>
                                    </p:set>
                                    <p:anim calcmode="lin" valueType="num">
                                      <p:cBhvr additive="base">
                                        <p:cTn id="19" dur="500" fill="hold"/>
                                        <p:tgtEl>
                                          <p:spTgt spid="2458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8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nodeType="clickEffect">
                                  <p:stCondLst>
                                    <p:cond delay="0"/>
                                  </p:stCondLst>
                                  <p:childTnLst>
                                    <p:set>
                                      <p:cBhvr>
                                        <p:cTn id="24" dur="1" fill="hold">
                                          <p:stCondLst>
                                            <p:cond delay="0"/>
                                          </p:stCondLst>
                                        </p:cTn>
                                        <p:tgtEl>
                                          <p:spTgt spid="24580">
                                            <p:txEl>
                                              <p:pRg st="4" end="4"/>
                                            </p:txEl>
                                          </p:spTgt>
                                        </p:tgtEl>
                                        <p:attrNameLst>
                                          <p:attrName>style.visibility</p:attrName>
                                        </p:attrNameLst>
                                      </p:cBhvr>
                                      <p:to>
                                        <p:strVal val="visible"/>
                                      </p:to>
                                    </p:set>
                                    <p:anim calcmode="lin" valueType="num">
                                      <p:cBhvr additive="base">
                                        <p:cTn id="25" dur="500" fill="hold"/>
                                        <p:tgtEl>
                                          <p:spTgt spid="2458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8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8" fill="hold" nodeType="clickEffect">
                                  <p:stCondLst>
                                    <p:cond delay="0"/>
                                  </p:stCondLst>
                                  <p:childTnLst>
                                    <p:set>
                                      <p:cBhvr>
                                        <p:cTn id="30" dur="1" fill="hold">
                                          <p:stCondLst>
                                            <p:cond delay="0"/>
                                          </p:stCondLst>
                                        </p:cTn>
                                        <p:tgtEl>
                                          <p:spTgt spid="24580">
                                            <p:txEl>
                                              <p:pRg st="5" end="5"/>
                                            </p:txEl>
                                          </p:spTgt>
                                        </p:tgtEl>
                                        <p:attrNameLst>
                                          <p:attrName>style.visibility</p:attrName>
                                        </p:attrNameLst>
                                      </p:cBhvr>
                                      <p:to>
                                        <p:strVal val="visible"/>
                                      </p:to>
                                    </p:set>
                                    <p:anim calcmode="lin" valueType="num">
                                      <p:cBhvr additive="base">
                                        <p:cTn id="31" dur="500" fill="hold"/>
                                        <p:tgtEl>
                                          <p:spTgt spid="2458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8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8" fill="hold" nodeType="clickEffect">
                                  <p:stCondLst>
                                    <p:cond delay="0"/>
                                  </p:stCondLst>
                                  <p:childTnLst>
                                    <p:set>
                                      <p:cBhvr>
                                        <p:cTn id="36" dur="1" fill="hold">
                                          <p:stCondLst>
                                            <p:cond delay="0"/>
                                          </p:stCondLst>
                                        </p:cTn>
                                        <p:tgtEl>
                                          <p:spTgt spid="24580">
                                            <p:txEl>
                                              <p:pRg st="6" end="6"/>
                                            </p:txEl>
                                          </p:spTgt>
                                        </p:tgtEl>
                                        <p:attrNameLst>
                                          <p:attrName>style.visibility</p:attrName>
                                        </p:attrNameLst>
                                      </p:cBhvr>
                                      <p:to>
                                        <p:strVal val="visible"/>
                                      </p:to>
                                    </p:set>
                                    <p:anim calcmode="lin" valueType="num">
                                      <p:cBhvr additive="base">
                                        <p:cTn id="37" dur="500" fill="hold"/>
                                        <p:tgtEl>
                                          <p:spTgt spid="24580">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458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371600" y="1481328"/>
            <a:ext cx="7315200" cy="4525963"/>
          </a:xfrm>
        </p:spPr>
        <p:txBody>
          <a:bodyPr>
            <a:normAutofit/>
          </a:bodyPr>
          <a:lstStyle/>
          <a:p>
            <a:pPr marL="109728" indent="0">
              <a:buNone/>
            </a:pPr>
            <a:endParaRPr lang="fr-FR" dirty="0" smtClean="0"/>
          </a:p>
          <a:p>
            <a:pPr algn="ctr">
              <a:buNone/>
            </a:pPr>
            <a:endParaRPr lang="fr-FR" dirty="0" smtClean="0"/>
          </a:p>
          <a:p>
            <a:pPr algn="ctr">
              <a:buFontTx/>
              <a:buChar char="-"/>
            </a:pPr>
            <a:r>
              <a:rPr lang="fr-FR" dirty="0" smtClean="0"/>
              <a:t>Introduction : La structure de la réforme </a:t>
            </a:r>
          </a:p>
          <a:p>
            <a:pPr algn="ctr">
              <a:buFontTx/>
              <a:buChar char="-"/>
            </a:pPr>
            <a:r>
              <a:rPr lang="fr-FR" dirty="0" smtClean="0"/>
              <a:t>A. La circulaire </a:t>
            </a:r>
            <a:r>
              <a:rPr lang="fr-FR" dirty="0" err="1" smtClean="0"/>
              <a:t>Segpa</a:t>
            </a:r>
            <a:endParaRPr lang="fr-FR" dirty="0" smtClean="0"/>
          </a:p>
          <a:p>
            <a:pPr algn="ctr">
              <a:buFontTx/>
              <a:buChar char="-"/>
            </a:pPr>
            <a:r>
              <a:rPr lang="fr-FR" dirty="0" smtClean="0"/>
              <a:t>B. L’inclusion</a:t>
            </a:r>
          </a:p>
          <a:p>
            <a:pPr algn="ctr">
              <a:buFontTx/>
              <a:buChar char="-"/>
            </a:pPr>
            <a:r>
              <a:rPr lang="fr-FR" dirty="0" smtClean="0"/>
              <a:t>C. Le socle et les programmes</a:t>
            </a:r>
          </a:p>
          <a:p>
            <a:pPr algn="ctr">
              <a:buFontTx/>
              <a:buChar char="-"/>
            </a:pPr>
            <a:r>
              <a:rPr lang="fr-FR" dirty="0" smtClean="0"/>
              <a:t>D. Enseignements disciplinaires et professionnels</a:t>
            </a:r>
          </a:p>
          <a:p>
            <a:pPr algn="ctr">
              <a:buFontTx/>
              <a:buChar char="-"/>
            </a:pPr>
            <a:endParaRPr lang="fr-FR" dirty="0" smtClean="0"/>
          </a:p>
          <a:p>
            <a:pPr algn="ctr">
              <a:buFontTx/>
              <a:buChar char="-"/>
            </a:pPr>
            <a:endParaRPr lang="fr-FR" dirty="0" smtClean="0"/>
          </a:p>
          <a:p>
            <a:pPr algn="ctr">
              <a:buFontTx/>
              <a:buChar char="-"/>
            </a:pPr>
            <a:endParaRPr lang="fr-FR" dirty="0" smtClean="0"/>
          </a:p>
          <a:p>
            <a:pPr algn="ctr">
              <a:buFontTx/>
              <a:buChar char="-"/>
            </a:pPr>
            <a:endParaRPr lang="fr-FR" dirty="0" smtClean="0"/>
          </a:p>
          <a:p>
            <a:pPr>
              <a:buFontTx/>
              <a:buChar char="-"/>
            </a:pPr>
            <a:endParaRPr lang="fr-FR" dirty="0"/>
          </a:p>
        </p:txBody>
      </p:sp>
      <p:sp>
        <p:nvSpPr>
          <p:cNvPr id="3" name="Espace réservé du pied de page 2"/>
          <p:cNvSpPr>
            <a:spLocks noGrp="1"/>
          </p:cNvSpPr>
          <p:nvPr>
            <p:ph type="ftr" sz="quarter" idx="11"/>
          </p:nvPr>
        </p:nvSpPr>
        <p:spPr/>
        <p:txBody>
          <a:bodyPr/>
          <a:lstStyle/>
          <a:p>
            <a:r>
              <a:rPr lang="fr-FR" dirty="0" smtClean="0"/>
              <a:t>Collèges IEN ASH - IEN ET  R 2016  </a:t>
            </a:r>
            <a:endParaRPr lang="fr-FR" dirty="0"/>
          </a:p>
        </p:txBody>
      </p:sp>
      <p:sp>
        <p:nvSpPr>
          <p:cNvPr id="4" name="Titre 3"/>
          <p:cNvSpPr>
            <a:spLocks noGrp="1"/>
          </p:cNvSpPr>
          <p:nvPr>
            <p:ph type="title"/>
          </p:nvPr>
        </p:nvSpPr>
        <p:spPr>
          <a:xfrm>
            <a:off x="914400" y="338328"/>
            <a:ext cx="8229600" cy="1143000"/>
          </a:xfrm>
        </p:spPr>
        <p:txBody>
          <a:bodyPr>
            <a:normAutofit/>
          </a:bodyPr>
          <a:lstStyle/>
          <a:p>
            <a:pPr algn="ctr"/>
            <a:r>
              <a:rPr lang="fr-FR" sz="3200" dirty="0"/>
              <a:t>JOUR 1- PLP-PE</a:t>
            </a:r>
          </a:p>
        </p:txBody>
      </p:sp>
      <p:sp>
        <p:nvSpPr>
          <p:cNvPr id="5"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6"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Introduction</a:t>
            </a:r>
            <a:endParaRPr lang="fr-FR" sz="1600" dirty="0">
              <a:solidFill>
                <a:schemeClr val="accent2"/>
              </a:solidFill>
              <a:latin typeface="Arial Narrow" pitchFamily="26" charset="0"/>
            </a:endParaRPr>
          </a:p>
        </p:txBody>
      </p:sp>
      <p:pic>
        <p:nvPicPr>
          <p:cNvPr id="7"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extLst>
      <p:ext uri="{BB962C8B-B14F-4D97-AF65-F5344CB8AC3E}">
        <p14:creationId xmlns:p14="http://schemas.microsoft.com/office/powerpoint/2010/main" val="3602551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100000">
              <a:srgbClr val="FFFFFF"/>
            </a:gs>
          </a:gsLst>
          <a:lin ang="15840000" scaled="0"/>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218265"/>
            <a:ext cx="7772400" cy="1746501"/>
          </a:xfrm>
        </p:spPr>
        <p:txBody>
          <a:bodyPr>
            <a:normAutofit/>
          </a:bodyPr>
          <a:lstStyle/>
          <a:p>
            <a:pPr algn="ctr"/>
            <a:r>
              <a:rPr lang="fr-FR" dirty="0">
                <a:solidFill>
                  <a:schemeClr val="tx1">
                    <a:lumMod val="65000"/>
                    <a:lumOff val="35000"/>
                  </a:schemeClr>
                </a:solidFill>
                <a:latin typeface="Calibri"/>
                <a:cs typeface="Calibri"/>
              </a:rPr>
              <a:t>J1 – B</a:t>
            </a:r>
            <a:br>
              <a:rPr lang="fr-FR" dirty="0">
                <a:solidFill>
                  <a:schemeClr val="tx1">
                    <a:lumMod val="65000"/>
                    <a:lumOff val="35000"/>
                  </a:schemeClr>
                </a:solidFill>
                <a:latin typeface="Calibri"/>
                <a:cs typeface="Calibri"/>
              </a:rPr>
            </a:br>
            <a:r>
              <a:rPr lang="fr-FR" dirty="0">
                <a:solidFill>
                  <a:schemeClr val="tx1">
                    <a:lumMod val="65000"/>
                    <a:lumOff val="35000"/>
                  </a:schemeClr>
                </a:solidFill>
                <a:latin typeface="Calibri"/>
                <a:cs typeface="Calibri"/>
              </a:rPr>
              <a:t>De l’intégration à l’inclusion</a:t>
            </a:r>
            <a:endParaRPr lang="fr-FR" dirty="0">
              <a:solidFill>
                <a:schemeClr val="tx1">
                  <a:lumMod val="65000"/>
                  <a:lumOff val="35000"/>
                </a:schemeClr>
              </a:solidFill>
            </a:endParaRPr>
          </a:p>
        </p:txBody>
      </p:sp>
      <p:sp>
        <p:nvSpPr>
          <p:cNvPr id="4" name="Espace réservé du pied de page 3"/>
          <p:cNvSpPr>
            <a:spLocks noGrp="1"/>
          </p:cNvSpPr>
          <p:nvPr>
            <p:ph type="ftr" sz="quarter" idx="11"/>
          </p:nvPr>
        </p:nvSpPr>
        <p:spPr>
          <a:xfrm>
            <a:off x="4380072" y="6407944"/>
            <a:ext cx="3720320" cy="365125"/>
          </a:xfrm>
        </p:spPr>
        <p:txBody>
          <a:bodyPr/>
          <a:lstStyle/>
          <a:p>
            <a:r>
              <a:rPr lang="fr-FR" smtClean="0">
                <a:solidFill>
                  <a:srgbClr val="2DA2BF">
                    <a:tint val="20000"/>
                  </a:srgbClr>
                </a:solidFill>
              </a:rPr>
              <a:t>Collèges IEN ASH - IEN ET  R 2016  </a:t>
            </a:r>
            <a:endParaRPr lang="fr-FR" dirty="0">
              <a:solidFill>
                <a:srgbClr val="2DA2BF">
                  <a:tint val="20000"/>
                </a:srgbClr>
              </a:solidFill>
            </a:endParaRPr>
          </a:p>
        </p:txBody>
      </p:sp>
      <p:pic>
        <p:nvPicPr>
          <p:cNvPr id="5" name="Picture 2" descr="logo academie orleans-tours quadri marianne - rvb"/>
          <p:cNvPicPr>
            <a:picLocks noChangeAspect="1" noChangeArrowheads="1"/>
          </p:cNvPicPr>
          <p:nvPr/>
        </p:nvPicPr>
        <p:blipFill>
          <a:blip r:embed="rId3"/>
          <a:srcRect/>
          <a:stretch>
            <a:fillRect/>
          </a:stretch>
        </p:blipFill>
        <p:spPr bwMode="auto">
          <a:xfrm>
            <a:off x="395288" y="188913"/>
            <a:ext cx="1403350" cy="1084262"/>
          </a:xfrm>
          <a:prstGeom prst="rect">
            <a:avLst/>
          </a:prstGeom>
          <a:noFill/>
          <a:ln w="9525">
            <a:noFill/>
            <a:miter lim="800000"/>
            <a:headEnd/>
            <a:tailEnd/>
          </a:ln>
        </p:spPr>
      </p:pic>
    </p:spTree>
    <p:extLst>
      <p:ext uri="{BB962C8B-B14F-4D97-AF65-F5344CB8AC3E}">
        <p14:creationId xmlns:p14="http://schemas.microsoft.com/office/powerpoint/2010/main" val="115864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p:cNvSpPr txBox="1">
            <a:spLocks noChangeArrowheads="1"/>
          </p:cNvSpPr>
          <p:nvPr/>
        </p:nvSpPr>
        <p:spPr bwMode="auto">
          <a:xfrm>
            <a:off x="1403350" y="6524625"/>
            <a:ext cx="7740650" cy="274638"/>
          </a:xfrm>
          <a:prstGeom prst="rect">
            <a:avLst/>
          </a:prstGeom>
          <a:noFill/>
          <a:ln w="9525">
            <a:noFill/>
            <a:miter lim="800000"/>
            <a:headEnd/>
            <a:tailEnd/>
          </a:ln>
        </p:spPr>
        <p:txBody>
          <a:bodyPr>
            <a:prstTxWarp prst="textNoShape">
              <a:avLst/>
            </a:prstTxWarp>
            <a:spAutoFit/>
          </a:bodyPr>
          <a:lstStyle/>
          <a:p>
            <a:pPr>
              <a:spcBef>
                <a:spcPct val="50000"/>
              </a:spcBef>
            </a:pPr>
            <a:endParaRPr lang="fr-FR" sz="1200" i="1">
              <a:solidFill>
                <a:srgbClr val="333399"/>
              </a:solidFill>
              <a:latin typeface="Arial Narrow" pitchFamily="26" charset="0"/>
            </a:endParaRPr>
          </a:p>
        </p:txBody>
      </p:sp>
      <p:sp>
        <p:nvSpPr>
          <p:cNvPr id="15363" name="ZoneTexte 12"/>
          <p:cNvSpPr txBox="1">
            <a:spLocks noChangeArrowheads="1"/>
          </p:cNvSpPr>
          <p:nvPr/>
        </p:nvSpPr>
        <p:spPr bwMode="auto">
          <a:xfrm>
            <a:off x="1619250" y="260350"/>
            <a:ext cx="7345363" cy="1066800"/>
          </a:xfrm>
          <a:prstGeom prst="rect">
            <a:avLst/>
          </a:prstGeom>
          <a:noFill/>
          <a:ln w="9525">
            <a:noFill/>
            <a:miter lim="800000"/>
            <a:headEnd/>
            <a:tailEnd/>
          </a:ln>
        </p:spPr>
        <p:txBody>
          <a:bodyPr>
            <a:prstTxWarp prst="textNoShape">
              <a:avLst/>
            </a:prstTxWarp>
            <a:spAutoFit/>
          </a:bodyPr>
          <a:lstStyle/>
          <a:p>
            <a:pPr algn="ctr"/>
            <a:endParaRPr lang="fr-FR" sz="3200">
              <a:latin typeface="Aharoni" pitchFamily="2" charset="0"/>
              <a:ea typeface="Aharoni" pitchFamily="2" charset="0"/>
              <a:cs typeface="Aharoni" pitchFamily="2" charset="0"/>
            </a:endParaRPr>
          </a:p>
          <a:p>
            <a:pPr algn="ctr"/>
            <a:endParaRPr lang="fr-FR" sz="3200">
              <a:latin typeface="Aharoni" pitchFamily="2" charset="0"/>
              <a:ea typeface="Aharoni" pitchFamily="2" charset="0"/>
              <a:cs typeface="Aharoni" pitchFamily="2" charset="0"/>
            </a:endParaRPr>
          </a:p>
        </p:txBody>
      </p:sp>
      <p:sp>
        <p:nvSpPr>
          <p:cNvPr id="15364" name="ZoneTexte 12"/>
          <p:cNvSpPr txBox="1">
            <a:spLocks noChangeArrowheads="1"/>
          </p:cNvSpPr>
          <p:nvPr/>
        </p:nvSpPr>
        <p:spPr bwMode="auto">
          <a:xfrm>
            <a:off x="2124075" y="188913"/>
            <a:ext cx="6840538" cy="461962"/>
          </a:xfrm>
          <a:prstGeom prst="rect">
            <a:avLst/>
          </a:prstGeom>
          <a:noFill/>
          <a:ln w="12700">
            <a:noFill/>
            <a:miter lim="800000"/>
            <a:headEnd/>
            <a:tailEnd/>
          </a:ln>
        </p:spPr>
        <p:txBody>
          <a:bodyPr>
            <a:prstTxWarp prst="textNoShape">
              <a:avLst/>
            </a:prstTxWarp>
            <a:spAutoFit/>
          </a:bodyPr>
          <a:lstStyle/>
          <a:p>
            <a:pPr algn="ctr"/>
            <a:r>
              <a:rPr lang="fr-FR" sz="2400" b="1">
                <a:solidFill>
                  <a:srgbClr val="000099"/>
                </a:solidFill>
                <a:latin typeface="Calibri" pitchFamily="26" charset="0"/>
              </a:rPr>
              <a:t>L’inclusion … dans le Code de l’Education</a:t>
            </a:r>
          </a:p>
        </p:txBody>
      </p:sp>
      <p:sp>
        <p:nvSpPr>
          <p:cNvPr id="13" name="ZoneTexte 12"/>
          <p:cNvSpPr txBox="1">
            <a:spLocks noChangeArrowheads="1"/>
          </p:cNvSpPr>
          <p:nvPr/>
        </p:nvSpPr>
        <p:spPr bwMode="auto">
          <a:xfrm>
            <a:off x="1371600" y="819318"/>
            <a:ext cx="7448550" cy="1015663"/>
          </a:xfrm>
          <a:prstGeom prst="rect">
            <a:avLst/>
          </a:prstGeom>
          <a:noFill/>
          <a:ln w="9525">
            <a:noFill/>
            <a:miter lim="800000"/>
            <a:headEnd/>
            <a:tailEnd/>
          </a:ln>
        </p:spPr>
        <p:txBody>
          <a:bodyPr wrap="square">
            <a:prstTxWarp prst="textNoShape">
              <a:avLst/>
            </a:prstTxWarp>
            <a:spAutoFit/>
          </a:bodyPr>
          <a:lstStyle/>
          <a:p>
            <a:pPr algn="just"/>
            <a:r>
              <a:rPr lang="fr-FR" sz="2000" dirty="0">
                <a:latin typeface="Calibri" pitchFamily="26" charset="0"/>
              </a:rPr>
              <a:t>Elle est inscrite dans le premier alinéa de l’article L. 111-1 du code. C’est le premier article du code, consacré aux grands principes du droit à l’éducation.</a:t>
            </a:r>
          </a:p>
        </p:txBody>
      </p:sp>
      <p:sp>
        <p:nvSpPr>
          <p:cNvPr id="14" name="ZoneTexte 13"/>
          <p:cNvSpPr txBox="1">
            <a:spLocks noChangeArrowheads="1"/>
          </p:cNvSpPr>
          <p:nvPr/>
        </p:nvSpPr>
        <p:spPr bwMode="auto">
          <a:xfrm>
            <a:off x="1403350" y="1834982"/>
            <a:ext cx="7416800" cy="5978560"/>
          </a:xfrm>
          <a:prstGeom prst="rect">
            <a:avLst/>
          </a:prstGeom>
          <a:noFill/>
          <a:ln w="9525">
            <a:noFill/>
            <a:miter lim="800000"/>
            <a:headEnd/>
            <a:tailEnd/>
          </a:ln>
        </p:spPr>
        <p:txBody>
          <a:bodyPr wrap="square">
            <a:prstTxWarp prst="textNoShape">
              <a:avLst/>
            </a:prstTxWarp>
            <a:spAutoFit/>
          </a:bodyPr>
          <a:lstStyle/>
          <a:p>
            <a:pPr algn="just">
              <a:lnSpc>
                <a:spcPct val="150000"/>
              </a:lnSpc>
            </a:pPr>
            <a:r>
              <a:rPr lang="fr-FR" sz="2000" dirty="0">
                <a:latin typeface="Calibri" pitchFamily="26" charset="0"/>
              </a:rPr>
              <a:t>« L'éducation est la première priorité nationale. Le service public de l'éducation est conçu et organisé en fonction des élèves et des étudiants. Il contribue à l'égalité des chances </a:t>
            </a:r>
            <a:r>
              <a:rPr lang="fr-FR" sz="2000" dirty="0">
                <a:solidFill>
                  <a:srgbClr val="000099"/>
                </a:solidFill>
                <a:latin typeface="Calibri" pitchFamily="26" charset="0"/>
              </a:rPr>
              <a:t>et à lutter contre les inégalités sociales et territoriales en matière de réussite scolaire et éducative. Il reconnaît que tous les enfants partagent la capacité d'apprendre et de progresser. </a:t>
            </a:r>
            <a:r>
              <a:rPr lang="fr-FR" sz="2000" b="1" dirty="0">
                <a:solidFill>
                  <a:srgbClr val="000099"/>
                </a:solidFill>
                <a:latin typeface="Calibri" pitchFamily="26" charset="0"/>
              </a:rPr>
              <a:t>Il veille à l'inclusion scolaire de tous les enfants, sans aucune distinction. </a:t>
            </a:r>
            <a:r>
              <a:rPr lang="fr-FR" sz="2000" dirty="0">
                <a:solidFill>
                  <a:srgbClr val="000099"/>
                </a:solidFill>
                <a:latin typeface="Calibri" pitchFamily="26" charset="0"/>
              </a:rPr>
              <a:t>Il veille également à la mixité sociale des publics scolarisés au sein des établissements d'enseignement. Pour garantir la réussite de tous, l'école se construit avec la participation des parents, quelle que soit leur origine sociale</a:t>
            </a:r>
            <a:r>
              <a:rPr lang="fr-FR" sz="2000" dirty="0">
                <a:latin typeface="Calibri" pitchFamily="26" charset="0"/>
              </a:rPr>
              <a:t>. […] </a:t>
            </a:r>
            <a:r>
              <a:rPr lang="fr-FR" sz="2000" dirty="0" smtClean="0">
                <a:latin typeface="Calibri" pitchFamily="26" charset="0"/>
              </a:rPr>
              <a:t>»</a:t>
            </a:r>
          </a:p>
          <a:p>
            <a:pPr algn="just">
              <a:lnSpc>
                <a:spcPct val="150000"/>
              </a:lnSpc>
            </a:pPr>
            <a:endParaRPr lang="fr-FR" dirty="0" smtClean="0">
              <a:latin typeface="Calibri" pitchFamily="26" charset="0"/>
            </a:endParaRPr>
          </a:p>
          <a:p>
            <a:pPr algn="just"/>
            <a:endParaRPr lang="fr-FR" dirty="0">
              <a:latin typeface="Calibri" pitchFamily="26" charset="0"/>
            </a:endParaRPr>
          </a:p>
        </p:txBody>
      </p:sp>
      <p:sp>
        <p:nvSpPr>
          <p:cNvPr id="15368" name="Espace réservé du pied de page 7"/>
          <p:cNvSpPr txBox="1">
            <a:spLocks noGrp="1"/>
          </p:cNvSpPr>
          <p:nvPr/>
        </p:nvSpPr>
        <p:spPr bwMode="auto">
          <a:xfrm>
            <a:off x="3124200" y="6483350"/>
            <a:ext cx="2895600" cy="476250"/>
          </a:xfrm>
          <a:prstGeom prst="rect">
            <a:avLst/>
          </a:prstGeom>
          <a:noFill/>
          <a:ln w="9525">
            <a:noFill/>
            <a:miter lim="800000"/>
            <a:headEnd/>
            <a:tailEnd/>
          </a:ln>
        </p:spPr>
        <p:txBody>
          <a:bodyPr>
            <a:prstTxWarp prst="textNoShape">
              <a:avLst/>
            </a:prstTxWarp>
          </a:bodyPr>
          <a:lstStyle/>
          <a:p>
            <a:pPr algn="ctr"/>
            <a:r>
              <a:rPr lang="fr-FR" sz="900" dirty="0">
                <a:solidFill>
                  <a:srgbClr val="000099"/>
                </a:solidFill>
              </a:rPr>
              <a:t>Serge </a:t>
            </a:r>
            <a:r>
              <a:rPr lang="fr-FR" sz="900" dirty="0" err="1">
                <a:solidFill>
                  <a:srgbClr val="000099"/>
                </a:solidFill>
              </a:rPr>
              <a:t>Sibel</a:t>
            </a:r>
            <a:r>
              <a:rPr lang="fr-FR" sz="900" dirty="0">
                <a:solidFill>
                  <a:srgbClr val="000099"/>
                </a:solidFill>
              </a:rPr>
              <a:t>, IEN ASH - CT Recteur</a:t>
            </a:r>
          </a:p>
        </p:txBody>
      </p:sp>
      <p:sp>
        <p:nvSpPr>
          <p:cNvPr id="9"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10"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B. L’inclusion</a:t>
            </a:r>
            <a:endParaRPr lang="fr-FR" sz="1600" dirty="0">
              <a:solidFill>
                <a:schemeClr val="accent2"/>
              </a:solidFill>
              <a:latin typeface="Arial Narrow" pitchFamily="26" charset="0"/>
            </a:endParaRPr>
          </a:p>
        </p:txBody>
      </p:sp>
      <p:pic>
        <p:nvPicPr>
          <p:cNvPr id="11"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7"/>
          <p:cNvSpPr txBox="1">
            <a:spLocks noChangeArrowheads="1"/>
          </p:cNvSpPr>
          <p:nvPr/>
        </p:nvSpPr>
        <p:spPr bwMode="auto">
          <a:xfrm>
            <a:off x="1403350" y="6524625"/>
            <a:ext cx="7740650" cy="274638"/>
          </a:xfrm>
          <a:prstGeom prst="rect">
            <a:avLst/>
          </a:prstGeom>
          <a:noFill/>
          <a:ln w="9525">
            <a:noFill/>
            <a:miter lim="800000"/>
            <a:headEnd/>
            <a:tailEnd/>
          </a:ln>
        </p:spPr>
        <p:txBody>
          <a:bodyPr>
            <a:prstTxWarp prst="textNoShape">
              <a:avLst/>
            </a:prstTxWarp>
            <a:spAutoFit/>
          </a:bodyPr>
          <a:lstStyle/>
          <a:p>
            <a:pPr>
              <a:spcBef>
                <a:spcPct val="50000"/>
              </a:spcBef>
            </a:pPr>
            <a:endParaRPr lang="fr-FR" sz="1200" i="1">
              <a:solidFill>
                <a:srgbClr val="333399"/>
              </a:solidFill>
              <a:latin typeface="Arial Narrow" pitchFamily="26" charset="0"/>
            </a:endParaRPr>
          </a:p>
        </p:txBody>
      </p:sp>
      <p:sp>
        <p:nvSpPr>
          <p:cNvPr id="17411" name="ZoneTexte 12"/>
          <p:cNvSpPr txBox="1">
            <a:spLocks noChangeArrowheads="1"/>
          </p:cNvSpPr>
          <p:nvPr/>
        </p:nvSpPr>
        <p:spPr bwMode="auto">
          <a:xfrm>
            <a:off x="1619250" y="260350"/>
            <a:ext cx="7345363" cy="1066800"/>
          </a:xfrm>
          <a:prstGeom prst="rect">
            <a:avLst/>
          </a:prstGeom>
          <a:noFill/>
          <a:ln w="9525">
            <a:noFill/>
            <a:miter lim="800000"/>
            <a:headEnd/>
            <a:tailEnd/>
          </a:ln>
        </p:spPr>
        <p:txBody>
          <a:bodyPr>
            <a:prstTxWarp prst="textNoShape">
              <a:avLst/>
            </a:prstTxWarp>
            <a:spAutoFit/>
          </a:bodyPr>
          <a:lstStyle/>
          <a:p>
            <a:pPr algn="ctr"/>
            <a:endParaRPr lang="fr-FR" sz="3200">
              <a:latin typeface="Aharoni" pitchFamily="2" charset="0"/>
              <a:ea typeface="Aharoni" pitchFamily="2" charset="0"/>
              <a:cs typeface="Aharoni" pitchFamily="2" charset="0"/>
            </a:endParaRPr>
          </a:p>
          <a:p>
            <a:pPr algn="ctr"/>
            <a:endParaRPr lang="fr-FR" sz="3200">
              <a:latin typeface="Aharoni" pitchFamily="2" charset="0"/>
              <a:ea typeface="Aharoni" pitchFamily="2" charset="0"/>
              <a:cs typeface="Aharoni" pitchFamily="2" charset="0"/>
            </a:endParaRPr>
          </a:p>
        </p:txBody>
      </p:sp>
      <p:sp>
        <p:nvSpPr>
          <p:cNvPr id="17412" name="ZoneTexte 12"/>
          <p:cNvSpPr txBox="1">
            <a:spLocks noChangeArrowheads="1"/>
          </p:cNvSpPr>
          <p:nvPr/>
        </p:nvSpPr>
        <p:spPr bwMode="auto">
          <a:xfrm>
            <a:off x="2195513" y="404813"/>
            <a:ext cx="6769100" cy="461962"/>
          </a:xfrm>
          <a:prstGeom prst="rect">
            <a:avLst/>
          </a:prstGeom>
          <a:noFill/>
          <a:ln w="12700">
            <a:noFill/>
            <a:miter lim="800000"/>
            <a:headEnd/>
            <a:tailEnd/>
          </a:ln>
        </p:spPr>
        <p:txBody>
          <a:bodyPr>
            <a:prstTxWarp prst="textNoShape">
              <a:avLst/>
            </a:prstTxWarp>
            <a:spAutoFit/>
          </a:bodyPr>
          <a:lstStyle/>
          <a:p>
            <a:pPr algn="ctr"/>
            <a:r>
              <a:rPr lang="fr-FR" sz="2400" b="1">
                <a:solidFill>
                  <a:srgbClr val="000099"/>
                </a:solidFill>
                <a:latin typeface="Calibri" pitchFamily="26" charset="0"/>
              </a:rPr>
              <a:t>De l’intégration à l’inclusion … une démarche</a:t>
            </a:r>
          </a:p>
        </p:txBody>
      </p:sp>
      <p:sp>
        <p:nvSpPr>
          <p:cNvPr id="19463" name="ZoneTexte 12"/>
          <p:cNvSpPr txBox="1">
            <a:spLocks noChangeArrowheads="1"/>
          </p:cNvSpPr>
          <p:nvPr/>
        </p:nvSpPr>
        <p:spPr bwMode="auto">
          <a:xfrm>
            <a:off x="1619250" y="2708275"/>
            <a:ext cx="7273925" cy="1158875"/>
          </a:xfrm>
          <a:prstGeom prst="rect">
            <a:avLst/>
          </a:prstGeom>
          <a:noFill/>
          <a:ln w="9525">
            <a:noFill/>
            <a:miter lim="800000"/>
            <a:headEnd/>
            <a:tailEnd/>
          </a:ln>
        </p:spPr>
        <p:txBody>
          <a:bodyPr wrap="square">
            <a:prstTxWarp prst="textNoShape">
              <a:avLst/>
            </a:prstTxWarp>
            <a:spAutoFit/>
          </a:bodyPr>
          <a:lstStyle/>
          <a:p>
            <a:pPr>
              <a:buFont typeface="Wingdings" pitchFamily="26" charset="2"/>
              <a:buChar char="q"/>
            </a:pPr>
            <a:r>
              <a:rPr lang="fr-FR" sz="2000" dirty="0">
                <a:latin typeface="Calibri" pitchFamily="26" charset="0"/>
              </a:rPr>
              <a:t> Dans le cas de </a:t>
            </a:r>
            <a:r>
              <a:rPr lang="fr-FR" sz="2000" b="1" dirty="0">
                <a:solidFill>
                  <a:srgbClr val="000099"/>
                </a:solidFill>
                <a:latin typeface="Calibri" pitchFamily="26" charset="0"/>
              </a:rPr>
              <a:t>l’intégration</a:t>
            </a:r>
            <a:r>
              <a:rPr lang="fr-FR" sz="2000" dirty="0">
                <a:latin typeface="Calibri" pitchFamily="26" charset="0"/>
              </a:rPr>
              <a:t>, la personne  a déjà été exclue, donc isolée des autres personnes.</a:t>
            </a:r>
          </a:p>
          <a:p>
            <a:pPr>
              <a:spcBef>
                <a:spcPts val="1200"/>
              </a:spcBef>
              <a:buFont typeface="Wingdings" pitchFamily="26" charset="2"/>
              <a:buChar char="q"/>
            </a:pPr>
            <a:r>
              <a:rPr lang="fr-FR" sz="2000" dirty="0">
                <a:latin typeface="Calibri" pitchFamily="26" charset="0"/>
              </a:rPr>
              <a:t> Dans le cas de </a:t>
            </a:r>
            <a:r>
              <a:rPr lang="fr-FR" sz="2000" b="1" dirty="0">
                <a:solidFill>
                  <a:srgbClr val="000099"/>
                </a:solidFill>
                <a:latin typeface="Calibri" pitchFamily="26" charset="0"/>
              </a:rPr>
              <a:t>l’inclusion</a:t>
            </a:r>
            <a:r>
              <a:rPr lang="fr-FR" sz="2000" dirty="0">
                <a:latin typeface="Calibri" pitchFamily="26" charset="0"/>
              </a:rPr>
              <a:t>… la personne n’a jamais été exclue.</a:t>
            </a:r>
          </a:p>
        </p:txBody>
      </p:sp>
      <p:sp>
        <p:nvSpPr>
          <p:cNvPr id="19464" name="ZoneTexte 13"/>
          <p:cNvSpPr txBox="1">
            <a:spLocks noChangeArrowheads="1"/>
          </p:cNvSpPr>
          <p:nvPr/>
        </p:nvSpPr>
        <p:spPr bwMode="auto">
          <a:xfrm>
            <a:off x="1443038" y="4374980"/>
            <a:ext cx="7521575" cy="1015663"/>
          </a:xfrm>
          <a:prstGeom prst="rect">
            <a:avLst/>
          </a:prstGeom>
          <a:noFill/>
          <a:ln w="9525">
            <a:noFill/>
            <a:miter lim="800000"/>
            <a:headEnd/>
            <a:tailEnd/>
          </a:ln>
        </p:spPr>
        <p:txBody>
          <a:bodyPr wrap="square">
            <a:prstTxWarp prst="textNoShape">
              <a:avLst/>
            </a:prstTxWarp>
            <a:spAutoFit/>
          </a:bodyPr>
          <a:lstStyle/>
          <a:p>
            <a:pPr algn="just"/>
            <a:r>
              <a:rPr lang="fr-FR" sz="2000" dirty="0">
                <a:latin typeface="Calibri" pitchFamily="26" charset="0"/>
              </a:rPr>
              <a:t>La pédagogie de l’inclusion implique </a:t>
            </a:r>
            <a:r>
              <a:rPr lang="fr-FR" sz="2000" b="1" dirty="0">
                <a:solidFill>
                  <a:srgbClr val="000099"/>
                </a:solidFill>
                <a:latin typeface="Calibri" pitchFamily="26" charset="0"/>
              </a:rPr>
              <a:t>une démarche éducative pensée en </a:t>
            </a:r>
            <a:r>
              <a:rPr lang="fr-FR" sz="2000" b="1" dirty="0" smtClean="0">
                <a:solidFill>
                  <a:srgbClr val="000099"/>
                </a:solidFill>
                <a:latin typeface="Calibri" pitchFamily="26" charset="0"/>
              </a:rPr>
              <a:t>équipe </a:t>
            </a:r>
            <a:r>
              <a:rPr lang="fr-FR" sz="2000" dirty="0" smtClean="0">
                <a:latin typeface="Calibri" pitchFamily="26" charset="0"/>
              </a:rPr>
              <a:t>pour </a:t>
            </a:r>
            <a:r>
              <a:rPr lang="fr-FR" sz="2000" dirty="0">
                <a:latin typeface="Calibri" pitchFamily="26" charset="0"/>
              </a:rPr>
              <a:t>reconnaître chaque </a:t>
            </a:r>
            <a:r>
              <a:rPr lang="fr-FR" sz="2000" dirty="0" smtClean="0">
                <a:latin typeface="Calibri" pitchFamily="26" charset="0"/>
              </a:rPr>
              <a:t>adolescent </a:t>
            </a:r>
            <a:r>
              <a:rPr lang="fr-FR" sz="2000" b="1" dirty="0">
                <a:solidFill>
                  <a:srgbClr val="000099"/>
                </a:solidFill>
                <a:latin typeface="Calibri" pitchFamily="26" charset="0"/>
              </a:rPr>
              <a:t>pour ce qu’il est au sein d’un groupe</a:t>
            </a:r>
            <a:r>
              <a:rPr lang="fr-FR" sz="2000" dirty="0">
                <a:latin typeface="Calibri" pitchFamily="26" charset="0"/>
              </a:rPr>
              <a:t>.</a:t>
            </a:r>
          </a:p>
        </p:txBody>
      </p:sp>
      <p:sp>
        <p:nvSpPr>
          <p:cNvPr id="19465" name="ZoneTexte 14"/>
          <p:cNvSpPr txBox="1">
            <a:spLocks noChangeArrowheads="1"/>
          </p:cNvSpPr>
          <p:nvPr/>
        </p:nvSpPr>
        <p:spPr bwMode="auto">
          <a:xfrm>
            <a:off x="1835150" y="866775"/>
            <a:ext cx="7058025" cy="579437"/>
          </a:xfrm>
          <a:prstGeom prst="rect">
            <a:avLst/>
          </a:prstGeom>
          <a:noFill/>
          <a:ln w="9525">
            <a:noFill/>
            <a:miter lim="800000"/>
            <a:headEnd/>
            <a:tailEnd/>
          </a:ln>
        </p:spPr>
        <p:txBody>
          <a:bodyPr>
            <a:prstTxWarp prst="textNoShape">
              <a:avLst/>
            </a:prstTxWarp>
            <a:spAutoFit/>
          </a:bodyPr>
          <a:lstStyle/>
          <a:p>
            <a:pPr algn="ctr"/>
            <a:r>
              <a:rPr lang="fr-FR" sz="2000" b="1" i="1" dirty="0">
                <a:solidFill>
                  <a:srgbClr val="008000"/>
                </a:solidFill>
                <a:latin typeface="Calibri" pitchFamily="26" charset="0"/>
              </a:rPr>
              <a:t>« Tout ce que tu fais pour l’autre sans lui, tu le fais contre lui. »</a:t>
            </a:r>
          </a:p>
          <a:p>
            <a:pPr algn="ctr"/>
            <a:r>
              <a:rPr lang="fr-FR" sz="1200" dirty="0">
                <a:latin typeface="Calibri" pitchFamily="26" charset="0"/>
              </a:rPr>
              <a:t>(proverbe Touareg)</a:t>
            </a:r>
          </a:p>
        </p:txBody>
      </p:sp>
      <p:sp>
        <p:nvSpPr>
          <p:cNvPr id="17" name="Espace réservé du pied de page 3"/>
          <p:cNvSpPr>
            <a:spLocks noGrp="1"/>
          </p:cNvSpPr>
          <p:nvPr>
            <p:ph type="ftr" sz="quarter" idx="11"/>
          </p:nvPr>
        </p:nvSpPr>
        <p:spPr/>
        <p:txBody>
          <a:bodyPr/>
          <a:lstStyle/>
          <a:p>
            <a:pPr>
              <a:defRPr/>
            </a:pPr>
            <a:r>
              <a:rPr lang="fr-FR" sz="1000" dirty="0">
                <a:solidFill>
                  <a:srgbClr val="000099"/>
                </a:solidFill>
                <a:latin typeface="+mn-lt"/>
              </a:rPr>
              <a:t>Serge SIBEL, IEN ASH - CT Recteur</a:t>
            </a:r>
          </a:p>
        </p:txBody>
      </p:sp>
      <p:sp>
        <p:nvSpPr>
          <p:cNvPr id="10" name="ZoneTexte 9"/>
          <p:cNvSpPr txBox="1">
            <a:spLocks noChangeArrowheads="1"/>
          </p:cNvSpPr>
          <p:nvPr/>
        </p:nvSpPr>
        <p:spPr bwMode="auto">
          <a:xfrm>
            <a:off x="1371600" y="1446212"/>
            <a:ext cx="7304088" cy="990015"/>
          </a:xfrm>
          <a:prstGeom prst="rect">
            <a:avLst/>
          </a:prstGeom>
          <a:noFill/>
          <a:ln w="9525">
            <a:noFill/>
            <a:miter lim="800000"/>
            <a:headEnd/>
            <a:tailEnd/>
          </a:ln>
        </p:spPr>
        <p:txBody>
          <a:bodyPr wrap="square">
            <a:prstTxWarp prst="textNoShape">
              <a:avLst/>
            </a:prstTxWarp>
            <a:spAutoFit/>
          </a:bodyPr>
          <a:lstStyle/>
          <a:p>
            <a:pPr algn="ctr">
              <a:lnSpc>
                <a:spcPct val="150000"/>
              </a:lnSpc>
            </a:pPr>
            <a:r>
              <a:rPr lang="fr-FR" sz="2000" b="1" dirty="0">
                <a:solidFill>
                  <a:srgbClr val="000099"/>
                </a:solidFill>
                <a:latin typeface="Calibri" pitchFamily="26" charset="0"/>
              </a:rPr>
              <a:t>Intégrer</a:t>
            </a:r>
            <a:r>
              <a:rPr lang="fr-FR" sz="2000" dirty="0">
                <a:latin typeface="Calibri" pitchFamily="26" charset="0"/>
              </a:rPr>
              <a:t> suppose un processus « </a:t>
            </a:r>
            <a:r>
              <a:rPr lang="fr-FR" sz="2000" b="1" dirty="0">
                <a:solidFill>
                  <a:srgbClr val="000099"/>
                </a:solidFill>
                <a:latin typeface="Calibri" pitchFamily="26" charset="0"/>
              </a:rPr>
              <a:t>Extérieur vers Intérieur</a:t>
            </a:r>
            <a:r>
              <a:rPr lang="fr-FR" sz="2000" dirty="0">
                <a:latin typeface="Calibri" pitchFamily="26" charset="0"/>
              </a:rPr>
              <a:t> »</a:t>
            </a:r>
          </a:p>
          <a:p>
            <a:pPr algn="ctr">
              <a:lnSpc>
                <a:spcPct val="150000"/>
              </a:lnSpc>
            </a:pPr>
            <a:r>
              <a:rPr lang="fr-FR" sz="2000" dirty="0">
                <a:latin typeface="Calibri" pitchFamily="26" charset="0"/>
              </a:rPr>
              <a:t>Etablissement spécialisé </a:t>
            </a:r>
            <a:r>
              <a:rPr lang="fr-FR" sz="2000" dirty="0" err="1">
                <a:latin typeface="Calibri" pitchFamily="26" charset="0"/>
                <a:sym typeface="Wingdings 3" pitchFamily="26" charset="2"/>
              </a:rPr>
              <a:t></a:t>
            </a:r>
            <a:r>
              <a:rPr lang="fr-FR" sz="2000" dirty="0">
                <a:latin typeface="Calibri" pitchFamily="26" charset="0"/>
              </a:rPr>
              <a:t>Classe </a:t>
            </a:r>
            <a:r>
              <a:rPr lang="fr-FR" sz="2000" i="1" dirty="0">
                <a:latin typeface="Calibri" pitchFamily="26" charset="0"/>
              </a:rPr>
              <a:t>spéciale</a:t>
            </a:r>
            <a:r>
              <a:rPr lang="fr-FR" sz="2000" dirty="0" err="1">
                <a:latin typeface="Calibri" pitchFamily="26" charset="0"/>
                <a:sym typeface="Wingdings 3" pitchFamily="26" charset="2"/>
              </a:rPr>
              <a:t></a:t>
            </a:r>
            <a:r>
              <a:rPr lang="fr-FR" sz="2000" i="1" dirty="0">
                <a:latin typeface="Calibri" pitchFamily="26" charset="0"/>
              </a:rPr>
              <a:t>Classe ordinaire</a:t>
            </a:r>
            <a:endParaRPr lang="fr-FR" sz="2000" dirty="0">
              <a:latin typeface="Calibri" pitchFamily="26" charset="0"/>
            </a:endParaRPr>
          </a:p>
        </p:txBody>
      </p:sp>
      <p:sp>
        <p:nvSpPr>
          <p:cNvPr id="11"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pic>
        <p:nvPicPr>
          <p:cNvPr id="13"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
        <p:nvSpPr>
          <p:cNvPr id="14"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B. L’inclusion</a:t>
            </a:r>
            <a:endParaRPr lang="fr-FR" sz="1600" dirty="0">
              <a:solidFill>
                <a:schemeClr val="accent2"/>
              </a:solidFill>
              <a:latin typeface="Arial Narrow" pitchFamily="2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anim calcmode="lin" valueType="num">
                                      <p:cBhvr additive="base">
                                        <p:cTn id="7" dur="1000" fill="hold"/>
                                        <p:tgtEl>
                                          <p:spTgt spid="19465"/>
                                        </p:tgtEl>
                                        <p:attrNameLst>
                                          <p:attrName>ppt_x</p:attrName>
                                        </p:attrNameLst>
                                      </p:cBhvr>
                                      <p:tavLst>
                                        <p:tav tm="0">
                                          <p:val>
                                            <p:strVal val="#ppt_x"/>
                                          </p:val>
                                        </p:tav>
                                        <p:tav tm="100000">
                                          <p:val>
                                            <p:strVal val="#ppt_x"/>
                                          </p:val>
                                        </p:tav>
                                      </p:tavLst>
                                    </p:anim>
                                    <p:anim calcmode="lin" valueType="num">
                                      <p:cBhvr additive="base">
                                        <p:cTn id="8" dur="1000" fill="hold"/>
                                        <p:tgtEl>
                                          <p:spTgt spid="1946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 calcmode="lin" valueType="num">
                                      <p:cBhvr additive="base">
                                        <p:cTn id="13" dur="1000" fill="hold"/>
                                        <p:tgtEl>
                                          <p:spTgt spid="19463"/>
                                        </p:tgtEl>
                                        <p:attrNameLst>
                                          <p:attrName>ppt_x</p:attrName>
                                        </p:attrNameLst>
                                      </p:cBhvr>
                                      <p:tavLst>
                                        <p:tav tm="0">
                                          <p:val>
                                            <p:strVal val="1+#ppt_w/2"/>
                                          </p:val>
                                        </p:tav>
                                        <p:tav tm="100000">
                                          <p:val>
                                            <p:strVal val="#ppt_x"/>
                                          </p:val>
                                        </p:tav>
                                      </p:tavLst>
                                    </p:anim>
                                    <p:anim calcmode="lin" valueType="num">
                                      <p:cBhvr additive="base">
                                        <p:cTn id="14" dur="1000" fill="hold"/>
                                        <p:tgtEl>
                                          <p:spTgt spid="1946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9464"/>
                                        </p:tgtEl>
                                        <p:attrNameLst>
                                          <p:attrName>style.visibility</p:attrName>
                                        </p:attrNameLst>
                                      </p:cBhvr>
                                      <p:to>
                                        <p:strVal val="visible"/>
                                      </p:to>
                                    </p:set>
                                    <p:animEffect transition="in" filter="diamond(in)">
                                      <p:cBhvr>
                                        <p:cTn id="19" dur="1000"/>
                                        <p:tgtEl>
                                          <p:spTgt spid="1946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19464" grpId="0"/>
      <p:bldP spid="19465"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oneTexte 12"/>
          <p:cNvSpPr txBox="1">
            <a:spLocks noChangeArrowheads="1"/>
          </p:cNvSpPr>
          <p:nvPr/>
        </p:nvSpPr>
        <p:spPr bwMode="auto">
          <a:xfrm>
            <a:off x="1619250" y="260350"/>
            <a:ext cx="7345363" cy="1066800"/>
          </a:xfrm>
          <a:prstGeom prst="rect">
            <a:avLst/>
          </a:prstGeom>
          <a:noFill/>
          <a:ln w="9525">
            <a:noFill/>
            <a:miter lim="800000"/>
            <a:headEnd/>
            <a:tailEnd/>
          </a:ln>
        </p:spPr>
        <p:txBody>
          <a:bodyPr>
            <a:prstTxWarp prst="textNoShape">
              <a:avLst/>
            </a:prstTxWarp>
            <a:spAutoFit/>
          </a:bodyPr>
          <a:lstStyle/>
          <a:p>
            <a:pPr algn="ctr"/>
            <a:endParaRPr lang="fr-FR" sz="3200">
              <a:latin typeface="Aharoni" pitchFamily="2" charset="0"/>
              <a:ea typeface="Aharoni" pitchFamily="2" charset="0"/>
              <a:cs typeface="Aharoni" pitchFamily="2" charset="0"/>
            </a:endParaRPr>
          </a:p>
          <a:p>
            <a:pPr algn="ctr"/>
            <a:endParaRPr lang="fr-FR" sz="3200">
              <a:latin typeface="Aharoni" pitchFamily="2" charset="0"/>
              <a:ea typeface="Aharoni" pitchFamily="2" charset="0"/>
              <a:cs typeface="Aharoni" pitchFamily="2" charset="0"/>
            </a:endParaRPr>
          </a:p>
        </p:txBody>
      </p:sp>
      <p:sp>
        <p:nvSpPr>
          <p:cNvPr id="18435" name="ZoneTexte 12"/>
          <p:cNvSpPr txBox="1">
            <a:spLocks noChangeArrowheads="1"/>
          </p:cNvSpPr>
          <p:nvPr/>
        </p:nvSpPr>
        <p:spPr bwMode="auto">
          <a:xfrm>
            <a:off x="2124075" y="476250"/>
            <a:ext cx="6840538" cy="461963"/>
          </a:xfrm>
          <a:prstGeom prst="rect">
            <a:avLst/>
          </a:prstGeom>
          <a:noFill/>
          <a:ln w="12700">
            <a:noFill/>
            <a:miter lim="800000"/>
            <a:headEnd/>
            <a:tailEnd/>
          </a:ln>
        </p:spPr>
        <p:txBody>
          <a:bodyPr>
            <a:prstTxWarp prst="textNoShape">
              <a:avLst/>
            </a:prstTxWarp>
            <a:spAutoFit/>
          </a:bodyPr>
          <a:lstStyle/>
          <a:p>
            <a:pPr algn="ctr"/>
            <a:r>
              <a:rPr lang="fr-FR" sz="2400" b="1">
                <a:solidFill>
                  <a:srgbClr val="000099"/>
                </a:solidFill>
                <a:latin typeface="Calibri" pitchFamily="26" charset="0"/>
              </a:rPr>
              <a:t>De l’intégration à l’inclusion … l’altérité</a:t>
            </a:r>
          </a:p>
        </p:txBody>
      </p:sp>
      <p:sp>
        <p:nvSpPr>
          <p:cNvPr id="20487" name="ZoneTexte 12"/>
          <p:cNvSpPr txBox="1">
            <a:spLocks noChangeArrowheads="1"/>
          </p:cNvSpPr>
          <p:nvPr/>
        </p:nvSpPr>
        <p:spPr bwMode="auto">
          <a:xfrm>
            <a:off x="1371600" y="4140024"/>
            <a:ext cx="7304088" cy="1107996"/>
          </a:xfrm>
          <a:prstGeom prst="rect">
            <a:avLst/>
          </a:prstGeom>
          <a:noFill/>
          <a:ln w="9525">
            <a:noFill/>
            <a:miter lim="800000"/>
            <a:headEnd/>
            <a:tailEnd/>
          </a:ln>
        </p:spPr>
        <p:txBody>
          <a:bodyPr wrap="square">
            <a:prstTxWarp prst="textNoShape">
              <a:avLst/>
            </a:prstTxWarp>
            <a:spAutoFit/>
          </a:bodyPr>
          <a:lstStyle/>
          <a:p>
            <a:pPr algn="just"/>
            <a:r>
              <a:rPr lang="fr-FR" sz="2200" dirty="0">
                <a:latin typeface="Calibri" pitchFamily="26" charset="0"/>
              </a:rPr>
              <a:t>L’altérité implique la compréhension des particularités de chacun, la capacité d’ouverture aux différences et à leur métissage.</a:t>
            </a:r>
          </a:p>
        </p:txBody>
      </p:sp>
      <p:sp>
        <p:nvSpPr>
          <p:cNvPr id="14" name="ZoneTexte 13"/>
          <p:cNvSpPr txBox="1">
            <a:spLocks noChangeArrowheads="1"/>
          </p:cNvSpPr>
          <p:nvPr/>
        </p:nvSpPr>
        <p:spPr bwMode="auto">
          <a:xfrm>
            <a:off x="1619250" y="1204119"/>
            <a:ext cx="6985000" cy="706437"/>
          </a:xfrm>
          <a:prstGeom prst="rect">
            <a:avLst/>
          </a:prstGeom>
          <a:noFill/>
          <a:ln w="9525">
            <a:noFill/>
            <a:miter lim="800000"/>
            <a:headEnd/>
            <a:tailEnd/>
          </a:ln>
        </p:spPr>
        <p:txBody>
          <a:bodyPr>
            <a:prstTxWarp prst="textNoShape">
              <a:avLst/>
            </a:prstTxWarp>
            <a:spAutoFit/>
          </a:bodyPr>
          <a:lstStyle/>
          <a:p>
            <a:pPr algn="ctr"/>
            <a:r>
              <a:rPr lang="fr-FR" sz="2000">
                <a:latin typeface="Calibri" pitchFamily="26" charset="0"/>
              </a:rPr>
              <a:t>Altérité </a:t>
            </a:r>
            <a:r>
              <a:rPr lang="fr-FR" sz="2000">
                <a:latin typeface="Calibri" pitchFamily="26" charset="0"/>
                <a:sym typeface="Wingdings 3" pitchFamily="26" charset="2"/>
              </a:rPr>
              <a:t> </a:t>
            </a:r>
            <a:r>
              <a:rPr lang="fr-FR" sz="2000" b="1">
                <a:solidFill>
                  <a:srgbClr val="008000"/>
                </a:solidFill>
                <a:latin typeface="Calibri" pitchFamily="26" charset="0"/>
              </a:rPr>
              <a:t>Reconnaissance</a:t>
            </a:r>
          </a:p>
          <a:p>
            <a:pPr algn="ctr"/>
            <a:r>
              <a:rPr lang="fr-FR" sz="2000">
                <a:latin typeface="Calibri" pitchFamily="26" charset="0"/>
              </a:rPr>
              <a:t>Reconnaitre l’autre comme </a:t>
            </a:r>
            <a:r>
              <a:rPr lang="fr-FR" sz="2000" b="1">
                <a:solidFill>
                  <a:srgbClr val="008000"/>
                </a:solidFill>
                <a:latin typeface="Calibri" pitchFamily="26" charset="0"/>
              </a:rPr>
              <a:t>un être singulier</a:t>
            </a:r>
            <a:r>
              <a:rPr lang="fr-FR" sz="2000">
                <a:latin typeface="Calibri" pitchFamily="26" charset="0"/>
              </a:rPr>
              <a:t>.</a:t>
            </a:r>
            <a:endParaRPr lang="fr-FR" sz="2000"/>
          </a:p>
        </p:txBody>
      </p:sp>
      <p:sp>
        <p:nvSpPr>
          <p:cNvPr id="15" name="ZoneTexte 14"/>
          <p:cNvSpPr txBox="1">
            <a:spLocks noChangeArrowheads="1"/>
          </p:cNvSpPr>
          <p:nvPr/>
        </p:nvSpPr>
        <p:spPr bwMode="auto">
          <a:xfrm>
            <a:off x="2051050" y="2020888"/>
            <a:ext cx="6553200" cy="400050"/>
          </a:xfrm>
          <a:prstGeom prst="rect">
            <a:avLst/>
          </a:prstGeom>
          <a:noFill/>
          <a:ln w="9525">
            <a:noFill/>
            <a:miter lim="800000"/>
            <a:headEnd/>
            <a:tailEnd/>
          </a:ln>
        </p:spPr>
        <p:txBody>
          <a:bodyPr>
            <a:prstTxWarp prst="textNoShape">
              <a:avLst/>
            </a:prstTxWarp>
            <a:spAutoFit/>
          </a:bodyPr>
          <a:lstStyle/>
          <a:p>
            <a:pPr algn="ctr"/>
            <a:r>
              <a:rPr lang="fr-FR" sz="2000" dirty="0">
                <a:latin typeface="Calibri" pitchFamily="26" charset="0"/>
              </a:rPr>
              <a:t>Implique une relation accueillante.</a:t>
            </a:r>
          </a:p>
        </p:txBody>
      </p:sp>
      <p:sp>
        <p:nvSpPr>
          <p:cNvPr id="16" name="ZoneTexte 15"/>
          <p:cNvSpPr txBox="1">
            <a:spLocks noChangeArrowheads="1"/>
          </p:cNvSpPr>
          <p:nvPr/>
        </p:nvSpPr>
        <p:spPr bwMode="auto">
          <a:xfrm>
            <a:off x="1371600" y="2817999"/>
            <a:ext cx="7232650" cy="1107996"/>
          </a:xfrm>
          <a:prstGeom prst="rect">
            <a:avLst/>
          </a:prstGeom>
          <a:noFill/>
          <a:ln w="9525">
            <a:noFill/>
            <a:miter lim="800000"/>
            <a:headEnd/>
            <a:tailEnd/>
          </a:ln>
        </p:spPr>
        <p:txBody>
          <a:bodyPr wrap="square">
            <a:prstTxWarp prst="textNoShape">
              <a:avLst/>
            </a:prstTxWarp>
            <a:spAutoFit/>
          </a:bodyPr>
          <a:lstStyle/>
          <a:p>
            <a:pPr algn="just"/>
            <a:r>
              <a:rPr lang="fr-FR" sz="2200" dirty="0">
                <a:latin typeface="Calibri" pitchFamily="26" charset="0"/>
              </a:rPr>
              <a:t>L’altérité est étroitement liée à la conscience de la relation aux autres en tant qu’ils sont différents et ont besoin d’être reconnus dans </a:t>
            </a:r>
            <a:r>
              <a:rPr lang="fr-FR" sz="2200" b="1" dirty="0">
                <a:solidFill>
                  <a:srgbClr val="008000"/>
                </a:solidFill>
                <a:latin typeface="Calibri" pitchFamily="26" charset="0"/>
              </a:rPr>
              <a:t>leur droit d’être eux-mêmes et différents</a:t>
            </a:r>
            <a:r>
              <a:rPr lang="fr-FR" sz="2200" dirty="0">
                <a:latin typeface="Calibri" pitchFamily="26" charset="0"/>
              </a:rPr>
              <a:t>.</a:t>
            </a:r>
          </a:p>
        </p:txBody>
      </p:sp>
      <p:sp>
        <p:nvSpPr>
          <p:cNvPr id="18441" name="Espace réservé du pied de page 8"/>
          <p:cNvSpPr txBox="1">
            <a:spLocks noGrp="1"/>
          </p:cNvSpPr>
          <p:nvPr/>
        </p:nvSpPr>
        <p:spPr bwMode="auto">
          <a:xfrm>
            <a:off x="3124200" y="6245225"/>
            <a:ext cx="2895600" cy="476250"/>
          </a:xfrm>
          <a:prstGeom prst="rect">
            <a:avLst/>
          </a:prstGeom>
          <a:noFill/>
          <a:ln w="9525">
            <a:noFill/>
            <a:miter lim="800000"/>
            <a:headEnd/>
            <a:tailEnd/>
          </a:ln>
        </p:spPr>
        <p:txBody>
          <a:bodyPr>
            <a:prstTxWarp prst="textNoShape">
              <a:avLst/>
            </a:prstTxWarp>
          </a:bodyPr>
          <a:lstStyle/>
          <a:p>
            <a:pPr algn="ctr"/>
            <a:r>
              <a:rPr lang="fr-FR" sz="900">
                <a:solidFill>
                  <a:srgbClr val="000099"/>
                </a:solidFill>
              </a:rPr>
              <a:t>Serge Sibel, IEN ASH - CT Recteur</a:t>
            </a:r>
          </a:p>
        </p:txBody>
      </p:sp>
      <p:sp>
        <p:nvSpPr>
          <p:cNvPr id="11" name="Rectangle 10"/>
          <p:cNvSpPr>
            <a:spLocks noChangeArrowheads="1"/>
          </p:cNvSpPr>
          <p:nvPr/>
        </p:nvSpPr>
        <p:spPr bwMode="auto">
          <a:xfrm>
            <a:off x="3132138" y="5589588"/>
            <a:ext cx="3013075" cy="368300"/>
          </a:xfrm>
          <a:prstGeom prst="rect">
            <a:avLst/>
          </a:prstGeom>
          <a:noFill/>
          <a:ln w="9525">
            <a:noFill/>
            <a:miter lim="800000"/>
            <a:headEnd/>
            <a:tailEnd/>
          </a:ln>
        </p:spPr>
        <p:txBody>
          <a:bodyPr wrap="none">
            <a:prstTxWarp prst="textNoShape">
              <a:avLst/>
            </a:prstTxWarp>
            <a:spAutoFit/>
          </a:bodyPr>
          <a:lstStyle/>
          <a:p>
            <a:pPr algn="ctr"/>
            <a:r>
              <a:rPr lang="fr-FR" b="1">
                <a:solidFill>
                  <a:srgbClr val="FF0000"/>
                </a:solidFill>
                <a:latin typeface="Calibri" pitchFamily="26" charset="0"/>
              </a:rPr>
              <a:t>Se différencie de la tolérance.</a:t>
            </a:r>
          </a:p>
        </p:txBody>
      </p:sp>
      <p:sp>
        <p:nvSpPr>
          <p:cNvPr id="12"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pic>
        <p:nvPicPr>
          <p:cNvPr id="17"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
        <p:nvSpPr>
          <p:cNvPr id="18"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B. L’inclusion</a:t>
            </a:r>
            <a:endParaRPr lang="fr-FR" sz="1600" dirty="0">
              <a:solidFill>
                <a:schemeClr val="accent2"/>
              </a:solidFill>
              <a:latin typeface="Arial Narrow" pitchFamily="2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1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vertical)">
                                      <p:cBhvr>
                                        <p:cTn id="18" dur="100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0487"/>
                                        </p:tgtEl>
                                        <p:attrNameLst>
                                          <p:attrName>style.visibility</p:attrName>
                                        </p:attrNameLst>
                                      </p:cBhvr>
                                      <p:to>
                                        <p:strVal val="visible"/>
                                      </p:to>
                                    </p:set>
                                    <p:animEffect transition="in" filter="checkerboard(across)">
                                      <p:cBhvr>
                                        <p:cTn id="23" dur="1000"/>
                                        <p:tgtEl>
                                          <p:spTgt spid="2048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32"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amond(out)">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14" grpId="0"/>
      <p:bldP spid="15" grpId="0"/>
      <p:bldP spid="16"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7"/>
          <p:cNvSpPr txBox="1">
            <a:spLocks noChangeArrowheads="1"/>
          </p:cNvSpPr>
          <p:nvPr/>
        </p:nvSpPr>
        <p:spPr bwMode="auto">
          <a:xfrm>
            <a:off x="1403350" y="6524625"/>
            <a:ext cx="7740650" cy="274638"/>
          </a:xfrm>
          <a:prstGeom prst="rect">
            <a:avLst/>
          </a:prstGeom>
          <a:noFill/>
          <a:ln w="9525">
            <a:noFill/>
            <a:miter lim="800000"/>
            <a:headEnd/>
            <a:tailEnd/>
          </a:ln>
        </p:spPr>
        <p:txBody>
          <a:bodyPr>
            <a:spAutoFit/>
          </a:bodyPr>
          <a:lstStyle/>
          <a:p>
            <a:pPr>
              <a:spcBef>
                <a:spcPct val="50000"/>
              </a:spcBef>
            </a:pPr>
            <a:endParaRPr lang="fr-FR" sz="1200" i="1">
              <a:solidFill>
                <a:srgbClr val="333399"/>
              </a:solidFill>
              <a:latin typeface="Arial Narrow" pitchFamily="26" charset="0"/>
            </a:endParaRPr>
          </a:p>
        </p:txBody>
      </p:sp>
      <p:sp>
        <p:nvSpPr>
          <p:cNvPr id="19459" name="ZoneTexte 12"/>
          <p:cNvSpPr txBox="1">
            <a:spLocks noChangeArrowheads="1"/>
          </p:cNvSpPr>
          <p:nvPr/>
        </p:nvSpPr>
        <p:spPr bwMode="auto">
          <a:xfrm>
            <a:off x="1619250" y="260350"/>
            <a:ext cx="7345363" cy="1066800"/>
          </a:xfrm>
          <a:prstGeom prst="rect">
            <a:avLst/>
          </a:prstGeom>
          <a:noFill/>
          <a:ln w="9525">
            <a:noFill/>
            <a:miter lim="800000"/>
            <a:headEnd/>
            <a:tailEnd/>
          </a:ln>
        </p:spPr>
        <p:txBody>
          <a:bodyPr>
            <a:spAutoFit/>
          </a:bodyPr>
          <a:lstStyle/>
          <a:p>
            <a:pPr algn="ctr"/>
            <a:endParaRPr lang="fr-FR" sz="3200">
              <a:latin typeface="Aharoni" pitchFamily="2" charset="0"/>
            </a:endParaRPr>
          </a:p>
          <a:p>
            <a:pPr algn="ctr"/>
            <a:endParaRPr lang="fr-FR" sz="3200">
              <a:latin typeface="Aharoni" pitchFamily="2" charset="0"/>
            </a:endParaRPr>
          </a:p>
        </p:txBody>
      </p:sp>
      <p:sp>
        <p:nvSpPr>
          <p:cNvPr id="19460" name="ZoneTexte 12"/>
          <p:cNvSpPr txBox="1">
            <a:spLocks noChangeArrowheads="1"/>
          </p:cNvSpPr>
          <p:nvPr/>
        </p:nvSpPr>
        <p:spPr bwMode="auto">
          <a:xfrm>
            <a:off x="2124075" y="404813"/>
            <a:ext cx="6769100" cy="830262"/>
          </a:xfrm>
          <a:prstGeom prst="rect">
            <a:avLst/>
          </a:prstGeom>
          <a:noFill/>
          <a:ln w="12700">
            <a:noFill/>
            <a:miter lim="800000"/>
            <a:headEnd/>
            <a:tailEnd/>
          </a:ln>
        </p:spPr>
        <p:txBody>
          <a:bodyPr>
            <a:spAutoFit/>
          </a:bodyPr>
          <a:lstStyle/>
          <a:p>
            <a:pPr algn="ctr"/>
            <a:r>
              <a:rPr lang="fr-FR" sz="2400" b="1">
                <a:solidFill>
                  <a:srgbClr val="000099"/>
                </a:solidFill>
                <a:latin typeface="Calibri" pitchFamily="34" charset="0"/>
              </a:rPr>
              <a:t>Evolution des lois … </a:t>
            </a:r>
          </a:p>
          <a:p>
            <a:pPr algn="ctr"/>
            <a:r>
              <a:rPr lang="fr-FR" sz="2400" b="1">
                <a:solidFill>
                  <a:srgbClr val="000099"/>
                </a:solidFill>
                <a:latin typeface="Calibri" pitchFamily="34" charset="0"/>
              </a:rPr>
              <a:t>conséquences sur la scolarisation</a:t>
            </a:r>
          </a:p>
        </p:txBody>
      </p:sp>
      <p:sp>
        <p:nvSpPr>
          <p:cNvPr id="14" name="Rectangle 13"/>
          <p:cNvSpPr>
            <a:spLocks noChangeArrowheads="1"/>
          </p:cNvSpPr>
          <p:nvPr/>
        </p:nvSpPr>
        <p:spPr bwMode="auto">
          <a:xfrm>
            <a:off x="971550" y="4149725"/>
            <a:ext cx="7993063" cy="1006475"/>
          </a:xfrm>
          <a:prstGeom prst="rect">
            <a:avLst/>
          </a:prstGeom>
          <a:noFill/>
          <a:ln w="9525">
            <a:noFill/>
            <a:miter lim="800000"/>
            <a:headEnd/>
            <a:tailEnd/>
          </a:ln>
        </p:spPr>
        <p:txBody>
          <a:bodyPr>
            <a:spAutoFit/>
          </a:bodyPr>
          <a:lstStyle/>
          <a:p>
            <a:r>
              <a:rPr lang="fr-FR" sz="2000" dirty="0">
                <a:latin typeface="Calibri" pitchFamily="34" charset="0"/>
              </a:rPr>
              <a:t>… d’une logique de</a:t>
            </a:r>
            <a:r>
              <a:rPr lang="fr-FR" sz="2000" dirty="0">
                <a:solidFill>
                  <a:srgbClr val="FF0000"/>
                </a:solidFill>
                <a:latin typeface="Calibri" pitchFamily="34" charset="0"/>
              </a:rPr>
              <a:t> </a:t>
            </a:r>
            <a:r>
              <a:rPr lang="fr-FR" sz="2000" b="1" dirty="0">
                <a:solidFill>
                  <a:srgbClr val="FF0000"/>
                </a:solidFill>
                <a:latin typeface="Calibri" pitchFamily="34" charset="0"/>
              </a:rPr>
              <a:t>filière </a:t>
            </a:r>
            <a:r>
              <a:rPr lang="fr-FR" sz="2000" dirty="0">
                <a:latin typeface="Calibri" pitchFamily="34" charset="0"/>
              </a:rPr>
              <a:t>à une logique de</a:t>
            </a:r>
            <a:r>
              <a:rPr lang="fr-FR" sz="2000" b="1" dirty="0">
                <a:latin typeface="Calibri" pitchFamily="34" charset="0"/>
              </a:rPr>
              <a:t> </a:t>
            </a:r>
            <a:r>
              <a:rPr lang="fr-FR" sz="2000" b="1" dirty="0">
                <a:solidFill>
                  <a:srgbClr val="008000"/>
                </a:solidFill>
                <a:latin typeface="Calibri" pitchFamily="34" charset="0"/>
              </a:rPr>
              <a:t>parcours.</a:t>
            </a:r>
          </a:p>
          <a:p>
            <a:r>
              <a:rPr lang="fr-FR" sz="2000" dirty="0">
                <a:latin typeface="Calibri" pitchFamily="34" charset="0"/>
              </a:rPr>
              <a:t>… d’une logique d’</a:t>
            </a:r>
            <a:r>
              <a:rPr lang="fr-FR" sz="2000" b="1" dirty="0">
                <a:solidFill>
                  <a:srgbClr val="FF0000"/>
                </a:solidFill>
                <a:latin typeface="Calibri" pitchFamily="34" charset="0"/>
              </a:rPr>
              <a:t>orientation</a:t>
            </a:r>
            <a:r>
              <a:rPr lang="fr-FR" sz="2000" b="1" dirty="0">
                <a:latin typeface="Calibri" pitchFamily="34" charset="0"/>
              </a:rPr>
              <a:t> </a:t>
            </a:r>
            <a:r>
              <a:rPr lang="fr-FR" sz="2000" dirty="0">
                <a:latin typeface="Calibri" pitchFamily="34" charset="0"/>
              </a:rPr>
              <a:t>à une logique d’</a:t>
            </a:r>
            <a:r>
              <a:rPr lang="fr-FR" sz="2000" b="1" dirty="0">
                <a:solidFill>
                  <a:srgbClr val="008000"/>
                </a:solidFill>
                <a:latin typeface="Calibri" pitchFamily="34" charset="0"/>
              </a:rPr>
              <a:t>accompagnement.</a:t>
            </a:r>
          </a:p>
          <a:p>
            <a:r>
              <a:rPr lang="fr-FR" sz="2000" dirty="0">
                <a:latin typeface="Calibri" pitchFamily="34" charset="0"/>
              </a:rPr>
              <a:t>… d’une logique de </a:t>
            </a:r>
            <a:r>
              <a:rPr lang="fr-FR" sz="2000" b="1" dirty="0">
                <a:solidFill>
                  <a:srgbClr val="FF0000"/>
                </a:solidFill>
                <a:latin typeface="Calibri" pitchFamily="34" charset="0"/>
              </a:rPr>
              <a:t>structures</a:t>
            </a:r>
            <a:r>
              <a:rPr lang="fr-FR" sz="2000" b="1" dirty="0">
                <a:latin typeface="Calibri" pitchFamily="34" charset="0"/>
              </a:rPr>
              <a:t> </a:t>
            </a:r>
            <a:r>
              <a:rPr lang="fr-FR" sz="2000" dirty="0">
                <a:latin typeface="Calibri" pitchFamily="34" charset="0"/>
              </a:rPr>
              <a:t>à une logique de </a:t>
            </a:r>
            <a:r>
              <a:rPr lang="fr-FR" sz="2000" b="1" dirty="0">
                <a:solidFill>
                  <a:srgbClr val="008000"/>
                </a:solidFill>
                <a:latin typeface="Calibri" pitchFamily="34" charset="0"/>
              </a:rPr>
              <a:t>dispositifs.</a:t>
            </a:r>
            <a:endParaRPr lang="fr-FR" sz="2000" dirty="0">
              <a:solidFill>
                <a:srgbClr val="008000"/>
              </a:solidFill>
              <a:latin typeface="Calibri" pitchFamily="34" charset="0"/>
            </a:endParaRPr>
          </a:p>
        </p:txBody>
      </p:sp>
      <p:sp>
        <p:nvSpPr>
          <p:cNvPr id="15" name="ZoneTexte 14"/>
          <p:cNvSpPr txBox="1">
            <a:spLocks noChangeArrowheads="1"/>
          </p:cNvSpPr>
          <p:nvPr/>
        </p:nvSpPr>
        <p:spPr bwMode="auto">
          <a:xfrm>
            <a:off x="1908175" y="1773238"/>
            <a:ext cx="7056438" cy="396875"/>
          </a:xfrm>
          <a:prstGeom prst="rect">
            <a:avLst/>
          </a:prstGeom>
          <a:noFill/>
          <a:ln w="9525">
            <a:noFill/>
            <a:miter lim="800000"/>
            <a:headEnd/>
            <a:tailEnd/>
          </a:ln>
        </p:spPr>
        <p:txBody>
          <a:bodyPr>
            <a:spAutoFit/>
          </a:bodyPr>
          <a:lstStyle/>
          <a:p>
            <a:r>
              <a:rPr lang="fr-FR" sz="2000" u="sng">
                <a:solidFill>
                  <a:srgbClr val="008000"/>
                </a:solidFill>
                <a:latin typeface="Calibri" pitchFamily="34" charset="0"/>
              </a:rPr>
              <a:t>Changements successifs de paradigmes </a:t>
            </a:r>
            <a:r>
              <a:rPr lang="fr-FR" sz="2000">
                <a:solidFill>
                  <a:srgbClr val="008000"/>
                </a:solidFill>
                <a:latin typeface="Calibri" pitchFamily="34" charset="0"/>
              </a:rPr>
              <a:t>:</a:t>
            </a:r>
          </a:p>
        </p:txBody>
      </p:sp>
      <p:sp>
        <p:nvSpPr>
          <p:cNvPr id="16" name="ZoneTexte 15"/>
          <p:cNvSpPr txBox="1">
            <a:spLocks noChangeArrowheads="1"/>
          </p:cNvSpPr>
          <p:nvPr/>
        </p:nvSpPr>
        <p:spPr bwMode="auto">
          <a:xfrm>
            <a:off x="900113" y="2349500"/>
            <a:ext cx="8064500" cy="701675"/>
          </a:xfrm>
          <a:prstGeom prst="rect">
            <a:avLst/>
          </a:prstGeom>
          <a:noFill/>
          <a:ln w="9525">
            <a:noFill/>
            <a:miter lim="800000"/>
            <a:headEnd/>
            <a:tailEnd/>
          </a:ln>
        </p:spPr>
        <p:txBody>
          <a:bodyPr>
            <a:spAutoFit/>
          </a:bodyPr>
          <a:lstStyle/>
          <a:p>
            <a:pPr algn="just"/>
            <a:r>
              <a:rPr lang="fr-FR" sz="2000" dirty="0">
                <a:latin typeface="Calibri" pitchFamily="34" charset="0"/>
              </a:rPr>
              <a:t>… de la </a:t>
            </a:r>
            <a:r>
              <a:rPr lang="fr-FR" sz="2000" b="1" dirty="0">
                <a:solidFill>
                  <a:srgbClr val="FF0000"/>
                </a:solidFill>
                <a:latin typeface="Calibri" pitchFamily="34" charset="0"/>
              </a:rPr>
              <a:t>ségrégation</a:t>
            </a:r>
            <a:r>
              <a:rPr lang="fr-FR" sz="2000" b="1" dirty="0">
                <a:latin typeface="Calibri" pitchFamily="34" charset="0"/>
              </a:rPr>
              <a:t> </a:t>
            </a:r>
            <a:r>
              <a:rPr lang="fr-FR" sz="2000" dirty="0">
                <a:latin typeface="Calibri" pitchFamily="34" charset="0"/>
              </a:rPr>
              <a:t>(l’exclusion) à</a:t>
            </a:r>
            <a:r>
              <a:rPr lang="fr-FR" sz="2000" b="1" dirty="0">
                <a:latin typeface="Calibri" pitchFamily="34" charset="0"/>
              </a:rPr>
              <a:t> </a:t>
            </a:r>
            <a:r>
              <a:rPr lang="fr-FR" sz="2000" b="1" dirty="0">
                <a:solidFill>
                  <a:srgbClr val="008000"/>
                </a:solidFill>
                <a:latin typeface="Calibri" pitchFamily="34" charset="0"/>
              </a:rPr>
              <a:t>l’inclusion</a:t>
            </a:r>
            <a:r>
              <a:rPr lang="fr-FR" sz="2000" b="1" dirty="0">
                <a:latin typeface="Calibri" pitchFamily="34" charset="0"/>
              </a:rPr>
              <a:t> </a:t>
            </a:r>
            <a:r>
              <a:rPr lang="fr-FR" sz="2000" dirty="0">
                <a:latin typeface="Calibri" pitchFamily="34" charset="0"/>
              </a:rPr>
              <a:t>(loi de 2005) en passant par </a:t>
            </a:r>
            <a:r>
              <a:rPr lang="fr-FR" sz="2000" dirty="0">
                <a:solidFill>
                  <a:srgbClr val="000099"/>
                </a:solidFill>
                <a:latin typeface="Calibri" pitchFamily="34" charset="0"/>
              </a:rPr>
              <a:t>l’</a:t>
            </a:r>
            <a:r>
              <a:rPr lang="fr-FR" sz="2000" b="1" dirty="0">
                <a:solidFill>
                  <a:srgbClr val="000099"/>
                </a:solidFill>
                <a:latin typeface="Calibri" pitchFamily="34" charset="0"/>
              </a:rPr>
              <a:t>intégration</a:t>
            </a:r>
            <a:r>
              <a:rPr lang="fr-FR" sz="2000" b="1" dirty="0">
                <a:latin typeface="Calibri" pitchFamily="34" charset="0"/>
              </a:rPr>
              <a:t> </a:t>
            </a:r>
            <a:r>
              <a:rPr lang="fr-FR" sz="2000" dirty="0">
                <a:latin typeface="Calibri" pitchFamily="34" charset="0"/>
              </a:rPr>
              <a:t>(loi de 1975).</a:t>
            </a:r>
          </a:p>
        </p:txBody>
      </p:sp>
      <p:sp>
        <p:nvSpPr>
          <p:cNvPr id="17" name="ZoneTexte 16"/>
          <p:cNvSpPr txBox="1">
            <a:spLocks noChangeArrowheads="1"/>
          </p:cNvSpPr>
          <p:nvPr/>
        </p:nvSpPr>
        <p:spPr bwMode="auto">
          <a:xfrm>
            <a:off x="2087563" y="3500438"/>
            <a:ext cx="7056437" cy="396875"/>
          </a:xfrm>
          <a:prstGeom prst="rect">
            <a:avLst/>
          </a:prstGeom>
          <a:noFill/>
          <a:ln w="9525">
            <a:noFill/>
            <a:miter lim="800000"/>
            <a:headEnd/>
            <a:tailEnd/>
          </a:ln>
        </p:spPr>
        <p:txBody>
          <a:bodyPr>
            <a:spAutoFit/>
          </a:bodyPr>
          <a:lstStyle/>
          <a:p>
            <a:r>
              <a:rPr lang="fr-FR" sz="2000" u="sng" dirty="0">
                <a:solidFill>
                  <a:srgbClr val="008000"/>
                </a:solidFill>
                <a:latin typeface="Calibri" pitchFamily="34" charset="0"/>
              </a:rPr>
              <a:t>Changements de logiques </a:t>
            </a:r>
            <a:r>
              <a:rPr lang="fr-FR" sz="2000" dirty="0">
                <a:solidFill>
                  <a:srgbClr val="008000"/>
                </a:solidFill>
                <a:latin typeface="Calibri" pitchFamily="34" charset="0"/>
              </a:rPr>
              <a:t>:</a:t>
            </a:r>
          </a:p>
        </p:txBody>
      </p:sp>
      <p:sp>
        <p:nvSpPr>
          <p:cNvPr id="34826" name="Espace réservé du pied de page 3"/>
          <p:cNvSpPr>
            <a:spLocks noGrp="1"/>
          </p:cNvSpPr>
          <p:nvPr>
            <p:ph type="ftr" sz="quarter" idx="11"/>
          </p:nvPr>
        </p:nvSpPr>
        <p:spPr/>
        <p:txBody>
          <a:bodyPr/>
          <a:lstStyle/>
          <a:p>
            <a:pPr>
              <a:defRPr/>
            </a:pPr>
            <a:r>
              <a:rPr lang="fr-FR" sz="1000" dirty="0">
                <a:solidFill>
                  <a:srgbClr val="000099"/>
                </a:solidFill>
                <a:latin typeface="+mn-lt"/>
              </a:rPr>
              <a:t>Serge SIBEL, IEN ASH - CT Recteur</a:t>
            </a:r>
          </a:p>
        </p:txBody>
      </p:sp>
      <p:pic>
        <p:nvPicPr>
          <p:cNvPr id="11"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
        <p:nvSpPr>
          <p:cNvPr id="13"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18"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B. L’inclusion</a:t>
            </a:r>
            <a:endParaRPr lang="fr-FR" sz="1600" dirty="0">
              <a:solidFill>
                <a:schemeClr val="accent2"/>
              </a:solidFill>
              <a:latin typeface="Arial Narrow" pitchFamily="2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000" fill="hold"/>
                                        <p:tgtEl>
                                          <p:spTgt spid="16"/>
                                        </p:tgtEl>
                                        <p:attrNameLst>
                                          <p:attrName>ppt_x</p:attrName>
                                        </p:attrNameLst>
                                      </p:cBhvr>
                                      <p:tavLst>
                                        <p:tav tm="0">
                                          <p:val>
                                            <p:strVal val="0-#ppt_w/2"/>
                                          </p:val>
                                        </p:tav>
                                        <p:tav tm="100000">
                                          <p:val>
                                            <p:strVal val="#ppt_x"/>
                                          </p:val>
                                        </p:tav>
                                      </p:tavLst>
                                    </p:anim>
                                    <p:anim calcmode="lin" valueType="num">
                                      <p:cBhvr additive="base">
                                        <p:cTn id="1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1+#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17" name="Ellipse 16"/>
          <p:cNvSpPr/>
          <p:nvPr/>
        </p:nvSpPr>
        <p:spPr>
          <a:xfrm>
            <a:off x="5940425" y="981075"/>
            <a:ext cx="1584325" cy="8636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6" name="Ellipse 15"/>
          <p:cNvSpPr/>
          <p:nvPr/>
        </p:nvSpPr>
        <p:spPr>
          <a:xfrm>
            <a:off x="1763713" y="981075"/>
            <a:ext cx="1511300" cy="8636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7412" name="Espace réservé du pied de page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fr-FR" altLang="fr-FR" sz="1000" dirty="0" smtClean="0">
                <a:solidFill>
                  <a:srgbClr val="000099"/>
                </a:solidFill>
                <a:latin typeface="+mn-lt"/>
              </a:rPr>
              <a:t>Serge SIBEL, IEN ASH - CT Recteur</a:t>
            </a:r>
          </a:p>
        </p:txBody>
      </p:sp>
      <p:sp>
        <p:nvSpPr>
          <p:cNvPr id="22534" name="ZoneTexte 6"/>
          <p:cNvSpPr txBox="1">
            <a:spLocks noChangeArrowheads="1"/>
          </p:cNvSpPr>
          <p:nvPr/>
        </p:nvSpPr>
        <p:spPr bwMode="auto">
          <a:xfrm>
            <a:off x="1835150" y="1196975"/>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26" charset="-128"/>
              </a:defRPr>
            </a:lvl1pPr>
            <a:lvl2pPr marL="37931725" indent="-37474525">
              <a:defRPr sz="2400">
                <a:solidFill>
                  <a:schemeClr val="tx1"/>
                </a:solidFill>
                <a:latin typeface="Arial" charset="0"/>
                <a:ea typeface="ＭＳ Ｐゴシック" pitchFamily="26" charset="-128"/>
              </a:defRPr>
            </a:lvl2pPr>
            <a:lvl3pPr>
              <a:defRPr sz="2400">
                <a:solidFill>
                  <a:schemeClr val="tx1"/>
                </a:solidFill>
                <a:latin typeface="Arial" charset="0"/>
                <a:ea typeface="ＭＳ Ｐゴシック" pitchFamily="26" charset="-128"/>
              </a:defRPr>
            </a:lvl3pPr>
            <a:lvl4pPr>
              <a:defRPr sz="2400">
                <a:solidFill>
                  <a:schemeClr val="tx1"/>
                </a:solidFill>
                <a:latin typeface="Arial" charset="0"/>
                <a:ea typeface="ＭＳ Ｐゴシック" pitchFamily="26" charset="-128"/>
              </a:defRPr>
            </a:lvl4pPr>
            <a:lvl5pPr>
              <a:defRPr sz="2400">
                <a:solidFill>
                  <a:schemeClr val="tx1"/>
                </a:solidFill>
                <a:latin typeface="Arial" charset="0"/>
                <a:ea typeface="ＭＳ Ｐゴシック" pitchFamily="26" charset="-128"/>
              </a:defRPr>
            </a:lvl5pPr>
            <a:lvl6pPr marL="457200" eaLnBrk="0" fontAlgn="base" hangingPunct="0">
              <a:spcBef>
                <a:spcPct val="0"/>
              </a:spcBef>
              <a:spcAft>
                <a:spcPct val="0"/>
              </a:spcAft>
              <a:defRPr sz="2400">
                <a:solidFill>
                  <a:schemeClr val="tx1"/>
                </a:solidFill>
                <a:latin typeface="Arial" charset="0"/>
                <a:ea typeface="ＭＳ Ｐゴシック" pitchFamily="26" charset="-128"/>
              </a:defRPr>
            </a:lvl6pPr>
            <a:lvl7pPr marL="914400" eaLnBrk="0" fontAlgn="base" hangingPunct="0">
              <a:spcBef>
                <a:spcPct val="0"/>
              </a:spcBef>
              <a:spcAft>
                <a:spcPct val="0"/>
              </a:spcAft>
              <a:defRPr sz="2400">
                <a:solidFill>
                  <a:schemeClr val="tx1"/>
                </a:solidFill>
                <a:latin typeface="Arial" charset="0"/>
                <a:ea typeface="ＭＳ Ｐゴシック" pitchFamily="26" charset="-128"/>
              </a:defRPr>
            </a:lvl7pPr>
            <a:lvl8pPr marL="1371600" eaLnBrk="0" fontAlgn="base" hangingPunct="0">
              <a:spcBef>
                <a:spcPct val="0"/>
              </a:spcBef>
              <a:spcAft>
                <a:spcPct val="0"/>
              </a:spcAft>
              <a:defRPr sz="2400">
                <a:solidFill>
                  <a:schemeClr val="tx1"/>
                </a:solidFill>
                <a:latin typeface="Arial" charset="0"/>
                <a:ea typeface="ＭＳ Ｐゴシック" pitchFamily="26" charset="-128"/>
              </a:defRPr>
            </a:lvl8pPr>
            <a:lvl9pPr marL="1828800" eaLnBrk="0" fontAlgn="base" hangingPunct="0">
              <a:spcBef>
                <a:spcPct val="0"/>
              </a:spcBef>
              <a:spcAft>
                <a:spcPct val="0"/>
              </a:spcAft>
              <a:defRPr sz="2400">
                <a:solidFill>
                  <a:schemeClr val="tx1"/>
                </a:solidFill>
                <a:latin typeface="Arial" charset="0"/>
                <a:ea typeface="ＭＳ Ｐゴシック" pitchFamily="26" charset="-128"/>
              </a:defRPr>
            </a:lvl9pPr>
          </a:lstStyle>
          <a:p>
            <a:pPr algn="ctr" eaLnBrk="1" hangingPunct="1"/>
            <a:r>
              <a:rPr lang="fr-FR" altLang="fr-FR" sz="1800" b="1">
                <a:solidFill>
                  <a:srgbClr val="000099"/>
                </a:solidFill>
                <a:latin typeface="Calibri" pitchFamily="26" charset="0"/>
              </a:rPr>
              <a:t>Intégration</a:t>
            </a:r>
          </a:p>
        </p:txBody>
      </p:sp>
      <p:sp>
        <p:nvSpPr>
          <p:cNvPr id="8" name="ZoneTexte 7"/>
          <p:cNvSpPr txBox="1"/>
          <p:nvPr/>
        </p:nvSpPr>
        <p:spPr>
          <a:xfrm>
            <a:off x="6011863" y="1196975"/>
            <a:ext cx="1439862" cy="369888"/>
          </a:xfrm>
          <a:prstGeom prst="rect">
            <a:avLst/>
          </a:prstGeom>
          <a:noFill/>
        </p:spPr>
        <p:txBody>
          <a:bodyPr>
            <a:spAutoFit/>
          </a:bodyPr>
          <a:lstStyle/>
          <a:p>
            <a:pPr algn="ctr" eaLnBrk="1" hangingPunct="1">
              <a:defRPr/>
            </a:pPr>
            <a:r>
              <a:rPr lang="fr-FR" b="1" dirty="0">
                <a:solidFill>
                  <a:srgbClr val="000099"/>
                </a:solidFill>
                <a:latin typeface="+mn-lt"/>
                <a:ea typeface="+mn-ea"/>
              </a:rPr>
              <a:t>Inclusion</a:t>
            </a:r>
          </a:p>
        </p:txBody>
      </p:sp>
      <p:sp>
        <p:nvSpPr>
          <p:cNvPr id="10" name="Rectangle 9"/>
          <p:cNvSpPr/>
          <p:nvPr/>
        </p:nvSpPr>
        <p:spPr>
          <a:xfrm>
            <a:off x="323850" y="2060575"/>
            <a:ext cx="4032250" cy="1047750"/>
          </a:xfrm>
          <a:prstGeom prst="rect">
            <a:avLst/>
          </a:prstGeom>
          <a:solidFill>
            <a:schemeClr val="accent6">
              <a:lumMod val="20000"/>
              <a:lumOff val="80000"/>
            </a:schemeClr>
          </a:solidFill>
        </p:spPr>
        <p:txBody>
          <a:bodyPr>
            <a:spAutoFit/>
          </a:bodyPr>
          <a:lstStyle>
            <a:lvl1pPr>
              <a:defRPr sz="2400">
                <a:solidFill>
                  <a:schemeClr val="tx1"/>
                </a:solidFill>
                <a:latin typeface="Arial" charset="0"/>
                <a:ea typeface="ＭＳ Ｐゴシック" pitchFamily="26" charset="-128"/>
              </a:defRPr>
            </a:lvl1pPr>
            <a:lvl2pPr marL="37931725" indent="-37474525">
              <a:defRPr sz="2400">
                <a:solidFill>
                  <a:schemeClr val="tx1"/>
                </a:solidFill>
                <a:latin typeface="Arial" charset="0"/>
                <a:ea typeface="ＭＳ Ｐゴシック" pitchFamily="26" charset="-128"/>
              </a:defRPr>
            </a:lvl2pPr>
            <a:lvl3pPr>
              <a:defRPr sz="2400">
                <a:solidFill>
                  <a:schemeClr val="tx1"/>
                </a:solidFill>
                <a:latin typeface="Arial" charset="0"/>
                <a:ea typeface="ＭＳ Ｐゴシック" pitchFamily="26" charset="-128"/>
              </a:defRPr>
            </a:lvl3pPr>
            <a:lvl4pPr>
              <a:defRPr sz="2400">
                <a:solidFill>
                  <a:schemeClr val="tx1"/>
                </a:solidFill>
                <a:latin typeface="Arial" charset="0"/>
                <a:ea typeface="ＭＳ Ｐゴシック" pitchFamily="26" charset="-128"/>
              </a:defRPr>
            </a:lvl4pPr>
            <a:lvl5pPr>
              <a:defRPr sz="2400">
                <a:solidFill>
                  <a:schemeClr val="tx1"/>
                </a:solidFill>
                <a:latin typeface="Arial" charset="0"/>
                <a:ea typeface="ＭＳ Ｐゴシック" pitchFamily="26" charset="-128"/>
              </a:defRPr>
            </a:lvl5pPr>
            <a:lvl6pPr marL="457200" eaLnBrk="0" fontAlgn="base" hangingPunct="0">
              <a:spcBef>
                <a:spcPct val="0"/>
              </a:spcBef>
              <a:spcAft>
                <a:spcPct val="0"/>
              </a:spcAft>
              <a:defRPr sz="2400">
                <a:solidFill>
                  <a:schemeClr val="tx1"/>
                </a:solidFill>
                <a:latin typeface="Arial" charset="0"/>
                <a:ea typeface="ＭＳ Ｐゴシック" pitchFamily="26" charset="-128"/>
              </a:defRPr>
            </a:lvl6pPr>
            <a:lvl7pPr marL="914400" eaLnBrk="0" fontAlgn="base" hangingPunct="0">
              <a:spcBef>
                <a:spcPct val="0"/>
              </a:spcBef>
              <a:spcAft>
                <a:spcPct val="0"/>
              </a:spcAft>
              <a:defRPr sz="2400">
                <a:solidFill>
                  <a:schemeClr val="tx1"/>
                </a:solidFill>
                <a:latin typeface="Arial" charset="0"/>
                <a:ea typeface="ＭＳ Ｐゴシック" pitchFamily="26" charset="-128"/>
              </a:defRPr>
            </a:lvl7pPr>
            <a:lvl8pPr marL="1371600" eaLnBrk="0" fontAlgn="base" hangingPunct="0">
              <a:spcBef>
                <a:spcPct val="0"/>
              </a:spcBef>
              <a:spcAft>
                <a:spcPct val="0"/>
              </a:spcAft>
              <a:defRPr sz="2400">
                <a:solidFill>
                  <a:schemeClr val="tx1"/>
                </a:solidFill>
                <a:latin typeface="Arial" charset="0"/>
                <a:ea typeface="ＭＳ Ｐゴシック" pitchFamily="26" charset="-128"/>
              </a:defRPr>
            </a:lvl8pPr>
            <a:lvl9pPr marL="1828800" eaLnBrk="0" fontAlgn="base" hangingPunct="0">
              <a:spcBef>
                <a:spcPct val="0"/>
              </a:spcBef>
              <a:spcAft>
                <a:spcPct val="0"/>
              </a:spcAft>
              <a:defRPr sz="2400">
                <a:solidFill>
                  <a:schemeClr val="tx1"/>
                </a:solidFill>
                <a:latin typeface="Arial" charset="0"/>
                <a:ea typeface="ＭＳ Ｐゴシック" pitchFamily="26" charset="-128"/>
              </a:defRPr>
            </a:lvl9pPr>
          </a:lstStyle>
          <a:p>
            <a:pPr algn="just" eaLnBrk="1" hangingPunct="1">
              <a:lnSpc>
                <a:spcPct val="115000"/>
              </a:lnSpc>
              <a:spcAft>
                <a:spcPts val="750"/>
              </a:spcAft>
            </a:pPr>
            <a:r>
              <a:rPr lang="fr-FR" altLang="fr-FR" sz="1800">
                <a:latin typeface="Calibri" pitchFamily="26" charset="0"/>
                <a:ea typeface="Calibri" pitchFamily="26" charset="0"/>
              </a:rPr>
              <a:t>Attention aux conditions d'accueil</a:t>
            </a:r>
            <a:br>
              <a:rPr lang="fr-FR" altLang="fr-FR" sz="1800">
                <a:latin typeface="Calibri" pitchFamily="26" charset="0"/>
                <a:ea typeface="Calibri" pitchFamily="26" charset="0"/>
              </a:rPr>
            </a:br>
            <a:r>
              <a:rPr lang="fr-FR" altLang="fr-FR" sz="1800">
                <a:latin typeface="Calibri" pitchFamily="26" charset="0"/>
                <a:ea typeface="Calibri" pitchFamily="26" charset="0"/>
              </a:rPr>
              <a:t>d'enfants présentant un handicap ou des difficultés.</a:t>
            </a:r>
          </a:p>
        </p:txBody>
      </p:sp>
      <p:sp>
        <p:nvSpPr>
          <p:cNvPr id="11" name="Rectangle 10"/>
          <p:cNvSpPr/>
          <p:nvPr/>
        </p:nvSpPr>
        <p:spPr>
          <a:xfrm>
            <a:off x="323850" y="3284538"/>
            <a:ext cx="4032250" cy="1049337"/>
          </a:xfrm>
          <a:prstGeom prst="rect">
            <a:avLst/>
          </a:prstGeom>
          <a:solidFill>
            <a:schemeClr val="accent6">
              <a:lumMod val="20000"/>
              <a:lumOff val="80000"/>
            </a:schemeClr>
          </a:solidFill>
        </p:spPr>
        <p:txBody>
          <a:bodyPr>
            <a:spAutoFit/>
          </a:bodyPr>
          <a:lstStyle>
            <a:lvl1pPr>
              <a:defRPr sz="2400">
                <a:solidFill>
                  <a:schemeClr val="tx1"/>
                </a:solidFill>
                <a:latin typeface="Arial" charset="0"/>
                <a:ea typeface="ＭＳ Ｐゴシック" pitchFamily="26" charset="-128"/>
              </a:defRPr>
            </a:lvl1pPr>
            <a:lvl2pPr marL="37931725" indent="-37474525">
              <a:defRPr sz="2400">
                <a:solidFill>
                  <a:schemeClr val="tx1"/>
                </a:solidFill>
                <a:latin typeface="Arial" charset="0"/>
                <a:ea typeface="ＭＳ Ｐゴシック" pitchFamily="26" charset="-128"/>
              </a:defRPr>
            </a:lvl2pPr>
            <a:lvl3pPr>
              <a:defRPr sz="2400">
                <a:solidFill>
                  <a:schemeClr val="tx1"/>
                </a:solidFill>
                <a:latin typeface="Arial" charset="0"/>
                <a:ea typeface="ＭＳ Ｐゴシック" pitchFamily="26" charset="-128"/>
              </a:defRPr>
            </a:lvl3pPr>
            <a:lvl4pPr>
              <a:defRPr sz="2400">
                <a:solidFill>
                  <a:schemeClr val="tx1"/>
                </a:solidFill>
                <a:latin typeface="Arial" charset="0"/>
                <a:ea typeface="ＭＳ Ｐゴシック" pitchFamily="26" charset="-128"/>
              </a:defRPr>
            </a:lvl4pPr>
            <a:lvl5pPr>
              <a:defRPr sz="2400">
                <a:solidFill>
                  <a:schemeClr val="tx1"/>
                </a:solidFill>
                <a:latin typeface="Arial" charset="0"/>
                <a:ea typeface="ＭＳ Ｐゴシック" pitchFamily="26" charset="-128"/>
              </a:defRPr>
            </a:lvl5pPr>
            <a:lvl6pPr marL="457200" eaLnBrk="0" fontAlgn="base" hangingPunct="0">
              <a:spcBef>
                <a:spcPct val="0"/>
              </a:spcBef>
              <a:spcAft>
                <a:spcPct val="0"/>
              </a:spcAft>
              <a:defRPr sz="2400">
                <a:solidFill>
                  <a:schemeClr val="tx1"/>
                </a:solidFill>
                <a:latin typeface="Arial" charset="0"/>
                <a:ea typeface="ＭＳ Ｐゴシック" pitchFamily="26" charset="-128"/>
              </a:defRPr>
            </a:lvl6pPr>
            <a:lvl7pPr marL="914400" eaLnBrk="0" fontAlgn="base" hangingPunct="0">
              <a:spcBef>
                <a:spcPct val="0"/>
              </a:spcBef>
              <a:spcAft>
                <a:spcPct val="0"/>
              </a:spcAft>
              <a:defRPr sz="2400">
                <a:solidFill>
                  <a:schemeClr val="tx1"/>
                </a:solidFill>
                <a:latin typeface="Arial" charset="0"/>
                <a:ea typeface="ＭＳ Ｐゴシック" pitchFamily="26" charset="-128"/>
              </a:defRPr>
            </a:lvl7pPr>
            <a:lvl8pPr marL="1371600" eaLnBrk="0" fontAlgn="base" hangingPunct="0">
              <a:spcBef>
                <a:spcPct val="0"/>
              </a:spcBef>
              <a:spcAft>
                <a:spcPct val="0"/>
              </a:spcAft>
              <a:defRPr sz="2400">
                <a:solidFill>
                  <a:schemeClr val="tx1"/>
                </a:solidFill>
                <a:latin typeface="Arial" charset="0"/>
                <a:ea typeface="ＭＳ Ｐゴシック" pitchFamily="26" charset="-128"/>
              </a:defRPr>
            </a:lvl8pPr>
            <a:lvl9pPr marL="1828800" eaLnBrk="0" fontAlgn="base" hangingPunct="0">
              <a:spcBef>
                <a:spcPct val="0"/>
              </a:spcBef>
              <a:spcAft>
                <a:spcPct val="0"/>
              </a:spcAft>
              <a:defRPr sz="2400">
                <a:solidFill>
                  <a:schemeClr val="tx1"/>
                </a:solidFill>
                <a:latin typeface="Arial" charset="0"/>
                <a:ea typeface="ＭＳ Ｐゴシック" pitchFamily="26" charset="-128"/>
              </a:defRPr>
            </a:lvl9pPr>
          </a:lstStyle>
          <a:p>
            <a:pPr algn="just" eaLnBrk="1" hangingPunct="1">
              <a:lnSpc>
                <a:spcPct val="115000"/>
              </a:lnSpc>
              <a:spcAft>
                <a:spcPts val="750"/>
              </a:spcAft>
            </a:pPr>
            <a:r>
              <a:rPr lang="fr-FR" altLang="fr-FR" sz="1800">
                <a:latin typeface="Calibri" pitchFamily="26" charset="0"/>
                <a:ea typeface="Calibri" pitchFamily="26" charset="0"/>
              </a:rPr>
              <a:t>Centration sur les caractéristiques</a:t>
            </a:r>
            <a:br>
              <a:rPr lang="fr-FR" altLang="fr-FR" sz="1800">
                <a:latin typeface="Calibri" pitchFamily="26" charset="0"/>
                <a:ea typeface="Calibri" pitchFamily="26" charset="0"/>
              </a:rPr>
            </a:br>
            <a:r>
              <a:rPr lang="fr-FR" altLang="fr-FR" sz="1800">
                <a:latin typeface="Calibri" pitchFamily="26" charset="0"/>
                <a:ea typeface="Calibri" pitchFamily="26" charset="0"/>
              </a:rPr>
              <a:t>individuelles des élèves et leurs besoins spécifiques.</a:t>
            </a:r>
          </a:p>
        </p:txBody>
      </p:sp>
      <p:sp>
        <p:nvSpPr>
          <p:cNvPr id="12" name="Rectangle 11"/>
          <p:cNvSpPr/>
          <p:nvPr/>
        </p:nvSpPr>
        <p:spPr>
          <a:xfrm>
            <a:off x="323850" y="4508500"/>
            <a:ext cx="4032250" cy="730250"/>
          </a:xfrm>
          <a:prstGeom prst="rect">
            <a:avLst/>
          </a:prstGeom>
          <a:solidFill>
            <a:schemeClr val="accent6">
              <a:lumMod val="20000"/>
              <a:lumOff val="80000"/>
            </a:schemeClr>
          </a:solidFill>
        </p:spPr>
        <p:txBody>
          <a:bodyPr>
            <a:spAutoFit/>
          </a:bodyPr>
          <a:lstStyle>
            <a:lvl1pPr>
              <a:defRPr sz="2400">
                <a:solidFill>
                  <a:schemeClr val="tx1"/>
                </a:solidFill>
                <a:latin typeface="Arial" charset="0"/>
                <a:ea typeface="ＭＳ Ｐゴシック" pitchFamily="26" charset="-128"/>
              </a:defRPr>
            </a:lvl1pPr>
            <a:lvl2pPr marL="37931725" indent="-37474525">
              <a:defRPr sz="2400">
                <a:solidFill>
                  <a:schemeClr val="tx1"/>
                </a:solidFill>
                <a:latin typeface="Arial" charset="0"/>
                <a:ea typeface="ＭＳ Ｐゴシック" pitchFamily="26" charset="-128"/>
              </a:defRPr>
            </a:lvl2pPr>
            <a:lvl3pPr>
              <a:defRPr sz="2400">
                <a:solidFill>
                  <a:schemeClr val="tx1"/>
                </a:solidFill>
                <a:latin typeface="Arial" charset="0"/>
                <a:ea typeface="ＭＳ Ｐゴシック" pitchFamily="26" charset="-128"/>
              </a:defRPr>
            </a:lvl3pPr>
            <a:lvl4pPr>
              <a:defRPr sz="2400">
                <a:solidFill>
                  <a:schemeClr val="tx1"/>
                </a:solidFill>
                <a:latin typeface="Arial" charset="0"/>
                <a:ea typeface="ＭＳ Ｐゴシック" pitchFamily="26" charset="-128"/>
              </a:defRPr>
            </a:lvl4pPr>
            <a:lvl5pPr>
              <a:defRPr sz="2400">
                <a:solidFill>
                  <a:schemeClr val="tx1"/>
                </a:solidFill>
                <a:latin typeface="Arial" charset="0"/>
                <a:ea typeface="ＭＳ Ｐゴシック" pitchFamily="26" charset="-128"/>
              </a:defRPr>
            </a:lvl5pPr>
            <a:lvl6pPr marL="457200" eaLnBrk="0" fontAlgn="base" hangingPunct="0">
              <a:spcBef>
                <a:spcPct val="0"/>
              </a:spcBef>
              <a:spcAft>
                <a:spcPct val="0"/>
              </a:spcAft>
              <a:defRPr sz="2400">
                <a:solidFill>
                  <a:schemeClr val="tx1"/>
                </a:solidFill>
                <a:latin typeface="Arial" charset="0"/>
                <a:ea typeface="ＭＳ Ｐゴシック" pitchFamily="26" charset="-128"/>
              </a:defRPr>
            </a:lvl6pPr>
            <a:lvl7pPr marL="914400" eaLnBrk="0" fontAlgn="base" hangingPunct="0">
              <a:spcBef>
                <a:spcPct val="0"/>
              </a:spcBef>
              <a:spcAft>
                <a:spcPct val="0"/>
              </a:spcAft>
              <a:defRPr sz="2400">
                <a:solidFill>
                  <a:schemeClr val="tx1"/>
                </a:solidFill>
                <a:latin typeface="Arial" charset="0"/>
                <a:ea typeface="ＭＳ Ｐゴシック" pitchFamily="26" charset="-128"/>
              </a:defRPr>
            </a:lvl7pPr>
            <a:lvl8pPr marL="1371600" eaLnBrk="0" fontAlgn="base" hangingPunct="0">
              <a:spcBef>
                <a:spcPct val="0"/>
              </a:spcBef>
              <a:spcAft>
                <a:spcPct val="0"/>
              </a:spcAft>
              <a:defRPr sz="2400">
                <a:solidFill>
                  <a:schemeClr val="tx1"/>
                </a:solidFill>
                <a:latin typeface="Arial" charset="0"/>
                <a:ea typeface="ＭＳ Ｐゴシック" pitchFamily="26" charset="-128"/>
              </a:defRPr>
            </a:lvl8pPr>
            <a:lvl9pPr marL="1828800" eaLnBrk="0" fontAlgn="base" hangingPunct="0">
              <a:spcBef>
                <a:spcPct val="0"/>
              </a:spcBef>
              <a:spcAft>
                <a:spcPct val="0"/>
              </a:spcAft>
              <a:defRPr sz="2400">
                <a:solidFill>
                  <a:schemeClr val="tx1"/>
                </a:solidFill>
                <a:latin typeface="Arial" charset="0"/>
                <a:ea typeface="ＭＳ Ｐゴシック" pitchFamily="26" charset="-128"/>
              </a:defRPr>
            </a:lvl9pPr>
          </a:lstStyle>
          <a:p>
            <a:pPr algn="just" eaLnBrk="1" hangingPunct="1">
              <a:lnSpc>
                <a:spcPct val="115000"/>
              </a:lnSpc>
              <a:spcAft>
                <a:spcPts val="750"/>
              </a:spcAft>
            </a:pPr>
            <a:r>
              <a:rPr lang="fr-FR" altLang="fr-FR" sz="1800">
                <a:latin typeface="Calibri" pitchFamily="26" charset="0"/>
                <a:ea typeface="Calibri" pitchFamily="26" charset="0"/>
              </a:rPr>
              <a:t>Mesures d'aide individuelles, distinctes des modalités générales d'enseignement.</a:t>
            </a:r>
          </a:p>
        </p:txBody>
      </p:sp>
      <p:sp>
        <p:nvSpPr>
          <p:cNvPr id="13" name="Rectangle 12"/>
          <p:cNvSpPr/>
          <p:nvPr/>
        </p:nvSpPr>
        <p:spPr>
          <a:xfrm>
            <a:off x="4643438" y="2060575"/>
            <a:ext cx="4103687" cy="728663"/>
          </a:xfrm>
          <a:prstGeom prst="rect">
            <a:avLst/>
          </a:prstGeom>
          <a:solidFill>
            <a:schemeClr val="accent3">
              <a:lumMod val="20000"/>
              <a:lumOff val="80000"/>
            </a:schemeClr>
          </a:solidFill>
        </p:spPr>
        <p:txBody>
          <a:bodyPr>
            <a:spAutoFit/>
          </a:bodyPr>
          <a:lstStyle>
            <a:lvl1pPr>
              <a:defRPr sz="2400">
                <a:solidFill>
                  <a:schemeClr val="tx1"/>
                </a:solidFill>
                <a:latin typeface="Arial" charset="0"/>
                <a:ea typeface="ＭＳ Ｐゴシック" pitchFamily="26" charset="-128"/>
              </a:defRPr>
            </a:lvl1pPr>
            <a:lvl2pPr marL="37931725" indent="-37474525">
              <a:defRPr sz="2400">
                <a:solidFill>
                  <a:schemeClr val="tx1"/>
                </a:solidFill>
                <a:latin typeface="Arial" charset="0"/>
                <a:ea typeface="ＭＳ Ｐゴシック" pitchFamily="26" charset="-128"/>
              </a:defRPr>
            </a:lvl2pPr>
            <a:lvl3pPr>
              <a:defRPr sz="2400">
                <a:solidFill>
                  <a:schemeClr val="tx1"/>
                </a:solidFill>
                <a:latin typeface="Arial" charset="0"/>
                <a:ea typeface="ＭＳ Ｐゴシック" pitchFamily="26" charset="-128"/>
              </a:defRPr>
            </a:lvl3pPr>
            <a:lvl4pPr>
              <a:defRPr sz="2400">
                <a:solidFill>
                  <a:schemeClr val="tx1"/>
                </a:solidFill>
                <a:latin typeface="Arial" charset="0"/>
                <a:ea typeface="ＭＳ Ｐゴシック" pitchFamily="26" charset="-128"/>
              </a:defRPr>
            </a:lvl4pPr>
            <a:lvl5pPr>
              <a:defRPr sz="2400">
                <a:solidFill>
                  <a:schemeClr val="tx1"/>
                </a:solidFill>
                <a:latin typeface="Arial" charset="0"/>
                <a:ea typeface="ＭＳ Ｐゴシック" pitchFamily="26" charset="-128"/>
              </a:defRPr>
            </a:lvl5pPr>
            <a:lvl6pPr marL="457200" eaLnBrk="0" fontAlgn="base" hangingPunct="0">
              <a:spcBef>
                <a:spcPct val="0"/>
              </a:spcBef>
              <a:spcAft>
                <a:spcPct val="0"/>
              </a:spcAft>
              <a:defRPr sz="2400">
                <a:solidFill>
                  <a:schemeClr val="tx1"/>
                </a:solidFill>
                <a:latin typeface="Arial" charset="0"/>
                <a:ea typeface="ＭＳ Ｐゴシック" pitchFamily="26" charset="-128"/>
              </a:defRPr>
            </a:lvl6pPr>
            <a:lvl7pPr marL="914400" eaLnBrk="0" fontAlgn="base" hangingPunct="0">
              <a:spcBef>
                <a:spcPct val="0"/>
              </a:spcBef>
              <a:spcAft>
                <a:spcPct val="0"/>
              </a:spcAft>
              <a:defRPr sz="2400">
                <a:solidFill>
                  <a:schemeClr val="tx1"/>
                </a:solidFill>
                <a:latin typeface="Arial" charset="0"/>
                <a:ea typeface="ＭＳ Ｐゴシック" pitchFamily="26" charset="-128"/>
              </a:defRPr>
            </a:lvl7pPr>
            <a:lvl8pPr marL="1371600" eaLnBrk="0" fontAlgn="base" hangingPunct="0">
              <a:spcBef>
                <a:spcPct val="0"/>
              </a:spcBef>
              <a:spcAft>
                <a:spcPct val="0"/>
              </a:spcAft>
              <a:defRPr sz="2400">
                <a:solidFill>
                  <a:schemeClr val="tx1"/>
                </a:solidFill>
                <a:latin typeface="Arial" charset="0"/>
                <a:ea typeface="ＭＳ Ｐゴシック" pitchFamily="26" charset="-128"/>
              </a:defRPr>
            </a:lvl8pPr>
            <a:lvl9pPr marL="1828800" eaLnBrk="0" fontAlgn="base" hangingPunct="0">
              <a:spcBef>
                <a:spcPct val="0"/>
              </a:spcBef>
              <a:spcAft>
                <a:spcPct val="0"/>
              </a:spcAft>
              <a:defRPr sz="2400">
                <a:solidFill>
                  <a:schemeClr val="tx1"/>
                </a:solidFill>
                <a:latin typeface="Arial" charset="0"/>
                <a:ea typeface="ＭＳ Ｐゴシック" pitchFamily="26" charset="-128"/>
              </a:defRPr>
            </a:lvl9pPr>
          </a:lstStyle>
          <a:p>
            <a:pPr algn="just" eaLnBrk="1" hangingPunct="1">
              <a:lnSpc>
                <a:spcPct val="115000"/>
              </a:lnSpc>
              <a:spcAft>
                <a:spcPts val="750"/>
              </a:spcAft>
            </a:pPr>
            <a:r>
              <a:rPr lang="fr-FR" altLang="fr-FR" sz="1800">
                <a:latin typeface="Calibri" pitchFamily="26" charset="0"/>
                <a:ea typeface="Calibri" pitchFamily="26" charset="0"/>
              </a:rPr>
              <a:t>Accueil de tous les élèves et prise en compte de la diversité de leurs besoins.</a:t>
            </a:r>
          </a:p>
        </p:txBody>
      </p:sp>
      <p:sp>
        <p:nvSpPr>
          <p:cNvPr id="14" name="Rectangle 13"/>
          <p:cNvSpPr/>
          <p:nvPr/>
        </p:nvSpPr>
        <p:spPr>
          <a:xfrm>
            <a:off x="4572000" y="3284538"/>
            <a:ext cx="4103688" cy="1049337"/>
          </a:xfrm>
          <a:prstGeom prst="rect">
            <a:avLst/>
          </a:prstGeom>
          <a:solidFill>
            <a:schemeClr val="accent3">
              <a:lumMod val="20000"/>
              <a:lumOff val="80000"/>
            </a:schemeClr>
          </a:solidFill>
        </p:spPr>
        <p:txBody>
          <a:bodyPr>
            <a:spAutoFit/>
          </a:bodyPr>
          <a:lstStyle>
            <a:lvl1pPr>
              <a:defRPr sz="2400">
                <a:solidFill>
                  <a:schemeClr val="tx1"/>
                </a:solidFill>
                <a:latin typeface="Arial" charset="0"/>
                <a:ea typeface="ＭＳ Ｐゴシック" pitchFamily="26" charset="-128"/>
              </a:defRPr>
            </a:lvl1pPr>
            <a:lvl2pPr marL="37931725" indent="-37474525">
              <a:defRPr sz="2400">
                <a:solidFill>
                  <a:schemeClr val="tx1"/>
                </a:solidFill>
                <a:latin typeface="Arial" charset="0"/>
                <a:ea typeface="ＭＳ Ｐゴシック" pitchFamily="26" charset="-128"/>
              </a:defRPr>
            </a:lvl2pPr>
            <a:lvl3pPr>
              <a:defRPr sz="2400">
                <a:solidFill>
                  <a:schemeClr val="tx1"/>
                </a:solidFill>
                <a:latin typeface="Arial" charset="0"/>
                <a:ea typeface="ＭＳ Ｐゴシック" pitchFamily="26" charset="-128"/>
              </a:defRPr>
            </a:lvl3pPr>
            <a:lvl4pPr>
              <a:defRPr sz="2400">
                <a:solidFill>
                  <a:schemeClr val="tx1"/>
                </a:solidFill>
                <a:latin typeface="Arial" charset="0"/>
                <a:ea typeface="ＭＳ Ｐゴシック" pitchFamily="26" charset="-128"/>
              </a:defRPr>
            </a:lvl4pPr>
            <a:lvl5pPr>
              <a:defRPr sz="2400">
                <a:solidFill>
                  <a:schemeClr val="tx1"/>
                </a:solidFill>
                <a:latin typeface="Arial" charset="0"/>
                <a:ea typeface="ＭＳ Ｐゴシック" pitchFamily="26" charset="-128"/>
              </a:defRPr>
            </a:lvl5pPr>
            <a:lvl6pPr marL="457200" eaLnBrk="0" fontAlgn="base" hangingPunct="0">
              <a:spcBef>
                <a:spcPct val="0"/>
              </a:spcBef>
              <a:spcAft>
                <a:spcPct val="0"/>
              </a:spcAft>
              <a:defRPr sz="2400">
                <a:solidFill>
                  <a:schemeClr val="tx1"/>
                </a:solidFill>
                <a:latin typeface="Arial" charset="0"/>
                <a:ea typeface="ＭＳ Ｐゴシック" pitchFamily="26" charset="-128"/>
              </a:defRPr>
            </a:lvl6pPr>
            <a:lvl7pPr marL="914400" eaLnBrk="0" fontAlgn="base" hangingPunct="0">
              <a:spcBef>
                <a:spcPct val="0"/>
              </a:spcBef>
              <a:spcAft>
                <a:spcPct val="0"/>
              </a:spcAft>
              <a:defRPr sz="2400">
                <a:solidFill>
                  <a:schemeClr val="tx1"/>
                </a:solidFill>
                <a:latin typeface="Arial" charset="0"/>
                <a:ea typeface="ＭＳ Ｐゴシック" pitchFamily="26" charset="-128"/>
              </a:defRPr>
            </a:lvl7pPr>
            <a:lvl8pPr marL="1371600" eaLnBrk="0" fontAlgn="base" hangingPunct="0">
              <a:spcBef>
                <a:spcPct val="0"/>
              </a:spcBef>
              <a:spcAft>
                <a:spcPct val="0"/>
              </a:spcAft>
              <a:defRPr sz="2400">
                <a:solidFill>
                  <a:schemeClr val="tx1"/>
                </a:solidFill>
                <a:latin typeface="Arial" charset="0"/>
                <a:ea typeface="ＭＳ Ｐゴシック" pitchFamily="26" charset="-128"/>
              </a:defRPr>
            </a:lvl8pPr>
            <a:lvl9pPr marL="1828800" eaLnBrk="0" fontAlgn="base" hangingPunct="0">
              <a:spcBef>
                <a:spcPct val="0"/>
              </a:spcBef>
              <a:spcAft>
                <a:spcPct val="0"/>
              </a:spcAft>
              <a:defRPr sz="2400">
                <a:solidFill>
                  <a:schemeClr val="tx1"/>
                </a:solidFill>
                <a:latin typeface="Arial" charset="0"/>
                <a:ea typeface="ＭＳ Ｐゴシック" pitchFamily="26" charset="-128"/>
              </a:defRPr>
            </a:lvl9pPr>
          </a:lstStyle>
          <a:p>
            <a:pPr algn="just" eaLnBrk="1" hangingPunct="1">
              <a:lnSpc>
                <a:spcPct val="115000"/>
              </a:lnSpc>
              <a:spcAft>
                <a:spcPts val="750"/>
              </a:spcAft>
            </a:pPr>
            <a:r>
              <a:rPr lang="fr-FR" altLang="fr-FR" sz="1800">
                <a:latin typeface="Calibri" pitchFamily="26" charset="0"/>
                <a:ea typeface="Calibri" pitchFamily="26" charset="0"/>
              </a:rPr>
              <a:t>Centration sur les conditions de l'environnement pouvant entraver ou favoriser les apprentissages.</a:t>
            </a:r>
          </a:p>
        </p:txBody>
      </p:sp>
      <p:sp>
        <p:nvSpPr>
          <p:cNvPr id="15" name="Rectangle 14"/>
          <p:cNvSpPr/>
          <p:nvPr/>
        </p:nvSpPr>
        <p:spPr>
          <a:xfrm>
            <a:off x="4572000" y="4508500"/>
            <a:ext cx="4103688" cy="1047750"/>
          </a:xfrm>
          <a:prstGeom prst="rect">
            <a:avLst/>
          </a:prstGeom>
          <a:solidFill>
            <a:schemeClr val="accent3">
              <a:lumMod val="20000"/>
              <a:lumOff val="80000"/>
            </a:schemeClr>
          </a:solidFill>
        </p:spPr>
        <p:txBody>
          <a:bodyPr>
            <a:spAutoFit/>
          </a:bodyPr>
          <a:lstStyle>
            <a:lvl1pPr>
              <a:defRPr sz="2400">
                <a:solidFill>
                  <a:schemeClr val="tx1"/>
                </a:solidFill>
                <a:latin typeface="Arial" charset="0"/>
                <a:ea typeface="ＭＳ Ｐゴシック" pitchFamily="26" charset="-128"/>
              </a:defRPr>
            </a:lvl1pPr>
            <a:lvl2pPr marL="37931725" indent="-37474525">
              <a:defRPr sz="2400">
                <a:solidFill>
                  <a:schemeClr val="tx1"/>
                </a:solidFill>
                <a:latin typeface="Arial" charset="0"/>
                <a:ea typeface="ＭＳ Ｐゴシック" pitchFamily="26" charset="-128"/>
              </a:defRPr>
            </a:lvl2pPr>
            <a:lvl3pPr>
              <a:defRPr sz="2400">
                <a:solidFill>
                  <a:schemeClr val="tx1"/>
                </a:solidFill>
                <a:latin typeface="Arial" charset="0"/>
                <a:ea typeface="ＭＳ Ｐゴシック" pitchFamily="26" charset="-128"/>
              </a:defRPr>
            </a:lvl3pPr>
            <a:lvl4pPr>
              <a:defRPr sz="2400">
                <a:solidFill>
                  <a:schemeClr val="tx1"/>
                </a:solidFill>
                <a:latin typeface="Arial" charset="0"/>
                <a:ea typeface="ＭＳ Ｐゴシック" pitchFamily="26" charset="-128"/>
              </a:defRPr>
            </a:lvl4pPr>
            <a:lvl5pPr>
              <a:defRPr sz="2400">
                <a:solidFill>
                  <a:schemeClr val="tx1"/>
                </a:solidFill>
                <a:latin typeface="Arial" charset="0"/>
                <a:ea typeface="ＭＳ Ｐゴシック" pitchFamily="26" charset="-128"/>
              </a:defRPr>
            </a:lvl5pPr>
            <a:lvl6pPr marL="457200" eaLnBrk="0" fontAlgn="base" hangingPunct="0">
              <a:spcBef>
                <a:spcPct val="0"/>
              </a:spcBef>
              <a:spcAft>
                <a:spcPct val="0"/>
              </a:spcAft>
              <a:defRPr sz="2400">
                <a:solidFill>
                  <a:schemeClr val="tx1"/>
                </a:solidFill>
                <a:latin typeface="Arial" charset="0"/>
                <a:ea typeface="ＭＳ Ｐゴシック" pitchFamily="26" charset="-128"/>
              </a:defRPr>
            </a:lvl6pPr>
            <a:lvl7pPr marL="914400" eaLnBrk="0" fontAlgn="base" hangingPunct="0">
              <a:spcBef>
                <a:spcPct val="0"/>
              </a:spcBef>
              <a:spcAft>
                <a:spcPct val="0"/>
              </a:spcAft>
              <a:defRPr sz="2400">
                <a:solidFill>
                  <a:schemeClr val="tx1"/>
                </a:solidFill>
                <a:latin typeface="Arial" charset="0"/>
                <a:ea typeface="ＭＳ Ｐゴシック" pitchFamily="26" charset="-128"/>
              </a:defRPr>
            </a:lvl7pPr>
            <a:lvl8pPr marL="1371600" eaLnBrk="0" fontAlgn="base" hangingPunct="0">
              <a:spcBef>
                <a:spcPct val="0"/>
              </a:spcBef>
              <a:spcAft>
                <a:spcPct val="0"/>
              </a:spcAft>
              <a:defRPr sz="2400">
                <a:solidFill>
                  <a:schemeClr val="tx1"/>
                </a:solidFill>
                <a:latin typeface="Arial" charset="0"/>
                <a:ea typeface="ＭＳ Ｐゴシック" pitchFamily="26" charset="-128"/>
              </a:defRPr>
            </a:lvl8pPr>
            <a:lvl9pPr marL="1828800" eaLnBrk="0" fontAlgn="base" hangingPunct="0">
              <a:spcBef>
                <a:spcPct val="0"/>
              </a:spcBef>
              <a:spcAft>
                <a:spcPct val="0"/>
              </a:spcAft>
              <a:defRPr sz="2400">
                <a:solidFill>
                  <a:schemeClr val="tx1"/>
                </a:solidFill>
                <a:latin typeface="Arial" charset="0"/>
                <a:ea typeface="ＭＳ Ｐゴシック" pitchFamily="26" charset="-128"/>
              </a:defRPr>
            </a:lvl9pPr>
          </a:lstStyle>
          <a:p>
            <a:pPr algn="just" eaLnBrk="1" hangingPunct="1">
              <a:lnSpc>
                <a:spcPct val="115000"/>
              </a:lnSpc>
              <a:spcAft>
                <a:spcPts val="750"/>
              </a:spcAft>
            </a:pPr>
            <a:r>
              <a:rPr lang="fr-FR" altLang="fr-FR" sz="1800">
                <a:latin typeface="Calibri" pitchFamily="26" charset="0"/>
                <a:ea typeface="Calibri" pitchFamily="26" charset="0"/>
              </a:rPr>
              <a:t>Modification globale du fonctionnement du système scolaire et des pratiques éducatives.</a:t>
            </a:r>
          </a:p>
        </p:txBody>
      </p:sp>
      <p:sp>
        <p:nvSpPr>
          <p:cNvPr id="22542" name="Espace réservé du numéro de diapositive 1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26" charset="-128"/>
              </a:defRPr>
            </a:lvl1pPr>
            <a:lvl2pPr marL="37931725" indent="-37474525">
              <a:defRPr sz="2400">
                <a:solidFill>
                  <a:schemeClr val="tx1"/>
                </a:solidFill>
                <a:latin typeface="Arial" charset="0"/>
                <a:ea typeface="ＭＳ Ｐゴシック" pitchFamily="26" charset="-128"/>
              </a:defRPr>
            </a:lvl2pPr>
            <a:lvl3pPr>
              <a:defRPr sz="2400">
                <a:solidFill>
                  <a:schemeClr val="tx1"/>
                </a:solidFill>
                <a:latin typeface="Arial" charset="0"/>
                <a:ea typeface="ＭＳ Ｐゴシック" pitchFamily="26" charset="-128"/>
              </a:defRPr>
            </a:lvl3pPr>
            <a:lvl4pPr>
              <a:defRPr sz="2400">
                <a:solidFill>
                  <a:schemeClr val="tx1"/>
                </a:solidFill>
                <a:latin typeface="Arial" charset="0"/>
                <a:ea typeface="ＭＳ Ｐゴシック" pitchFamily="26" charset="-128"/>
              </a:defRPr>
            </a:lvl4pPr>
            <a:lvl5pPr>
              <a:defRPr sz="2400">
                <a:solidFill>
                  <a:schemeClr val="tx1"/>
                </a:solidFill>
                <a:latin typeface="Arial" charset="0"/>
                <a:ea typeface="ＭＳ Ｐゴシック" pitchFamily="26" charset="-128"/>
              </a:defRPr>
            </a:lvl5pPr>
            <a:lvl6pPr marL="457200" eaLnBrk="0" fontAlgn="base" hangingPunct="0">
              <a:spcBef>
                <a:spcPct val="0"/>
              </a:spcBef>
              <a:spcAft>
                <a:spcPct val="0"/>
              </a:spcAft>
              <a:defRPr sz="2400">
                <a:solidFill>
                  <a:schemeClr val="tx1"/>
                </a:solidFill>
                <a:latin typeface="Arial" charset="0"/>
                <a:ea typeface="ＭＳ Ｐゴシック" pitchFamily="26" charset="-128"/>
              </a:defRPr>
            </a:lvl6pPr>
            <a:lvl7pPr marL="914400" eaLnBrk="0" fontAlgn="base" hangingPunct="0">
              <a:spcBef>
                <a:spcPct val="0"/>
              </a:spcBef>
              <a:spcAft>
                <a:spcPct val="0"/>
              </a:spcAft>
              <a:defRPr sz="2400">
                <a:solidFill>
                  <a:schemeClr val="tx1"/>
                </a:solidFill>
                <a:latin typeface="Arial" charset="0"/>
                <a:ea typeface="ＭＳ Ｐゴシック" pitchFamily="26" charset="-128"/>
              </a:defRPr>
            </a:lvl7pPr>
            <a:lvl8pPr marL="1371600" eaLnBrk="0" fontAlgn="base" hangingPunct="0">
              <a:spcBef>
                <a:spcPct val="0"/>
              </a:spcBef>
              <a:spcAft>
                <a:spcPct val="0"/>
              </a:spcAft>
              <a:defRPr sz="2400">
                <a:solidFill>
                  <a:schemeClr val="tx1"/>
                </a:solidFill>
                <a:latin typeface="Arial" charset="0"/>
                <a:ea typeface="ＭＳ Ｐゴシック" pitchFamily="26" charset="-128"/>
              </a:defRPr>
            </a:lvl8pPr>
            <a:lvl9pPr marL="1828800" eaLnBrk="0" fontAlgn="base" hangingPunct="0">
              <a:spcBef>
                <a:spcPct val="0"/>
              </a:spcBef>
              <a:spcAft>
                <a:spcPct val="0"/>
              </a:spcAft>
              <a:defRPr sz="2400">
                <a:solidFill>
                  <a:schemeClr val="tx1"/>
                </a:solidFill>
                <a:latin typeface="Arial" charset="0"/>
                <a:ea typeface="ＭＳ Ｐゴシック" pitchFamily="26" charset="-128"/>
              </a:defRPr>
            </a:lvl9pPr>
          </a:lstStyle>
          <a:p>
            <a:fld id="{6D7AF852-A791-42E4-97EC-C374190F8E96}" type="slidenum">
              <a:rPr lang="fr-FR" altLang="fr-FR" sz="1200">
                <a:solidFill>
                  <a:srgbClr val="898989"/>
                </a:solidFill>
              </a:rPr>
              <a:pPr/>
              <a:t>35</a:t>
            </a:fld>
            <a:endParaRPr lang="fr-FR" altLang="fr-FR" sz="1200">
              <a:solidFill>
                <a:srgbClr val="898989"/>
              </a:solidFill>
            </a:endParaRPr>
          </a:p>
        </p:txBody>
      </p:sp>
      <p:sp>
        <p:nvSpPr>
          <p:cNvPr id="18" name="Rectangle 17"/>
          <p:cNvSpPr/>
          <p:nvPr/>
        </p:nvSpPr>
        <p:spPr>
          <a:xfrm>
            <a:off x="323850" y="5661025"/>
            <a:ext cx="4032250" cy="646113"/>
          </a:xfrm>
          <a:prstGeom prst="rect">
            <a:avLst/>
          </a:prstGeom>
          <a:solidFill>
            <a:schemeClr val="accent6">
              <a:lumMod val="20000"/>
              <a:lumOff val="80000"/>
            </a:schemeClr>
          </a:solidFill>
        </p:spPr>
        <p:txBody>
          <a:bodyPr>
            <a:spAutoFit/>
          </a:bodyPr>
          <a:lstStyle>
            <a:lvl1pPr>
              <a:defRPr sz="2400">
                <a:solidFill>
                  <a:schemeClr val="tx1"/>
                </a:solidFill>
                <a:latin typeface="Arial" charset="0"/>
                <a:ea typeface="ＭＳ Ｐゴシック" pitchFamily="26" charset="-128"/>
              </a:defRPr>
            </a:lvl1pPr>
            <a:lvl2pPr marL="37931725" indent="-37474525">
              <a:defRPr sz="2400">
                <a:solidFill>
                  <a:schemeClr val="tx1"/>
                </a:solidFill>
                <a:latin typeface="Arial" charset="0"/>
                <a:ea typeface="ＭＳ Ｐゴシック" pitchFamily="26" charset="-128"/>
              </a:defRPr>
            </a:lvl2pPr>
            <a:lvl3pPr>
              <a:defRPr sz="2400">
                <a:solidFill>
                  <a:schemeClr val="tx1"/>
                </a:solidFill>
                <a:latin typeface="Arial" charset="0"/>
                <a:ea typeface="ＭＳ Ｐゴシック" pitchFamily="26" charset="-128"/>
              </a:defRPr>
            </a:lvl3pPr>
            <a:lvl4pPr>
              <a:defRPr sz="2400">
                <a:solidFill>
                  <a:schemeClr val="tx1"/>
                </a:solidFill>
                <a:latin typeface="Arial" charset="0"/>
                <a:ea typeface="ＭＳ Ｐゴシック" pitchFamily="26" charset="-128"/>
              </a:defRPr>
            </a:lvl4pPr>
            <a:lvl5pPr>
              <a:defRPr sz="2400">
                <a:solidFill>
                  <a:schemeClr val="tx1"/>
                </a:solidFill>
                <a:latin typeface="Arial" charset="0"/>
                <a:ea typeface="ＭＳ Ｐゴシック" pitchFamily="26" charset="-128"/>
              </a:defRPr>
            </a:lvl5pPr>
            <a:lvl6pPr marL="457200" eaLnBrk="0" fontAlgn="base" hangingPunct="0">
              <a:spcBef>
                <a:spcPct val="0"/>
              </a:spcBef>
              <a:spcAft>
                <a:spcPct val="0"/>
              </a:spcAft>
              <a:defRPr sz="2400">
                <a:solidFill>
                  <a:schemeClr val="tx1"/>
                </a:solidFill>
                <a:latin typeface="Arial" charset="0"/>
                <a:ea typeface="ＭＳ Ｐゴシック" pitchFamily="26" charset="-128"/>
              </a:defRPr>
            </a:lvl6pPr>
            <a:lvl7pPr marL="914400" eaLnBrk="0" fontAlgn="base" hangingPunct="0">
              <a:spcBef>
                <a:spcPct val="0"/>
              </a:spcBef>
              <a:spcAft>
                <a:spcPct val="0"/>
              </a:spcAft>
              <a:defRPr sz="2400">
                <a:solidFill>
                  <a:schemeClr val="tx1"/>
                </a:solidFill>
                <a:latin typeface="Arial" charset="0"/>
                <a:ea typeface="ＭＳ Ｐゴシック" pitchFamily="26" charset="-128"/>
              </a:defRPr>
            </a:lvl7pPr>
            <a:lvl8pPr marL="1371600" eaLnBrk="0" fontAlgn="base" hangingPunct="0">
              <a:spcBef>
                <a:spcPct val="0"/>
              </a:spcBef>
              <a:spcAft>
                <a:spcPct val="0"/>
              </a:spcAft>
              <a:defRPr sz="2400">
                <a:solidFill>
                  <a:schemeClr val="tx1"/>
                </a:solidFill>
                <a:latin typeface="Arial" charset="0"/>
                <a:ea typeface="ＭＳ Ｐゴシック" pitchFamily="26" charset="-128"/>
              </a:defRPr>
            </a:lvl8pPr>
            <a:lvl9pPr marL="1828800" eaLnBrk="0" fontAlgn="base" hangingPunct="0">
              <a:spcBef>
                <a:spcPct val="0"/>
              </a:spcBef>
              <a:spcAft>
                <a:spcPct val="0"/>
              </a:spcAft>
              <a:defRPr sz="2400">
                <a:solidFill>
                  <a:schemeClr val="tx1"/>
                </a:solidFill>
                <a:latin typeface="Arial" charset="0"/>
                <a:ea typeface="ＭＳ Ｐゴシック" pitchFamily="26" charset="-128"/>
              </a:defRPr>
            </a:lvl9pPr>
          </a:lstStyle>
          <a:p>
            <a:pPr algn="just" eaLnBrk="1" hangingPunct="1"/>
            <a:r>
              <a:rPr lang="fr-FR" altLang="fr-FR" sz="1800">
                <a:latin typeface="Calibri" pitchFamily="26" charset="0"/>
              </a:rPr>
              <a:t>Conception d’une scolarisation d’abord géographique et temporelle.</a:t>
            </a:r>
          </a:p>
        </p:txBody>
      </p:sp>
      <p:sp>
        <p:nvSpPr>
          <p:cNvPr id="20" name="Rectangle 19"/>
          <p:cNvSpPr/>
          <p:nvPr/>
        </p:nvSpPr>
        <p:spPr>
          <a:xfrm>
            <a:off x="4572000" y="5661025"/>
            <a:ext cx="4103688" cy="646113"/>
          </a:xfrm>
          <a:prstGeom prst="rect">
            <a:avLst/>
          </a:prstGeom>
          <a:solidFill>
            <a:schemeClr val="accent3">
              <a:lumMod val="20000"/>
              <a:lumOff val="80000"/>
            </a:schemeClr>
          </a:solidFill>
        </p:spPr>
        <p:txBody>
          <a:bodyPr>
            <a:spAutoFit/>
          </a:bodyPr>
          <a:lstStyle>
            <a:lvl1pPr>
              <a:defRPr sz="2400">
                <a:solidFill>
                  <a:schemeClr val="tx1"/>
                </a:solidFill>
                <a:latin typeface="Arial" charset="0"/>
                <a:ea typeface="ＭＳ Ｐゴシック" pitchFamily="26" charset="-128"/>
              </a:defRPr>
            </a:lvl1pPr>
            <a:lvl2pPr marL="37931725" indent="-37474525">
              <a:defRPr sz="2400">
                <a:solidFill>
                  <a:schemeClr val="tx1"/>
                </a:solidFill>
                <a:latin typeface="Arial" charset="0"/>
                <a:ea typeface="ＭＳ Ｐゴシック" pitchFamily="26" charset="-128"/>
              </a:defRPr>
            </a:lvl2pPr>
            <a:lvl3pPr>
              <a:defRPr sz="2400">
                <a:solidFill>
                  <a:schemeClr val="tx1"/>
                </a:solidFill>
                <a:latin typeface="Arial" charset="0"/>
                <a:ea typeface="ＭＳ Ｐゴシック" pitchFamily="26" charset="-128"/>
              </a:defRPr>
            </a:lvl3pPr>
            <a:lvl4pPr>
              <a:defRPr sz="2400">
                <a:solidFill>
                  <a:schemeClr val="tx1"/>
                </a:solidFill>
                <a:latin typeface="Arial" charset="0"/>
                <a:ea typeface="ＭＳ Ｐゴシック" pitchFamily="26" charset="-128"/>
              </a:defRPr>
            </a:lvl4pPr>
            <a:lvl5pPr>
              <a:defRPr sz="2400">
                <a:solidFill>
                  <a:schemeClr val="tx1"/>
                </a:solidFill>
                <a:latin typeface="Arial" charset="0"/>
                <a:ea typeface="ＭＳ Ｐゴシック" pitchFamily="26" charset="-128"/>
              </a:defRPr>
            </a:lvl5pPr>
            <a:lvl6pPr marL="457200" eaLnBrk="0" fontAlgn="base" hangingPunct="0">
              <a:spcBef>
                <a:spcPct val="0"/>
              </a:spcBef>
              <a:spcAft>
                <a:spcPct val="0"/>
              </a:spcAft>
              <a:defRPr sz="2400">
                <a:solidFill>
                  <a:schemeClr val="tx1"/>
                </a:solidFill>
                <a:latin typeface="Arial" charset="0"/>
                <a:ea typeface="ＭＳ Ｐゴシック" pitchFamily="26" charset="-128"/>
              </a:defRPr>
            </a:lvl6pPr>
            <a:lvl7pPr marL="914400" eaLnBrk="0" fontAlgn="base" hangingPunct="0">
              <a:spcBef>
                <a:spcPct val="0"/>
              </a:spcBef>
              <a:spcAft>
                <a:spcPct val="0"/>
              </a:spcAft>
              <a:defRPr sz="2400">
                <a:solidFill>
                  <a:schemeClr val="tx1"/>
                </a:solidFill>
                <a:latin typeface="Arial" charset="0"/>
                <a:ea typeface="ＭＳ Ｐゴシック" pitchFamily="26" charset="-128"/>
              </a:defRPr>
            </a:lvl7pPr>
            <a:lvl8pPr marL="1371600" eaLnBrk="0" fontAlgn="base" hangingPunct="0">
              <a:spcBef>
                <a:spcPct val="0"/>
              </a:spcBef>
              <a:spcAft>
                <a:spcPct val="0"/>
              </a:spcAft>
              <a:defRPr sz="2400">
                <a:solidFill>
                  <a:schemeClr val="tx1"/>
                </a:solidFill>
                <a:latin typeface="Arial" charset="0"/>
                <a:ea typeface="ＭＳ Ｐゴシック" pitchFamily="26" charset="-128"/>
              </a:defRPr>
            </a:lvl8pPr>
            <a:lvl9pPr marL="1828800" eaLnBrk="0" fontAlgn="base" hangingPunct="0">
              <a:spcBef>
                <a:spcPct val="0"/>
              </a:spcBef>
              <a:spcAft>
                <a:spcPct val="0"/>
              </a:spcAft>
              <a:defRPr sz="2400">
                <a:solidFill>
                  <a:schemeClr val="tx1"/>
                </a:solidFill>
                <a:latin typeface="Arial" charset="0"/>
                <a:ea typeface="ＭＳ Ｐゴシック" pitchFamily="26" charset="-128"/>
              </a:defRPr>
            </a:lvl9pPr>
          </a:lstStyle>
          <a:p>
            <a:pPr algn="just" eaLnBrk="1" hangingPunct="1"/>
            <a:r>
              <a:rPr lang="fr-FR" altLang="fr-FR" sz="1800">
                <a:latin typeface="Calibri" pitchFamily="26" charset="0"/>
              </a:rPr>
              <a:t>Objectifs d’apprentissage qui sont les fondements du socle.</a:t>
            </a:r>
          </a:p>
        </p:txBody>
      </p:sp>
      <p:cxnSp>
        <p:nvCxnSpPr>
          <p:cNvPr id="22" name="Connecteur droit avec flèche 21"/>
          <p:cNvCxnSpPr/>
          <p:nvPr/>
        </p:nvCxnSpPr>
        <p:spPr>
          <a:xfrm>
            <a:off x="3419475" y="1412875"/>
            <a:ext cx="2376488"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22546"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8996" y="448819"/>
            <a:ext cx="8628884" cy="6127761"/>
          </a:xfrm>
          <a:noFill/>
        </p:spPr>
      </p:pic>
      <p:pic>
        <p:nvPicPr>
          <p:cNvPr id="19" name="Picture 57" descr="logo academie quadri - en tete"/>
          <p:cNvPicPr>
            <a:picLocks noChangeAspect="1" noChangeArrowheads="1"/>
          </p:cNvPicPr>
          <p:nvPr/>
        </p:nvPicPr>
        <p:blipFill>
          <a:blip r:embed="rId4"/>
          <a:srcRect/>
          <a:stretch>
            <a:fillRect/>
          </a:stretch>
        </p:blipFill>
        <p:spPr bwMode="auto">
          <a:xfrm>
            <a:off x="14287" y="0"/>
            <a:ext cx="1357313" cy="731838"/>
          </a:xfrm>
          <a:prstGeom prst="rect">
            <a:avLst/>
          </a:prstGeom>
          <a:noFill/>
          <a:ln w="9525">
            <a:noFill/>
            <a:miter lim="800000"/>
            <a:headEnd/>
            <a:tailEnd/>
          </a:ln>
        </p:spPr>
      </p:pic>
      <p:sp>
        <p:nvSpPr>
          <p:cNvPr id="23"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B. L’inclusion</a:t>
            </a:r>
            <a:endParaRPr lang="fr-FR" sz="1600" dirty="0">
              <a:solidFill>
                <a:schemeClr val="accent2"/>
              </a:solidFill>
              <a:latin typeface="Arial Narrow" pitchFamily="26" charset="0"/>
            </a:endParaRPr>
          </a:p>
        </p:txBody>
      </p:sp>
    </p:spTree>
    <p:extLst>
      <p:ext uri="{BB962C8B-B14F-4D97-AF65-F5344CB8AC3E}">
        <p14:creationId xmlns:p14="http://schemas.microsoft.com/office/powerpoint/2010/main" val="3845842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10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1000"/>
                                        <p:tgtEl>
                                          <p:spTgt spid="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1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2546"/>
                                        </p:tgtEl>
                                        <p:attrNameLst>
                                          <p:attrName>style.visibility</p:attrName>
                                        </p:attrNameLst>
                                      </p:cBhvr>
                                      <p:to>
                                        <p:strVal val="visible"/>
                                      </p:to>
                                    </p:set>
                                    <p:anim calcmode="lin" valueType="num">
                                      <p:cBhvr>
                                        <p:cTn id="47" dur="500" fill="hold"/>
                                        <p:tgtEl>
                                          <p:spTgt spid="22546"/>
                                        </p:tgtEl>
                                        <p:attrNameLst>
                                          <p:attrName>ppt_w</p:attrName>
                                        </p:attrNameLst>
                                      </p:cBhvr>
                                      <p:tavLst>
                                        <p:tav tm="0">
                                          <p:val>
                                            <p:fltVal val="0"/>
                                          </p:val>
                                        </p:tav>
                                        <p:tav tm="100000">
                                          <p:val>
                                            <p:strVal val="#ppt_w"/>
                                          </p:val>
                                        </p:tav>
                                      </p:tavLst>
                                    </p:anim>
                                    <p:anim calcmode="lin" valueType="num">
                                      <p:cBhvr>
                                        <p:cTn id="48" dur="500" fill="hold"/>
                                        <p:tgtEl>
                                          <p:spTgt spid="22546"/>
                                        </p:tgtEl>
                                        <p:attrNameLst>
                                          <p:attrName>ppt_h</p:attrName>
                                        </p:attrNameLst>
                                      </p:cBhvr>
                                      <p:tavLst>
                                        <p:tav tm="0">
                                          <p:val>
                                            <p:fltVal val="0"/>
                                          </p:val>
                                        </p:tav>
                                        <p:tav tm="100000">
                                          <p:val>
                                            <p:strVal val="#ppt_h"/>
                                          </p:val>
                                        </p:tav>
                                      </p:tavLst>
                                    </p:anim>
                                    <p:animEffect transition="in" filter="fade">
                                      <p:cBhvr>
                                        <p:cTn id="49" dur="500"/>
                                        <p:tgtEl>
                                          <p:spTgt spid="22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8"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20482" name="Titre 1"/>
          <p:cNvSpPr>
            <a:spLocks noGrp="1"/>
          </p:cNvSpPr>
          <p:nvPr>
            <p:ph type="title"/>
          </p:nvPr>
        </p:nvSpPr>
        <p:spPr>
          <a:xfrm>
            <a:off x="2051050" y="56744"/>
            <a:ext cx="6635750" cy="1143000"/>
          </a:xfrm>
        </p:spPr>
        <p:txBody>
          <a:bodyPr/>
          <a:lstStyle/>
          <a:p>
            <a:r>
              <a:rPr lang="fr-FR" altLang="fr-FR" sz="2400" dirty="0" smtClean="0">
                <a:solidFill>
                  <a:srgbClr val="000099"/>
                </a:solidFill>
                <a:latin typeface="Calibri" pitchFamily="26" charset="0"/>
              </a:rPr>
              <a:t>L’école </a:t>
            </a:r>
            <a:r>
              <a:rPr lang="fr-FR" altLang="fr-FR" sz="2400" dirty="0">
                <a:solidFill>
                  <a:srgbClr val="000099"/>
                </a:solidFill>
                <a:latin typeface="Calibri" pitchFamily="26" charset="0"/>
              </a:rPr>
              <a:t>inclusive, proposer des réponses adaptées</a:t>
            </a:r>
            <a:br>
              <a:rPr lang="fr-FR" altLang="fr-FR" sz="2400" dirty="0">
                <a:solidFill>
                  <a:srgbClr val="000099"/>
                </a:solidFill>
                <a:latin typeface="Calibri" pitchFamily="26" charset="0"/>
              </a:rPr>
            </a:br>
            <a:endParaRPr lang="fr-FR" sz="2400" b="1" dirty="0" smtClean="0">
              <a:solidFill>
                <a:srgbClr val="000099"/>
              </a:solidFill>
            </a:endParaRPr>
          </a:p>
        </p:txBody>
      </p:sp>
      <p:sp>
        <p:nvSpPr>
          <p:cNvPr id="4" name="Espace réservé du pied de page 3"/>
          <p:cNvSpPr>
            <a:spLocks noGrp="1"/>
          </p:cNvSpPr>
          <p:nvPr>
            <p:ph type="ftr" sz="quarter" idx="11"/>
          </p:nvPr>
        </p:nvSpPr>
        <p:spPr/>
        <p:txBody>
          <a:bodyPr/>
          <a:lstStyle/>
          <a:p>
            <a:pPr>
              <a:defRPr/>
            </a:pPr>
            <a:r>
              <a:rPr lang="fr-FR" sz="1000" dirty="0">
                <a:solidFill>
                  <a:srgbClr val="000099"/>
                </a:solidFill>
                <a:latin typeface="+mn-lt"/>
              </a:rPr>
              <a:t>Serge SIBEL, IEN ASH - CT Recteur</a:t>
            </a:r>
          </a:p>
        </p:txBody>
      </p:sp>
      <p:pic>
        <p:nvPicPr>
          <p:cNvPr id="9" name="Picture 57" descr="logo academie quadri - en tete"/>
          <p:cNvPicPr>
            <a:picLocks noChangeAspect="1" noChangeArrowheads="1"/>
          </p:cNvPicPr>
          <p:nvPr/>
        </p:nvPicPr>
        <p:blipFill>
          <a:blip r:embed="rId4"/>
          <a:srcRect/>
          <a:stretch>
            <a:fillRect/>
          </a:stretch>
        </p:blipFill>
        <p:spPr bwMode="auto">
          <a:xfrm>
            <a:off x="14287" y="0"/>
            <a:ext cx="1357313" cy="731838"/>
          </a:xfrm>
          <a:prstGeom prst="rect">
            <a:avLst/>
          </a:prstGeom>
          <a:noFill/>
          <a:ln w="9525">
            <a:noFill/>
            <a:miter lim="800000"/>
            <a:headEnd/>
            <a:tailEnd/>
          </a:ln>
        </p:spPr>
      </p:pic>
      <p:sp>
        <p:nvSpPr>
          <p:cNvPr id="10"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B. L’inclusion</a:t>
            </a:r>
            <a:endParaRPr lang="fr-FR" sz="1600" dirty="0">
              <a:solidFill>
                <a:schemeClr val="accent2"/>
              </a:solidFill>
              <a:latin typeface="Arial Narrow" pitchFamily="26" charset="0"/>
            </a:endParaRPr>
          </a:p>
        </p:txBody>
      </p:sp>
      <p:sp>
        <p:nvSpPr>
          <p:cNvPr id="2" name="Espace réservé du contenu 1"/>
          <p:cNvSpPr>
            <a:spLocks noGrp="1"/>
          </p:cNvSpPr>
          <p:nvPr>
            <p:ph idx="1"/>
          </p:nvPr>
        </p:nvSpPr>
        <p:spPr>
          <a:xfrm>
            <a:off x="242290" y="1235657"/>
            <a:ext cx="2889849" cy="4525963"/>
          </a:xfrm>
        </p:spPr>
        <p:txBody>
          <a:bodyPr>
            <a:normAutofit/>
          </a:bodyPr>
          <a:lstStyle/>
          <a:p>
            <a:endParaRPr lang="fr-FR" altLang="fr-FR" b="1" dirty="0">
              <a:solidFill>
                <a:srgbClr val="000099"/>
              </a:solidFill>
              <a:latin typeface="Calibri" pitchFamily="26" charset="0"/>
            </a:endParaRPr>
          </a:p>
          <a:p>
            <a:r>
              <a:rPr lang="fr-FR" altLang="fr-FR" b="1" dirty="0">
                <a:solidFill>
                  <a:srgbClr val="000099"/>
                </a:solidFill>
                <a:latin typeface="Calibri" pitchFamily="26" charset="0"/>
              </a:rPr>
              <a:t>Quel plan pour qui ?</a:t>
            </a:r>
          </a:p>
          <a:p>
            <a:endParaRPr lang="fr-FR" altLang="fr-FR" b="1" dirty="0">
              <a:solidFill>
                <a:srgbClr val="000099"/>
              </a:solidFill>
              <a:latin typeface="Calibri" pitchFamily="26" charset="0"/>
            </a:endParaRPr>
          </a:p>
          <a:p>
            <a:endParaRPr lang="fr-FR" altLang="fr-FR" b="1" dirty="0">
              <a:solidFill>
                <a:srgbClr val="000099"/>
              </a:solidFill>
              <a:latin typeface="Calibri" pitchFamily="26" charset="0"/>
            </a:endParaRPr>
          </a:p>
          <a:p>
            <a:pPr marL="109728" indent="0">
              <a:buNone/>
            </a:pPr>
            <a:r>
              <a:rPr lang="fr-FR" altLang="fr-FR" sz="2100" dirty="0">
                <a:latin typeface="Calibri" pitchFamily="26" charset="0"/>
              </a:rPr>
              <a:t>Ministère de l'Éducation nationale, </a:t>
            </a:r>
            <a:r>
              <a:rPr lang="fr-FR" altLang="fr-FR" sz="2100" dirty="0" smtClean="0">
                <a:latin typeface="Calibri" pitchFamily="26" charset="0"/>
              </a:rPr>
              <a:t>de </a:t>
            </a:r>
            <a:r>
              <a:rPr lang="fr-FR" altLang="fr-FR" sz="2100" dirty="0">
                <a:latin typeface="Calibri" pitchFamily="26" charset="0"/>
              </a:rPr>
              <a:t>l’Enseignement supérieur et de la Recherche </a:t>
            </a:r>
          </a:p>
          <a:p>
            <a:pPr marL="109728" indent="0">
              <a:buNone/>
            </a:pPr>
            <a:r>
              <a:rPr lang="fr-FR" altLang="fr-FR" sz="2100" dirty="0">
                <a:latin typeface="Calibri" pitchFamily="26" charset="0"/>
              </a:rPr>
              <a:t>Décembre 2014</a:t>
            </a:r>
          </a:p>
          <a:p>
            <a:endParaRPr lang="fr-FR" altLang="fr-FR" b="1" dirty="0">
              <a:solidFill>
                <a:srgbClr val="000099"/>
              </a:solidFill>
              <a:latin typeface="Calibri" pitchFamily="26" charset="0"/>
            </a:endParaRPr>
          </a:p>
          <a:p>
            <a:endParaRPr lang="fr-FR" dirty="0"/>
          </a:p>
        </p:txBody>
      </p:sp>
      <p:graphicFrame>
        <p:nvGraphicFramePr>
          <p:cNvPr id="3" name="Objet 2"/>
          <p:cNvGraphicFramePr>
            <a:graphicFrameLocks noChangeAspect="1"/>
          </p:cNvGraphicFramePr>
          <p:nvPr>
            <p:extLst>
              <p:ext uri="{D42A27DB-BD31-4B8C-83A1-F6EECF244321}">
                <p14:modId xmlns:p14="http://schemas.microsoft.com/office/powerpoint/2010/main" val="1171940459"/>
              </p:ext>
            </p:extLst>
          </p:nvPr>
        </p:nvGraphicFramePr>
        <p:xfrm>
          <a:off x="2804335" y="966689"/>
          <a:ext cx="5511530" cy="5806380"/>
        </p:xfrm>
        <a:graphic>
          <a:graphicData uri="http://schemas.openxmlformats.org/presentationml/2006/ole">
            <mc:AlternateContent xmlns:mc="http://schemas.openxmlformats.org/markup-compatibility/2006">
              <mc:Choice xmlns:v="urn:schemas-microsoft-com:vml" Requires="v">
                <p:oleObj spid="_x0000_s1045" name="Document" r:id="rId5" imgW="5697943" imgH="6001699" progId="Word.Document.8">
                  <p:embed/>
                </p:oleObj>
              </mc:Choice>
              <mc:Fallback>
                <p:oleObj name="Document" r:id="rId5" imgW="5697943" imgH="6001699" progId="Word.Documen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4335" y="966689"/>
                        <a:ext cx="5511530" cy="5806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9" name="Picture 15"/>
          <p:cNvPicPr>
            <a:picLocks noChangeAspect="1" noChangeArrowheads="1"/>
          </p:cNvPicPr>
          <p:nvPr/>
        </p:nvPicPr>
        <p:blipFill rotWithShape="1">
          <a:blip r:embed="rId7">
            <a:extLst>
              <a:ext uri="{28A0092B-C50C-407E-A947-70E740481C1C}">
                <a14:useLocalDpi xmlns:a14="http://schemas.microsoft.com/office/drawing/2010/main" val="0"/>
              </a:ext>
            </a:extLst>
          </a:blip>
          <a:srcRect l="17007" t="21751" r="50000" b="6314"/>
          <a:stretch/>
        </p:blipFill>
        <p:spPr bwMode="auto">
          <a:xfrm>
            <a:off x="3132139" y="966688"/>
            <a:ext cx="5042597" cy="5287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rotWithShape="1">
          <a:blip r:embed="rId7">
            <a:extLst>
              <a:ext uri="{28A0092B-C50C-407E-A947-70E740481C1C}">
                <a14:useLocalDpi xmlns:a14="http://schemas.microsoft.com/office/drawing/2010/main" val="0"/>
              </a:ext>
            </a:extLst>
          </a:blip>
          <a:srcRect l="49579" t="19526" r="18375" b="5439"/>
          <a:stretch/>
        </p:blipFill>
        <p:spPr bwMode="auto">
          <a:xfrm>
            <a:off x="2804335" y="717071"/>
            <a:ext cx="5760000" cy="5802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rotWithShape="1">
          <a:blip r:embed="rId8">
            <a:extLst>
              <a:ext uri="{28A0092B-C50C-407E-A947-70E740481C1C}">
                <a14:useLocalDpi xmlns:a14="http://schemas.microsoft.com/office/drawing/2010/main" val="0"/>
              </a:ext>
            </a:extLst>
          </a:blip>
          <a:srcRect l="17813" t="21845" r="50422" b="19527"/>
          <a:stretch/>
        </p:blipFill>
        <p:spPr bwMode="auto">
          <a:xfrm>
            <a:off x="2808024" y="792376"/>
            <a:ext cx="5760000" cy="6065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rotWithShape="1">
          <a:blip r:embed="rId8">
            <a:extLst>
              <a:ext uri="{28A0092B-C50C-407E-A947-70E740481C1C}">
                <a14:useLocalDpi xmlns:a14="http://schemas.microsoft.com/office/drawing/2010/main" val="0"/>
              </a:ext>
            </a:extLst>
          </a:blip>
          <a:srcRect l="50000" t="22001" r="15526" b="8563"/>
          <a:stretch/>
        </p:blipFill>
        <p:spPr bwMode="auto">
          <a:xfrm>
            <a:off x="3132139" y="717071"/>
            <a:ext cx="5297249" cy="599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017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3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1039"/>
                                        </p:tgtEl>
                                        <p:attrNameLst>
                                          <p:attrName>ppt_x</p:attrName>
                                        </p:attrNameLst>
                                      </p:cBhvr>
                                      <p:tavLst>
                                        <p:tav tm="0">
                                          <p:val>
                                            <p:strVal val="ppt_x"/>
                                          </p:val>
                                        </p:tav>
                                        <p:tav tm="100000">
                                          <p:val>
                                            <p:strVal val="ppt_x"/>
                                          </p:val>
                                        </p:tav>
                                      </p:tavLst>
                                    </p:anim>
                                    <p:anim calcmode="lin" valueType="num">
                                      <p:cBhvr additive="base">
                                        <p:cTn id="22" dur="500"/>
                                        <p:tgtEl>
                                          <p:spTgt spid="1039"/>
                                        </p:tgtEl>
                                        <p:attrNameLst>
                                          <p:attrName>ppt_y</p:attrName>
                                        </p:attrNameLst>
                                      </p:cBhvr>
                                      <p:tavLst>
                                        <p:tav tm="0">
                                          <p:val>
                                            <p:strVal val="ppt_y"/>
                                          </p:val>
                                        </p:tav>
                                        <p:tav tm="100000">
                                          <p:val>
                                            <p:strVal val="1+ppt_h/2"/>
                                          </p:val>
                                        </p:tav>
                                      </p:tavLst>
                                    </p:anim>
                                    <p:set>
                                      <p:cBhvr>
                                        <p:cTn id="23" dur="1" fill="hold">
                                          <p:stCondLst>
                                            <p:cond delay="499"/>
                                          </p:stCondLst>
                                        </p:cTn>
                                        <p:tgtEl>
                                          <p:spTgt spid="103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4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1040"/>
                                        </p:tgtEl>
                                        <p:attrNameLst>
                                          <p:attrName>ppt_x</p:attrName>
                                        </p:attrNameLst>
                                      </p:cBhvr>
                                      <p:tavLst>
                                        <p:tav tm="0">
                                          <p:val>
                                            <p:strVal val="ppt_x"/>
                                          </p:val>
                                        </p:tav>
                                        <p:tav tm="100000">
                                          <p:val>
                                            <p:strVal val="ppt_x"/>
                                          </p:val>
                                        </p:tav>
                                      </p:tavLst>
                                    </p:anim>
                                    <p:anim calcmode="lin" valueType="num">
                                      <p:cBhvr additive="base">
                                        <p:cTn id="32" dur="500"/>
                                        <p:tgtEl>
                                          <p:spTgt spid="1040"/>
                                        </p:tgtEl>
                                        <p:attrNameLst>
                                          <p:attrName>ppt_y</p:attrName>
                                        </p:attrNameLst>
                                      </p:cBhvr>
                                      <p:tavLst>
                                        <p:tav tm="0">
                                          <p:val>
                                            <p:strVal val="ppt_y"/>
                                          </p:val>
                                        </p:tav>
                                        <p:tav tm="100000">
                                          <p:val>
                                            <p:strVal val="1+ppt_h/2"/>
                                          </p:val>
                                        </p:tav>
                                      </p:tavLst>
                                    </p:anim>
                                    <p:set>
                                      <p:cBhvr>
                                        <p:cTn id="33" dur="1" fill="hold">
                                          <p:stCondLst>
                                            <p:cond delay="499"/>
                                          </p:stCondLst>
                                        </p:cTn>
                                        <p:tgtEl>
                                          <p:spTgt spid="104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4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041"/>
                                        </p:tgtEl>
                                        <p:attrNameLst>
                                          <p:attrName>ppt_x</p:attrName>
                                        </p:attrNameLst>
                                      </p:cBhvr>
                                      <p:tavLst>
                                        <p:tav tm="0">
                                          <p:val>
                                            <p:strVal val="ppt_x"/>
                                          </p:val>
                                        </p:tav>
                                        <p:tav tm="100000">
                                          <p:val>
                                            <p:strVal val="ppt_x"/>
                                          </p:val>
                                        </p:tav>
                                      </p:tavLst>
                                    </p:anim>
                                    <p:anim calcmode="lin" valueType="num">
                                      <p:cBhvr additive="base">
                                        <p:cTn id="42" dur="500"/>
                                        <p:tgtEl>
                                          <p:spTgt spid="1041"/>
                                        </p:tgtEl>
                                        <p:attrNameLst>
                                          <p:attrName>ppt_y</p:attrName>
                                        </p:attrNameLst>
                                      </p:cBhvr>
                                      <p:tavLst>
                                        <p:tav tm="0">
                                          <p:val>
                                            <p:strVal val="ppt_y"/>
                                          </p:val>
                                        </p:tav>
                                        <p:tav tm="100000">
                                          <p:val>
                                            <p:strVal val="1+ppt_h/2"/>
                                          </p:val>
                                        </p:tav>
                                      </p:tavLst>
                                    </p:anim>
                                    <p:set>
                                      <p:cBhvr>
                                        <p:cTn id="43" dur="1" fill="hold">
                                          <p:stCondLst>
                                            <p:cond delay="499"/>
                                          </p:stCondLst>
                                        </p:cTn>
                                        <p:tgtEl>
                                          <p:spTgt spid="104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100000">
              <a:srgbClr val="FFFFFF"/>
            </a:gs>
          </a:gsLst>
          <a:lin ang="15840000" scaled="0"/>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653695"/>
            <a:ext cx="7772400" cy="1912205"/>
          </a:xfrm>
        </p:spPr>
        <p:txBody>
          <a:bodyPr>
            <a:normAutofit fontScale="90000"/>
          </a:bodyPr>
          <a:lstStyle/>
          <a:p>
            <a:pPr algn="ctr"/>
            <a:r>
              <a:rPr lang="fr-FR" dirty="0" smtClean="0">
                <a:solidFill>
                  <a:srgbClr val="595959"/>
                </a:solidFill>
                <a:latin typeface="Calibri"/>
                <a:cs typeface="Calibri"/>
              </a:rPr>
              <a:t>J1 – C</a:t>
            </a:r>
            <a:br>
              <a:rPr lang="fr-FR" dirty="0" smtClean="0">
                <a:solidFill>
                  <a:srgbClr val="595959"/>
                </a:solidFill>
                <a:latin typeface="Calibri"/>
                <a:cs typeface="Calibri"/>
              </a:rPr>
            </a:br>
            <a:r>
              <a:rPr lang="fr-FR" dirty="0" smtClean="0">
                <a:solidFill>
                  <a:srgbClr val="595959"/>
                </a:solidFill>
                <a:latin typeface="Calibri"/>
                <a:cs typeface="Calibri"/>
              </a:rPr>
              <a:t>Le socle commun de connaissances, de compétences et de culture</a:t>
            </a:r>
            <a:br>
              <a:rPr lang="fr-FR" dirty="0" smtClean="0">
                <a:solidFill>
                  <a:srgbClr val="595959"/>
                </a:solidFill>
                <a:latin typeface="Calibri"/>
                <a:cs typeface="Calibri"/>
              </a:rPr>
            </a:br>
            <a:r>
              <a:rPr lang="fr-FR" dirty="0" smtClean="0">
                <a:solidFill>
                  <a:srgbClr val="595959"/>
                </a:solidFill>
                <a:latin typeface="Calibri"/>
                <a:cs typeface="Calibri"/>
              </a:rPr>
              <a:t>BO du 7-23 /04/15</a:t>
            </a:r>
            <a:endParaRPr lang="fr-FR" dirty="0">
              <a:solidFill>
                <a:srgbClr val="595959"/>
              </a:solidFill>
            </a:endParaRPr>
          </a:p>
        </p:txBody>
      </p:sp>
      <p:sp>
        <p:nvSpPr>
          <p:cNvPr id="4" name="Espace réservé du pied de page 3"/>
          <p:cNvSpPr>
            <a:spLocks noGrp="1"/>
          </p:cNvSpPr>
          <p:nvPr>
            <p:ph type="ftr" sz="quarter" idx="11"/>
          </p:nvPr>
        </p:nvSpPr>
        <p:spPr>
          <a:xfrm>
            <a:off x="4380072" y="6407944"/>
            <a:ext cx="3720320" cy="365125"/>
          </a:xfrm>
        </p:spPr>
        <p:txBody>
          <a:bodyPr/>
          <a:lstStyle/>
          <a:p>
            <a:r>
              <a:rPr lang="fr-FR" smtClean="0">
                <a:solidFill>
                  <a:srgbClr val="2DA2BF">
                    <a:tint val="20000"/>
                  </a:srgbClr>
                </a:solidFill>
              </a:rPr>
              <a:t>Collèges IEN ASH - IEN ET  R 2016  </a:t>
            </a:r>
            <a:endParaRPr lang="fr-FR" dirty="0">
              <a:solidFill>
                <a:srgbClr val="2DA2BF">
                  <a:tint val="20000"/>
                </a:srgbClr>
              </a:solidFill>
            </a:endParaRPr>
          </a:p>
        </p:txBody>
      </p:sp>
      <p:pic>
        <p:nvPicPr>
          <p:cNvPr id="5" name="Picture 2" descr="logo academie orleans-tours quadri marianne - rvb"/>
          <p:cNvPicPr>
            <a:picLocks noChangeAspect="1" noChangeArrowheads="1"/>
          </p:cNvPicPr>
          <p:nvPr/>
        </p:nvPicPr>
        <p:blipFill>
          <a:blip r:embed="rId3"/>
          <a:srcRect/>
          <a:stretch>
            <a:fillRect/>
          </a:stretch>
        </p:blipFill>
        <p:spPr bwMode="auto">
          <a:xfrm>
            <a:off x="395288" y="188913"/>
            <a:ext cx="1403350" cy="1084262"/>
          </a:xfrm>
          <a:prstGeom prst="rect">
            <a:avLst/>
          </a:prstGeom>
          <a:noFill/>
          <a:ln w="9525">
            <a:noFill/>
            <a:miter lim="800000"/>
            <a:headEnd/>
            <a:tailEnd/>
          </a:ln>
        </p:spPr>
      </p:pic>
    </p:spTree>
    <p:extLst>
      <p:ext uri="{BB962C8B-B14F-4D97-AF65-F5344CB8AC3E}">
        <p14:creationId xmlns:p14="http://schemas.microsoft.com/office/powerpoint/2010/main" val="31362755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968911498"/>
              </p:ext>
            </p:extLst>
          </p:nvPr>
        </p:nvGraphicFramePr>
        <p:xfrm>
          <a:off x="-684705" y="1268700"/>
          <a:ext cx="6912960" cy="5256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467430" y="692620"/>
            <a:ext cx="2304345" cy="369332"/>
          </a:xfrm>
          <a:prstGeom prst="rect">
            <a:avLst/>
          </a:prstGeom>
          <a:noFill/>
        </p:spPr>
        <p:txBody>
          <a:bodyPr wrap="square" rtlCol="0">
            <a:spAutoFit/>
          </a:bodyPr>
          <a:lstStyle/>
          <a:p>
            <a:endParaRPr lang="fr-FR" dirty="0"/>
          </a:p>
        </p:txBody>
      </p:sp>
      <p:sp>
        <p:nvSpPr>
          <p:cNvPr id="8" name="ZoneTexte 7"/>
          <p:cNvSpPr txBox="1"/>
          <p:nvPr/>
        </p:nvSpPr>
        <p:spPr>
          <a:xfrm>
            <a:off x="3563860" y="532443"/>
            <a:ext cx="5040700" cy="95410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sz="2800" b="1" dirty="0" smtClean="0"/>
              <a:t>La relation programme - socle</a:t>
            </a:r>
            <a:endParaRPr lang="fr-FR" sz="2800" b="1" dirty="0"/>
          </a:p>
        </p:txBody>
      </p:sp>
      <p:sp>
        <p:nvSpPr>
          <p:cNvPr id="9" name="ZoneTexte 8"/>
          <p:cNvSpPr txBox="1"/>
          <p:nvPr/>
        </p:nvSpPr>
        <p:spPr>
          <a:xfrm>
            <a:off x="4644010" y="2188267"/>
            <a:ext cx="3960550"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sz="2400" b="1" dirty="0" smtClean="0"/>
              <a:t>Enseignement général et professionnel adapté</a:t>
            </a:r>
            <a:endParaRPr lang="fr-FR" sz="2400" b="1" dirty="0"/>
          </a:p>
        </p:txBody>
      </p:sp>
      <p:sp>
        <p:nvSpPr>
          <p:cNvPr id="6" name="Text Box 17"/>
          <p:cNvSpPr txBox="1">
            <a:spLocks noChangeArrowheads="1"/>
          </p:cNvSpPr>
          <p:nvPr/>
        </p:nvSpPr>
        <p:spPr bwMode="auto">
          <a:xfrm>
            <a:off x="0" y="6519446"/>
            <a:ext cx="895108" cy="338554"/>
          </a:xfrm>
          <a:prstGeom prst="rect">
            <a:avLst/>
          </a:prstGeom>
          <a:solidFill>
            <a:srgbClr val="CCECFF"/>
          </a:solidFill>
          <a:ln w="9525">
            <a:solidFill>
              <a:srgbClr val="3366FF"/>
            </a:solidFill>
            <a:miter lim="800000"/>
            <a:headEnd/>
            <a:tailEnd/>
          </a:ln>
        </p:spPr>
        <p:txBody>
          <a:bodyPr wrap="square">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Socle</a:t>
            </a:r>
            <a:endParaRPr lang="fr-FR" sz="1600" dirty="0">
              <a:solidFill>
                <a:schemeClr val="accent2"/>
              </a:solidFill>
              <a:latin typeface="Arial Narrow" pitchFamily="26" charset="0"/>
            </a:endParaRPr>
          </a:p>
        </p:txBody>
      </p:sp>
    </p:spTree>
    <p:extLst>
      <p:ext uri="{BB962C8B-B14F-4D97-AF65-F5344CB8AC3E}">
        <p14:creationId xmlns:p14="http://schemas.microsoft.com/office/powerpoint/2010/main" val="10854574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à coins arrondis 20"/>
          <p:cNvSpPr/>
          <p:nvPr/>
        </p:nvSpPr>
        <p:spPr>
          <a:xfrm>
            <a:off x="395420" y="463549"/>
            <a:ext cx="8353160" cy="661131"/>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700" b="1" dirty="0" smtClean="0">
                <a:effectLst/>
                <a:latin typeface="Arial"/>
                <a:ea typeface="MS Mincho"/>
                <a:cs typeface="Times New Roman"/>
              </a:rPr>
              <a:t>SOCLE COMMUN DE CONNAISSANCES, DE COMPETENCES ET DE CULTURE</a:t>
            </a:r>
            <a:endParaRPr lang="fr-FR" sz="1700" b="1" dirty="0">
              <a:effectLst/>
              <a:latin typeface="Arial"/>
              <a:ea typeface="MS Mincho"/>
              <a:cs typeface="Times New Roman"/>
            </a:endParaRPr>
          </a:p>
        </p:txBody>
      </p:sp>
      <p:sp>
        <p:nvSpPr>
          <p:cNvPr id="22" name="Text Box 17"/>
          <p:cNvSpPr txBox="1">
            <a:spLocks noChangeArrowheads="1"/>
          </p:cNvSpPr>
          <p:nvPr/>
        </p:nvSpPr>
        <p:spPr bwMode="auto">
          <a:xfrm>
            <a:off x="0" y="6519446"/>
            <a:ext cx="895108" cy="338554"/>
          </a:xfrm>
          <a:prstGeom prst="rect">
            <a:avLst/>
          </a:prstGeom>
          <a:solidFill>
            <a:srgbClr val="CCECFF"/>
          </a:solidFill>
          <a:ln w="9525">
            <a:solidFill>
              <a:srgbClr val="3366FF"/>
            </a:solidFill>
            <a:miter lim="800000"/>
            <a:headEnd/>
            <a:tailEnd/>
          </a:ln>
        </p:spPr>
        <p:txBody>
          <a:bodyPr wrap="square">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Socle</a:t>
            </a:r>
            <a:endParaRPr lang="fr-FR" sz="1600" dirty="0">
              <a:solidFill>
                <a:schemeClr val="accent2"/>
              </a:solidFill>
              <a:latin typeface="Arial Narrow" pitchFamily="26" charset="0"/>
            </a:endParaRPr>
          </a:p>
        </p:txBody>
      </p:sp>
      <p:sp>
        <p:nvSpPr>
          <p:cNvPr id="23" name="Rectangle à coins arrondis 22"/>
          <p:cNvSpPr/>
          <p:nvPr/>
        </p:nvSpPr>
        <p:spPr>
          <a:xfrm>
            <a:off x="395420" y="1328468"/>
            <a:ext cx="8576052" cy="5190978"/>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2800" dirty="0" smtClean="0">
                <a:latin typeface="Arial"/>
                <a:ea typeface="MS Mincho"/>
                <a:cs typeface="Times New Roman"/>
              </a:rPr>
              <a:t>Le BO du 23 avril 2015 précise :</a:t>
            </a:r>
          </a:p>
          <a:p>
            <a:pPr algn="ctr">
              <a:spcAft>
                <a:spcPts val="0"/>
              </a:spcAft>
            </a:pPr>
            <a:endParaRPr lang="fr-FR" sz="2800" dirty="0" smtClean="0">
              <a:latin typeface="Arial"/>
              <a:ea typeface="MS Mincho"/>
              <a:cs typeface="Times New Roman"/>
            </a:endParaRPr>
          </a:p>
          <a:p>
            <a:pPr marL="285750" indent="-285750" algn="ctr">
              <a:spcAft>
                <a:spcPts val="0"/>
              </a:spcAft>
              <a:buFontTx/>
              <a:buChar char="-"/>
            </a:pPr>
            <a:r>
              <a:rPr lang="fr-FR" sz="2800" dirty="0" smtClean="0">
                <a:effectLst/>
                <a:latin typeface="Arial"/>
                <a:ea typeface="MS Mincho"/>
                <a:cs typeface="Times New Roman"/>
              </a:rPr>
              <a:t>La scolarité obligatoire poursuit deux objectifs : la </a:t>
            </a:r>
            <a:r>
              <a:rPr lang="fr-FR" sz="2800" b="1" dirty="0" smtClean="0">
                <a:effectLst/>
                <a:latin typeface="Arial"/>
                <a:ea typeface="MS Mincho"/>
                <a:cs typeface="Times New Roman"/>
              </a:rPr>
              <a:t>formation et la socialisation</a:t>
            </a:r>
            <a:r>
              <a:rPr lang="fr-FR" sz="2800" dirty="0" smtClean="0">
                <a:effectLst/>
                <a:latin typeface="Arial"/>
                <a:ea typeface="MS Mincho"/>
                <a:cs typeface="Times New Roman"/>
              </a:rPr>
              <a:t>.</a:t>
            </a:r>
          </a:p>
          <a:p>
            <a:pPr marL="285750" indent="-285750" algn="ctr">
              <a:spcAft>
                <a:spcPts val="0"/>
              </a:spcAft>
              <a:buFontTx/>
              <a:buChar char="-"/>
            </a:pPr>
            <a:endParaRPr lang="fr-FR" sz="2800" dirty="0" smtClean="0">
              <a:effectLst/>
              <a:latin typeface="Arial"/>
              <a:ea typeface="MS Mincho"/>
              <a:cs typeface="Times New Roman"/>
            </a:endParaRPr>
          </a:p>
          <a:p>
            <a:pPr marL="285750" indent="-285750" algn="ctr">
              <a:spcAft>
                <a:spcPts val="0"/>
              </a:spcAft>
              <a:buFontTx/>
              <a:buChar char="-"/>
            </a:pPr>
            <a:r>
              <a:rPr lang="fr-FR" sz="2800" dirty="0" smtClean="0">
                <a:latin typeface="Arial"/>
                <a:ea typeface="MS Mincho"/>
                <a:cs typeface="Times New Roman"/>
              </a:rPr>
              <a:t>Elle donne aux élèves une culture commune qui leur permettra de </a:t>
            </a:r>
            <a:r>
              <a:rPr lang="fr-FR" sz="2800" b="1" dirty="0" smtClean="0">
                <a:latin typeface="Arial"/>
                <a:ea typeface="MS Mincho"/>
                <a:cs typeface="Times New Roman"/>
              </a:rPr>
              <a:t>s ’épanouir </a:t>
            </a:r>
            <a:r>
              <a:rPr lang="fr-FR" sz="2800" dirty="0" smtClean="0">
                <a:latin typeface="Arial"/>
                <a:ea typeface="MS Mincho"/>
                <a:cs typeface="Times New Roman"/>
              </a:rPr>
              <a:t>personnellement, de développer leur </a:t>
            </a:r>
            <a:r>
              <a:rPr lang="fr-FR" sz="2800" b="1" dirty="0" smtClean="0">
                <a:latin typeface="Arial"/>
                <a:ea typeface="MS Mincho"/>
                <a:cs typeface="Times New Roman"/>
              </a:rPr>
              <a:t>sociabilité</a:t>
            </a:r>
            <a:r>
              <a:rPr lang="fr-FR" sz="2800" dirty="0" smtClean="0">
                <a:latin typeface="Arial"/>
                <a:ea typeface="MS Mincho"/>
                <a:cs typeface="Times New Roman"/>
              </a:rPr>
              <a:t>, de réussir la suite de leur </a:t>
            </a:r>
            <a:r>
              <a:rPr lang="fr-FR" sz="2800" b="1" dirty="0" smtClean="0">
                <a:latin typeface="Arial"/>
                <a:ea typeface="MS Mincho"/>
                <a:cs typeface="Times New Roman"/>
              </a:rPr>
              <a:t>parcours de formation</a:t>
            </a:r>
            <a:r>
              <a:rPr lang="fr-FR" sz="2800" dirty="0" smtClean="0">
                <a:latin typeface="Arial"/>
                <a:ea typeface="MS Mincho"/>
                <a:cs typeface="Times New Roman"/>
              </a:rPr>
              <a:t>, de s’insérer dans la société où ils vivront et de participer comme </a:t>
            </a:r>
            <a:r>
              <a:rPr lang="fr-FR" sz="2800" b="1" dirty="0" smtClean="0">
                <a:latin typeface="Arial"/>
                <a:ea typeface="MS Mincho"/>
                <a:cs typeface="Times New Roman"/>
              </a:rPr>
              <a:t>citoyen</a:t>
            </a:r>
            <a:r>
              <a:rPr lang="fr-FR" sz="2800" dirty="0" smtClean="0">
                <a:latin typeface="Arial"/>
                <a:ea typeface="MS Mincho"/>
                <a:cs typeface="Times New Roman"/>
              </a:rPr>
              <a:t>, à son évolution.</a:t>
            </a:r>
            <a:endParaRPr lang="fr-FR" sz="2800" dirty="0" smtClean="0">
              <a:effectLst/>
              <a:latin typeface="Arial"/>
              <a:ea typeface="MS Mincho"/>
              <a:cs typeface="Times New Roman"/>
            </a:endParaRPr>
          </a:p>
          <a:p>
            <a:pPr marL="171450" indent="-171450">
              <a:spcAft>
                <a:spcPts val="0"/>
              </a:spcAft>
              <a:buFontTx/>
              <a:buChar char="-"/>
            </a:pPr>
            <a:endParaRPr lang="fr-FR" b="1" dirty="0" smtClean="0">
              <a:latin typeface="Arial"/>
              <a:ea typeface="MS Mincho"/>
              <a:cs typeface="Times New Roman"/>
            </a:endParaRPr>
          </a:p>
        </p:txBody>
      </p:sp>
    </p:spTree>
    <p:extLst>
      <p:ext uri="{BB962C8B-B14F-4D97-AF65-F5344CB8AC3E}">
        <p14:creationId xmlns:p14="http://schemas.microsoft.com/office/powerpoint/2010/main" val="42905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371600" y="1481328"/>
            <a:ext cx="7315200" cy="4525963"/>
          </a:xfrm>
        </p:spPr>
        <p:txBody>
          <a:bodyPr>
            <a:normAutofit fontScale="77500" lnSpcReduction="20000"/>
          </a:bodyPr>
          <a:lstStyle/>
          <a:p>
            <a:pPr indent="-288000">
              <a:lnSpc>
                <a:spcPct val="120000"/>
              </a:lnSpc>
            </a:pPr>
            <a:r>
              <a:rPr lang="fr-FR" sz="2800" dirty="0"/>
              <a:t>Permettre à chaque élève de développer son potentiel</a:t>
            </a:r>
          </a:p>
          <a:p>
            <a:pPr indent="-288000">
              <a:lnSpc>
                <a:spcPct val="120000"/>
              </a:lnSpc>
            </a:pPr>
            <a:r>
              <a:rPr lang="fr-FR" sz="2800" dirty="0"/>
              <a:t>Mieux prendre en compte les temporalités d’apprentissage</a:t>
            </a:r>
          </a:p>
          <a:p>
            <a:pPr indent="-288000">
              <a:lnSpc>
                <a:spcPct val="120000"/>
              </a:lnSpc>
            </a:pPr>
            <a:r>
              <a:rPr lang="fr-FR" sz="2800" dirty="0"/>
              <a:t>Réformer les contenus : socle et programmes</a:t>
            </a:r>
          </a:p>
          <a:p>
            <a:pPr indent="-288000">
              <a:lnSpc>
                <a:spcPct val="120000"/>
              </a:lnSpc>
            </a:pPr>
            <a:r>
              <a:rPr lang="fr-FR" sz="2800" dirty="0"/>
              <a:t>Donner la possibilité à chaque établissement de construire des réponses adaptées à sa situation en fournissant les moyens d’une véritable autonomie</a:t>
            </a:r>
          </a:p>
          <a:p>
            <a:pPr indent="-288000">
              <a:lnSpc>
                <a:spcPct val="120000"/>
              </a:lnSpc>
            </a:pPr>
            <a:r>
              <a:rPr lang="fr-FR" sz="2800" dirty="0"/>
              <a:t>Redonner du sens à un projet d’établissement mobilisateur</a:t>
            </a:r>
          </a:p>
          <a:p>
            <a:pPr indent="-288000">
              <a:lnSpc>
                <a:spcPct val="120000"/>
              </a:lnSpc>
            </a:pPr>
            <a:r>
              <a:rPr lang="fr-FR" sz="2800" dirty="0"/>
              <a:t>Favoriser et valoriser les initiatives </a:t>
            </a:r>
            <a:r>
              <a:rPr lang="fr-FR" sz="2800" dirty="0" smtClean="0"/>
              <a:t>locales</a:t>
            </a:r>
            <a:endParaRPr lang="fr-FR" sz="2800" dirty="0"/>
          </a:p>
        </p:txBody>
      </p:sp>
      <p:sp>
        <p:nvSpPr>
          <p:cNvPr id="3" name="Titre 2"/>
          <p:cNvSpPr>
            <a:spLocks noGrp="1"/>
          </p:cNvSpPr>
          <p:nvPr>
            <p:ph type="title"/>
          </p:nvPr>
        </p:nvSpPr>
        <p:spPr>
          <a:xfrm>
            <a:off x="1008992" y="274638"/>
            <a:ext cx="7677807" cy="1143000"/>
          </a:xfrm>
        </p:spPr>
        <p:txBody>
          <a:bodyPr/>
          <a:lstStyle/>
          <a:p>
            <a:pPr algn="ctr"/>
            <a:r>
              <a:rPr lang="fr-FR" dirty="0" smtClean="0"/>
              <a:t>Sens de la Réforme</a:t>
            </a:r>
            <a:endParaRPr lang="fr-FR" dirty="0"/>
          </a:p>
        </p:txBody>
      </p:sp>
      <p:sp>
        <p:nvSpPr>
          <p:cNvPr id="4" name="Espace réservé du pied de page 3"/>
          <p:cNvSpPr>
            <a:spLocks noGrp="1"/>
          </p:cNvSpPr>
          <p:nvPr>
            <p:ph type="ftr" sz="quarter" idx="11"/>
          </p:nvPr>
        </p:nvSpPr>
        <p:spPr/>
        <p:txBody>
          <a:bodyPr/>
          <a:lstStyle/>
          <a:p>
            <a:r>
              <a:rPr lang="fr-FR" smtClean="0"/>
              <a:t>Collèges IEN ASH - IEN ET  R 2016  </a:t>
            </a:r>
            <a:endParaRPr lang="fr-FR"/>
          </a:p>
        </p:txBody>
      </p:sp>
      <p:sp>
        <p:nvSpPr>
          <p:cNvPr id="5"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6"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Introduction</a:t>
            </a:r>
            <a:endParaRPr lang="fr-FR" sz="1600" dirty="0">
              <a:solidFill>
                <a:schemeClr val="accent2"/>
              </a:solidFill>
              <a:latin typeface="Arial Narrow" pitchFamily="26" charset="0"/>
            </a:endParaRPr>
          </a:p>
        </p:txBody>
      </p:sp>
      <p:pic>
        <p:nvPicPr>
          <p:cNvPr id="7"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extLst>
      <p:ext uri="{BB962C8B-B14F-4D97-AF65-F5344CB8AC3E}">
        <p14:creationId xmlns:p14="http://schemas.microsoft.com/office/powerpoint/2010/main" val="14153673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à coins arrondis 20"/>
          <p:cNvSpPr/>
          <p:nvPr/>
        </p:nvSpPr>
        <p:spPr>
          <a:xfrm>
            <a:off x="395420" y="463549"/>
            <a:ext cx="8353160" cy="661131"/>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700" b="1" dirty="0" smtClean="0">
                <a:effectLst/>
                <a:latin typeface="Arial"/>
                <a:ea typeface="MS Mincho"/>
                <a:cs typeface="Times New Roman"/>
              </a:rPr>
              <a:t>SOCLE COMMUN DE CONNAISSANCES, DE COMPETENCES ET DE CULTURE</a:t>
            </a:r>
            <a:endParaRPr lang="fr-FR" sz="1700" b="1" dirty="0">
              <a:effectLst/>
              <a:latin typeface="Arial"/>
              <a:ea typeface="MS Mincho"/>
              <a:cs typeface="Times New Roman"/>
            </a:endParaRPr>
          </a:p>
        </p:txBody>
      </p:sp>
      <p:sp>
        <p:nvSpPr>
          <p:cNvPr id="22" name="Text Box 17"/>
          <p:cNvSpPr txBox="1">
            <a:spLocks noChangeArrowheads="1"/>
          </p:cNvSpPr>
          <p:nvPr/>
        </p:nvSpPr>
        <p:spPr bwMode="auto">
          <a:xfrm>
            <a:off x="0" y="6519446"/>
            <a:ext cx="895108" cy="338554"/>
          </a:xfrm>
          <a:prstGeom prst="rect">
            <a:avLst/>
          </a:prstGeom>
          <a:solidFill>
            <a:srgbClr val="CCECFF"/>
          </a:solidFill>
          <a:ln w="9525">
            <a:solidFill>
              <a:srgbClr val="3366FF"/>
            </a:solidFill>
            <a:miter lim="800000"/>
            <a:headEnd/>
            <a:tailEnd/>
          </a:ln>
        </p:spPr>
        <p:txBody>
          <a:bodyPr wrap="square">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Socle</a:t>
            </a:r>
            <a:endParaRPr lang="fr-FR" sz="1600" dirty="0">
              <a:solidFill>
                <a:schemeClr val="accent2"/>
              </a:solidFill>
              <a:latin typeface="Arial Narrow" pitchFamily="26" charset="0"/>
            </a:endParaRPr>
          </a:p>
        </p:txBody>
      </p:sp>
      <p:sp>
        <p:nvSpPr>
          <p:cNvPr id="23" name="Rectangle à coins arrondis 22"/>
          <p:cNvSpPr/>
          <p:nvPr/>
        </p:nvSpPr>
        <p:spPr>
          <a:xfrm>
            <a:off x="172528" y="1328468"/>
            <a:ext cx="8798944" cy="536025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gn="ctr">
              <a:spcAft>
                <a:spcPts val="0"/>
              </a:spcAft>
              <a:buFontTx/>
              <a:buChar char="-"/>
            </a:pPr>
            <a:r>
              <a:rPr lang="fr-FR" sz="2800" dirty="0" smtClean="0">
                <a:latin typeface="Arial"/>
                <a:ea typeface="MS Mincho"/>
                <a:cs typeface="Times New Roman"/>
              </a:rPr>
              <a:t>Le socle ouvre à la connaissance, </a:t>
            </a:r>
            <a:r>
              <a:rPr lang="fr-FR" sz="2800" b="1" dirty="0" smtClean="0">
                <a:latin typeface="Arial"/>
                <a:ea typeface="MS Mincho"/>
                <a:cs typeface="Times New Roman"/>
              </a:rPr>
              <a:t>forme le jugement et l’esprit critique</a:t>
            </a:r>
            <a:r>
              <a:rPr lang="fr-FR" sz="2800" dirty="0" smtClean="0">
                <a:latin typeface="Arial"/>
                <a:ea typeface="MS Mincho"/>
                <a:cs typeface="Times New Roman"/>
              </a:rPr>
              <a:t>.</a:t>
            </a:r>
          </a:p>
          <a:p>
            <a:pPr marL="285750" indent="-285750" algn="ctr">
              <a:spcAft>
                <a:spcPts val="0"/>
              </a:spcAft>
              <a:buFontTx/>
              <a:buChar char="-"/>
            </a:pPr>
            <a:r>
              <a:rPr lang="fr-FR" sz="2800" dirty="0" smtClean="0">
                <a:latin typeface="Arial"/>
                <a:ea typeface="MS Mincho"/>
                <a:cs typeface="Times New Roman"/>
              </a:rPr>
              <a:t>Il fournit une éducation fondée sur </a:t>
            </a:r>
            <a:r>
              <a:rPr lang="fr-FR" sz="2800" dirty="0">
                <a:latin typeface="Arial"/>
                <a:ea typeface="MS Mincho"/>
                <a:cs typeface="Times New Roman"/>
              </a:rPr>
              <a:t>d</a:t>
            </a:r>
            <a:r>
              <a:rPr lang="fr-FR" sz="2800" dirty="0" smtClean="0">
                <a:latin typeface="Arial"/>
                <a:ea typeface="MS Mincho"/>
                <a:cs typeface="Times New Roman"/>
              </a:rPr>
              <a:t>es valeurs qui permettent de </a:t>
            </a:r>
            <a:r>
              <a:rPr lang="fr-FR" sz="2800" b="1" dirty="0" smtClean="0">
                <a:latin typeface="Arial"/>
                <a:ea typeface="MS Mincho"/>
                <a:cs typeface="Times New Roman"/>
              </a:rPr>
              <a:t>vivre dans une société tolérante, de liberté.</a:t>
            </a:r>
          </a:p>
          <a:p>
            <a:pPr marL="285750" indent="-285750" algn="ctr">
              <a:spcAft>
                <a:spcPts val="0"/>
              </a:spcAft>
              <a:buFontTx/>
              <a:buChar char="-"/>
            </a:pPr>
            <a:r>
              <a:rPr lang="fr-FR" sz="2800" dirty="0" smtClean="0">
                <a:latin typeface="Arial"/>
                <a:ea typeface="MS Mincho"/>
                <a:cs typeface="Times New Roman"/>
              </a:rPr>
              <a:t>Il favorise un développement de la personne en </a:t>
            </a:r>
            <a:r>
              <a:rPr lang="fr-FR" sz="2800" b="1" dirty="0" smtClean="0">
                <a:latin typeface="Arial"/>
                <a:ea typeface="MS Mincho"/>
                <a:cs typeface="Times New Roman"/>
              </a:rPr>
              <a:t>interaction avec le monde qui l ’entoure</a:t>
            </a:r>
            <a:r>
              <a:rPr lang="fr-FR" sz="2800" dirty="0" smtClean="0">
                <a:latin typeface="Arial"/>
                <a:ea typeface="MS Mincho"/>
                <a:cs typeface="Times New Roman"/>
              </a:rPr>
              <a:t>.</a:t>
            </a:r>
          </a:p>
          <a:p>
            <a:pPr marL="285750" indent="-285750" algn="ctr">
              <a:spcAft>
                <a:spcPts val="0"/>
              </a:spcAft>
              <a:buFontTx/>
              <a:buChar char="-"/>
            </a:pPr>
            <a:r>
              <a:rPr lang="fr-FR" sz="2800" dirty="0" smtClean="0">
                <a:latin typeface="Arial"/>
                <a:ea typeface="MS Mincho"/>
                <a:cs typeface="Times New Roman"/>
              </a:rPr>
              <a:t>Il donne aux élèves les moyens de s’engager dans les activités scolaires,  d’agir et d’échanger avec autrui. </a:t>
            </a:r>
            <a:endParaRPr lang="fr-FR" sz="2800" dirty="0" smtClean="0">
              <a:latin typeface="Arial"/>
              <a:ea typeface="MS Mincho"/>
              <a:cs typeface="Times New Roman"/>
            </a:endParaRPr>
          </a:p>
        </p:txBody>
      </p:sp>
    </p:spTree>
    <p:extLst>
      <p:ext uri="{BB962C8B-B14F-4D97-AF65-F5344CB8AC3E}">
        <p14:creationId xmlns:p14="http://schemas.microsoft.com/office/powerpoint/2010/main" val="242714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3">
                                            <p:bg/>
                                          </p:spTgt>
                                        </p:tgtEl>
                                        <p:attrNameLst>
                                          <p:attrName>style.visibility</p:attrName>
                                        </p:attrNameLst>
                                      </p:cBhvr>
                                      <p:to>
                                        <p:strVal val="visible"/>
                                      </p:to>
                                    </p:set>
                                    <p:anim calcmode="lin" valueType="num">
                                      <p:cBhvr additive="base">
                                        <p:cTn id="11" dur="1000" fill="hold"/>
                                        <p:tgtEl>
                                          <p:spTgt spid="23">
                                            <p:bg/>
                                          </p:spTgt>
                                        </p:tgtEl>
                                        <p:attrNameLst>
                                          <p:attrName>ppt_x</p:attrName>
                                        </p:attrNameLst>
                                      </p:cBhvr>
                                      <p:tavLst>
                                        <p:tav tm="0">
                                          <p:val>
                                            <p:strVal val="#ppt_x"/>
                                          </p:val>
                                        </p:tav>
                                        <p:tav tm="100000">
                                          <p:val>
                                            <p:strVal val="#ppt_x"/>
                                          </p:val>
                                        </p:tav>
                                      </p:tavLst>
                                    </p:anim>
                                    <p:anim calcmode="lin" valueType="num">
                                      <p:cBhvr additive="base">
                                        <p:cTn id="12" dur="1000" fill="hold"/>
                                        <p:tgtEl>
                                          <p:spTgt spid="2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 calcmode="lin" valueType="num">
                                      <p:cBhvr additive="base">
                                        <p:cTn id="15"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 calcmode="lin" valueType="num">
                                      <p:cBhvr additive="base">
                                        <p:cTn id="19"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xEl>
                                              <p:pRg st="2" end="2"/>
                                            </p:txEl>
                                          </p:spTgt>
                                        </p:tgtEl>
                                        <p:attrNameLst>
                                          <p:attrName>style.visibility</p:attrName>
                                        </p:attrNameLst>
                                      </p:cBhvr>
                                      <p:to>
                                        <p:strVal val="visible"/>
                                      </p:to>
                                    </p:set>
                                    <p:anim calcmode="lin" valueType="num">
                                      <p:cBhvr additive="base">
                                        <p:cTn id="23"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 calcmode="lin" valueType="num">
                                      <p:cBhvr additive="base">
                                        <p:cTn id="27"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build="allAtOnce"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re 4"/>
          <p:cNvSpPr/>
          <p:nvPr/>
        </p:nvSpPr>
        <p:spPr>
          <a:xfrm>
            <a:off x="895108" y="463549"/>
            <a:ext cx="1657350" cy="6219825"/>
          </a:xfrm>
          <a:prstGeom prst="can">
            <a:avLst>
              <a:gd name="adj" fmla="val 30173"/>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400" dirty="0">
              <a:effectLst/>
              <a:latin typeface="Arial"/>
              <a:ea typeface="MS Mincho"/>
              <a:cs typeface="Times New Roman"/>
            </a:endParaRPr>
          </a:p>
        </p:txBody>
      </p:sp>
      <p:sp>
        <p:nvSpPr>
          <p:cNvPr id="6" name="Zone de texte 2"/>
          <p:cNvSpPr txBox="1"/>
          <p:nvPr/>
        </p:nvSpPr>
        <p:spPr>
          <a:xfrm>
            <a:off x="1437835" y="1708383"/>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D1</a:t>
            </a:r>
            <a:endParaRPr lang="fr-FR" sz="1200" dirty="0">
              <a:effectLst/>
              <a:latin typeface="Arial"/>
              <a:ea typeface="MS Mincho"/>
              <a:cs typeface="Times New Roman"/>
            </a:endParaRPr>
          </a:p>
        </p:txBody>
      </p:sp>
      <p:sp>
        <p:nvSpPr>
          <p:cNvPr id="13" name="Rectangle à coins arrondis 12"/>
          <p:cNvSpPr/>
          <p:nvPr/>
        </p:nvSpPr>
        <p:spPr>
          <a:xfrm>
            <a:off x="2760975" y="1641709"/>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Les langages pour penser et communiquer</a:t>
            </a:r>
            <a:endParaRPr lang="fr-FR" sz="1200" dirty="0">
              <a:effectLst/>
              <a:latin typeface="Arial"/>
              <a:ea typeface="MS Mincho"/>
              <a:cs typeface="Times New Roman"/>
            </a:endParaRPr>
          </a:p>
        </p:txBody>
      </p:sp>
      <p:sp>
        <p:nvSpPr>
          <p:cNvPr id="3" name="Rectangle à coins arrondis 2"/>
          <p:cNvSpPr/>
          <p:nvPr/>
        </p:nvSpPr>
        <p:spPr>
          <a:xfrm>
            <a:off x="972060" y="5949350"/>
            <a:ext cx="1512210" cy="3600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ea typeface="MS Mincho"/>
                <a:cs typeface="Times New Roman"/>
              </a:rPr>
              <a:t>Domaines</a:t>
            </a:r>
            <a:endParaRPr lang="fr-FR" sz="1200" dirty="0">
              <a:latin typeface="Arial"/>
              <a:ea typeface="MS Mincho"/>
              <a:cs typeface="Times New Roman"/>
            </a:endParaRPr>
          </a:p>
        </p:txBody>
      </p:sp>
      <p:sp>
        <p:nvSpPr>
          <p:cNvPr id="11" name="Rectangle à coins arrondis 10"/>
          <p:cNvSpPr/>
          <p:nvPr/>
        </p:nvSpPr>
        <p:spPr>
          <a:xfrm>
            <a:off x="2753071" y="2479909"/>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Les </a:t>
            </a:r>
            <a:r>
              <a:rPr lang="fr-FR" b="1" dirty="0" smtClean="0">
                <a:latin typeface="Arial"/>
                <a:ea typeface="MS Mincho"/>
                <a:cs typeface="Times New Roman"/>
              </a:rPr>
              <a:t>méthodes et outils pour apprendre</a:t>
            </a:r>
            <a:endParaRPr lang="fr-FR" sz="1200" dirty="0">
              <a:effectLst/>
              <a:latin typeface="Arial"/>
              <a:ea typeface="MS Mincho"/>
              <a:cs typeface="Times New Roman"/>
            </a:endParaRPr>
          </a:p>
        </p:txBody>
      </p:sp>
      <p:sp>
        <p:nvSpPr>
          <p:cNvPr id="12" name="Zone de texte 2"/>
          <p:cNvSpPr txBox="1"/>
          <p:nvPr/>
        </p:nvSpPr>
        <p:spPr>
          <a:xfrm>
            <a:off x="1433453" y="2546583"/>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D2</a:t>
            </a:r>
            <a:endParaRPr lang="fr-FR" sz="1200" dirty="0">
              <a:effectLst/>
              <a:latin typeface="Arial"/>
              <a:ea typeface="MS Mincho"/>
              <a:cs typeface="Times New Roman"/>
            </a:endParaRPr>
          </a:p>
        </p:txBody>
      </p:sp>
      <p:sp>
        <p:nvSpPr>
          <p:cNvPr id="15" name="Zone de texte 2"/>
          <p:cNvSpPr txBox="1"/>
          <p:nvPr/>
        </p:nvSpPr>
        <p:spPr>
          <a:xfrm>
            <a:off x="1444655" y="3397249"/>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D3</a:t>
            </a:r>
            <a:endParaRPr lang="fr-FR" sz="1200" dirty="0">
              <a:effectLst/>
              <a:latin typeface="Arial"/>
              <a:ea typeface="MS Mincho"/>
              <a:cs typeface="Times New Roman"/>
            </a:endParaRPr>
          </a:p>
        </p:txBody>
      </p:sp>
      <p:sp>
        <p:nvSpPr>
          <p:cNvPr id="16" name="Rectangle à coins arrondis 15"/>
          <p:cNvSpPr/>
          <p:nvPr/>
        </p:nvSpPr>
        <p:spPr>
          <a:xfrm>
            <a:off x="2795813" y="3330575"/>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La formation de la personne et du citoyen</a:t>
            </a:r>
            <a:endParaRPr lang="fr-FR" sz="1200" dirty="0">
              <a:effectLst/>
              <a:latin typeface="Arial"/>
              <a:ea typeface="MS Mincho"/>
              <a:cs typeface="Times New Roman"/>
            </a:endParaRPr>
          </a:p>
        </p:txBody>
      </p:sp>
      <p:sp>
        <p:nvSpPr>
          <p:cNvPr id="17" name="Rectangle à coins arrondis 16"/>
          <p:cNvSpPr/>
          <p:nvPr/>
        </p:nvSpPr>
        <p:spPr>
          <a:xfrm>
            <a:off x="2786115" y="4194175"/>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Les systèmes naturels et les systèmes techniques</a:t>
            </a:r>
            <a:endParaRPr lang="fr-FR" sz="1200" dirty="0">
              <a:effectLst/>
              <a:latin typeface="Arial"/>
              <a:ea typeface="MS Mincho"/>
              <a:cs typeface="Times New Roman"/>
            </a:endParaRPr>
          </a:p>
        </p:txBody>
      </p:sp>
      <p:sp>
        <p:nvSpPr>
          <p:cNvPr id="18" name="Zone de texte 2"/>
          <p:cNvSpPr txBox="1"/>
          <p:nvPr/>
        </p:nvSpPr>
        <p:spPr>
          <a:xfrm>
            <a:off x="1451475" y="4260849"/>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D4</a:t>
            </a:r>
            <a:endParaRPr lang="fr-FR" sz="1200" dirty="0">
              <a:effectLst/>
              <a:latin typeface="Arial"/>
              <a:ea typeface="MS Mincho"/>
              <a:cs typeface="Times New Roman"/>
            </a:endParaRPr>
          </a:p>
        </p:txBody>
      </p:sp>
      <p:sp>
        <p:nvSpPr>
          <p:cNvPr id="19" name="Rectangle à coins arrondis 18"/>
          <p:cNvSpPr/>
          <p:nvPr/>
        </p:nvSpPr>
        <p:spPr>
          <a:xfrm>
            <a:off x="2795813" y="5011526"/>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700" b="1" dirty="0" smtClean="0">
                <a:effectLst/>
                <a:latin typeface="Arial"/>
                <a:ea typeface="MS Mincho"/>
                <a:cs typeface="Times New Roman"/>
              </a:rPr>
              <a:t>Les représentations du monde et de l’activité humaine</a:t>
            </a:r>
            <a:endParaRPr lang="fr-FR" sz="1700" dirty="0">
              <a:effectLst/>
              <a:latin typeface="Arial"/>
              <a:ea typeface="MS Mincho"/>
              <a:cs typeface="Times New Roman"/>
            </a:endParaRPr>
          </a:p>
        </p:txBody>
      </p:sp>
      <p:sp>
        <p:nvSpPr>
          <p:cNvPr id="20" name="Zone de texte 2"/>
          <p:cNvSpPr txBox="1"/>
          <p:nvPr/>
        </p:nvSpPr>
        <p:spPr>
          <a:xfrm>
            <a:off x="1444655" y="5078200"/>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D5</a:t>
            </a:r>
            <a:endParaRPr lang="fr-FR" sz="1200" dirty="0">
              <a:effectLst/>
              <a:latin typeface="Arial"/>
              <a:ea typeface="MS Mincho"/>
              <a:cs typeface="Times New Roman"/>
            </a:endParaRPr>
          </a:p>
        </p:txBody>
      </p:sp>
      <p:sp>
        <p:nvSpPr>
          <p:cNvPr id="21" name="Rectangle à coins arrondis 20"/>
          <p:cNvSpPr/>
          <p:nvPr/>
        </p:nvSpPr>
        <p:spPr>
          <a:xfrm>
            <a:off x="395420" y="463549"/>
            <a:ext cx="8353160" cy="661131"/>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700" b="1" dirty="0" smtClean="0">
                <a:effectLst/>
                <a:latin typeface="Arial"/>
                <a:ea typeface="MS Mincho"/>
                <a:cs typeface="Times New Roman"/>
              </a:rPr>
              <a:t>SOCLE COMMUN DE CONNAISSANCES, DE COMPETENCES ET DE CULTURE</a:t>
            </a:r>
            <a:endParaRPr lang="fr-FR" sz="1700" b="1" dirty="0">
              <a:effectLst/>
              <a:latin typeface="Arial"/>
              <a:ea typeface="MS Mincho"/>
              <a:cs typeface="Times New Roman"/>
            </a:endParaRPr>
          </a:p>
        </p:txBody>
      </p:sp>
      <p:sp>
        <p:nvSpPr>
          <p:cNvPr id="22" name="Text Box 17"/>
          <p:cNvSpPr txBox="1">
            <a:spLocks noChangeArrowheads="1"/>
          </p:cNvSpPr>
          <p:nvPr/>
        </p:nvSpPr>
        <p:spPr bwMode="auto">
          <a:xfrm>
            <a:off x="0" y="6519446"/>
            <a:ext cx="895108" cy="338554"/>
          </a:xfrm>
          <a:prstGeom prst="rect">
            <a:avLst/>
          </a:prstGeom>
          <a:solidFill>
            <a:srgbClr val="CCECFF"/>
          </a:solidFill>
          <a:ln w="9525">
            <a:solidFill>
              <a:srgbClr val="3366FF"/>
            </a:solidFill>
            <a:miter lim="800000"/>
            <a:headEnd/>
            <a:tailEnd/>
          </a:ln>
        </p:spPr>
        <p:txBody>
          <a:bodyPr wrap="square">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Socle</a:t>
            </a:r>
            <a:endParaRPr lang="fr-FR" sz="1600" dirty="0">
              <a:solidFill>
                <a:schemeClr val="accent2"/>
              </a:solidFill>
              <a:latin typeface="Arial Narrow" pitchFamily="26" charset="0"/>
            </a:endParaRPr>
          </a:p>
        </p:txBody>
      </p:sp>
    </p:spTree>
    <p:extLst>
      <p:ext uri="{BB962C8B-B14F-4D97-AF65-F5344CB8AC3E}">
        <p14:creationId xmlns:p14="http://schemas.microsoft.com/office/powerpoint/2010/main" val="284722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childTnLst>
                          </p:cTn>
                        </p:par>
                        <p:par>
                          <p:cTn id="26" fill="hold">
                            <p:stCondLst>
                              <p:cond delay="1000"/>
                            </p:stCondLst>
                            <p:childTnLst>
                              <p:par>
                                <p:cTn id="27" presetID="2" presetClass="entr" presetSubtype="2"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2000" fill="hold"/>
                                        <p:tgtEl>
                                          <p:spTgt spid="13"/>
                                        </p:tgtEl>
                                        <p:attrNameLst>
                                          <p:attrName>ppt_x</p:attrName>
                                        </p:attrNameLst>
                                      </p:cBhvr>
                                      <p:tavLst>
                                        <p:tav tm="0">
                                          <p:val>
                                            <p:strVal val="1+#ppt_w/2"/>
                                          </p:val>
                                        </p:tav>
                                        <p:tav tm="100000">
                                          <p:val>
                                            <p:strVal val="#ppt_x"/>
                                          </p:val>
                                        </p:tav>
                                      </p:tavLst>
                                    </p:anim>
                                    <p:anim calcmode="lin" valueType="num">
                                      <p:cBhvr additive="base">
                                        <p:cTn id="30" dur="2000" fill="hold"/>
                                        <p:tgtEl>
                                          <p:spTgt spid="13"/>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Effect transition="in" filter="fade">
                                      <p:cBhvr>
                                        <p:cTn id="36" dur="1000"/>
                                        <p:tgtEl>
                                          <p:spTgt spid="12"/>
                                        </p:tgtEl>
                                      </p:cBhvr>
                                    </p:animEffect>
                                  </p:childTnLst>
                                </p:cTn>
                              </p:par>
                            </p:childTnLst>
                          </p:cTn>
                        </p:par>
                        <p:par>
                          <p:cTn id="37" fill="hold">
                            <p:stCondLst>
                              <p:cond delay="4000"/>
                            </p:stCondLst>
                            <p:childTnLst>
                              <p:par>
                                <p:cTn id="38" presetID="2" presetClass="entr" presetSubtype="2"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2000" fill="hold"/>
                                        <p:tgtEl>
                                          <p:spTgt spid="11"/>
                                        </p:tgtEl>
                                        <p:attrNameLst>
                                          <p:attrName>ppt_x</p:attrName>
                                        </p:attrNameLst>
                                      </p:cBhvr>
                                      <p:tavLst>
                                        <p:tav tm="0">
                                          <p:val>
                                            <p:strVal val="1+#ppt_w/2"/>
                                          </p:val>
                                        </p:tav>
                                        <p:tav tm="100000">
                                          <p:val>
                                            <p:strVal val="#ppt_x"/>
                                          </p:val>
                                        </p:tav>
                                      </p:tavLst>
                                    </p:anim>
                                    <p:anim calcmode="lin" valueType="num">
                                      <p:cBhvr additive="base">
                                        <p:cTn id="41" dur="20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ppt_w</p:attrName>
                                        </p:attrNameLst>
                                      </p:cBhvr>
                                      <p:tavLst>
                                        <p:tav tm="0">
                                          <p:val>
                                            <p:fltVal val="0"/>
                                          </p:val>
                                        </p:tav>
                                        <p:tav tm="100000">
                                          <p:val>
                                            <p:strVal val="#ppt_w"/>
                                          </p:val>
                                        </p:tav>
                                      </p:tavLst>
                                    </p:anim>
                                    <p:anim calcmode="lin" valueType="num">
                                      <p:cBhvr>
                                        <p:cTn id="46" dur="1000" fill="hold"/>
                                        <p:tgtEl>
                                          <p:spTgt spid="15"/>
                                        </p:tgtEl>
                                        <p:attrNameLst>
                                          <p:attrName>ppt_h</p:attrName>
                                        </p:attrNameLst>
                                      </p:cBhvr>
                                      <p:tavLst>
                                        <p:tav tm="0">
                                          <p:val>
                                            <p:fltVal val="0"/>
                                          </p:val>
                                        </p:tav>
                                        <p:tav tm="100000">
                                          <p:val>
                                            <p:strVal val="#ppt_h"/>
                                          </p:val>
                                        </p:tav>
                                      </p:tavLst>
                                    </p:anim>
                                    <p:animEffect transition="in" filter="fade">
                                      <p:cBhvr>
                                        <p:cTn id="47" dur="1000"/>
                                        <p:tgtEl>
                                          <p:spTgt spid="15"/>
                                        </p:tgtEl>
                                      </p:cBhvr>
                                    </p:animEffect>
                                  </p:childTnLst>
                                </p:cTn>
                              </p:par>
                            </p:childTnLst>
                          </p:cTn>
                        </p:par>
                        <p:par>
                          <p:cTn id="48" fill="hold">
                            <p:stCondLst>
                              <p:cond delay="7000"/>
                            </p:stCondLst>
                            <p:childTnLst>
                              <p:par>
                                <p:cTn id="49" presetID="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2000" fill="hold"/>
                                        <p:tgtEl>
                                          <p:spTgt spid="16"/>
                                        </p:tgtEl>
                                        <p:attrNameLst>
                                          <p:attrName>ppt_x</p:attrName>
                                        </p:attrNameLst>
                                      </p:cBhvr>
                                      <p:tavLst>
                                        <p:tav tm="0">
                                          <p:val>
                                            <p:strVal val="1+#ppt_w/2"/>
                                          </p:val>
                                        </p:tav>
                                        <p:tav tm="100000">
                                          <p:val>
                                            <p:strVal val="#ppt_x"/>
                                          </p:val>
                                        </p:tav>
                                      </p:tavLst>
                                    </p:anim>
                                    <p:anim calcmode="lin" valueType="num">
                                      <p:cBhvr additive="base">
                                        <p:cTn id="52" dur="20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9000"/>
                            </p:stCondLst>
                            <p:childTnLst>
                              <p:par>
                                <p:cTn id="54" presetID="53" presetClass="entr" presetSubtype="16"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childTnLst>
                          </p:cTn>
                        </p:par>
                        <p:par>
                          <p:cTn id="59" fill="hold">
                            <p:stCondLst>
                              <p:cond delay="10000"/>
                            </p:stCondLst>
                            <p:childTnLst>
                              <p:par>
                                <p:cTn id="60" presetID="2" presetClass="entr" presetSubtype="2"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2000" fill="hold"/>
                                        <p:tgtEl>
                                          <p:spTgt spid="17"/>
                                        </p:tgtEl>
                                        <p:attrNameLst>
                                          <p:attrName>ppt_x</p:attrName>
                                        </p:attrNameLst>
                                      </p:cBhvr>
                                      <p:tavLst>
                                        <p:tav tm="0">
                                          <p:val>
                                            <p:strVal val="1+#ppt_w/2"/>
                                          </p:val>
                                        </p:tav>
                                        <p:tav tm="100000">
                                          <p:val>
                                            <p:strVal val="#ppt_x"/>
                                          </p:val>
                                        </p:tav>
                                      </p:tavLst>
                                    </p:anim>
                                    <p:anim calcmode="lin" valueType="num">
                                      <p:cBhvr additive="base">
                                        <p:cTn id="63" dur="2000" fill="hold"/>
                                        <p:tgtEl>
                                          <p:spTgt spid="17"/>
                                        </p:tgtEl>
                                        <p:attrNameLst>
                                          <p:attrName>ppt_y</p:attrName>
                                        </p:attrNameLst>
                                      </p:cBhvr>
                                      <p:tavLst>
                                        <p:tav tm="0">
                                          <p:val>
                                            <p:strVal val="#ppt_y"/>
                                          </p:val>
                                        </p:tav>
                                        <p:tav tm="100000">
                                          <p:val>
                                            <p:strVal val="#ppt_y"/>
                                          </p:val>
                                        </p:tav>
                                      </p:tavLst>
                                    </p:anim>
                                  </p:childTnLst>
                                </p:cTn>
                              </p:par>
                            </p:childTnLst>
                          </p:cTn>
                        </p:par>
                        <p:par>
                          <p:cTn id="64" fill="hold">
                            <p:stCondLst>
                              <p:cond delay="12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fltVal val="0"/>
                                          </p:val>
                                        </p:tav>
                                        <p:tav tm="100000">
                                          <p:val>
                                            <p:strVal val="#ppt_w"/>
                                          </p:val>
                                        </p:tav>
                                      </p:tavLst>
                                    </p:anim>
                                    <p:anim calcmode="lin" valueType="num">
                                      <p:cBhvr>
                                        <p:cTn id="68" dur="1000" fill="hold"/>
                                        <p:tgtEl>
                                          <p:spTgt spid="20"/>
                                        </p:tgtEl>
                                        <p:attrNameLst>
                                          <p:attrName>ppt_h</p:attrName>
                                        </p:attrNameLst>
                                      </p:cBhvr>
                                      <p:tavLst>
                                        <p:tav tm="0">
                                          <p:val>
                                            <p:fltVal val="0"/>
                                          </p:val>
                                        </p:tav>
                                        <p:tav tm="100000">
                                          <p:val>
                                            <p:strVal val="#ppt_h"/>
                                          </p:val>
                                        </p:tav>
                                      </p:tavLst>
                                    </p:anim>
                                    <p:animEffect transition="in" filter="fade">
                                      <p:cBhvr>
                                        <p:cTn id="69" dur="1000"/>
                                        <p:tgtEl>
                                          <p:spTgt spid="20"/>
                                        </p:tgtEl>
                                      </p:cBhvr>
                                    </p:animEffect>
                                  </p:childTnLst>
                                </p:cTn>
                              </p:par>
                            </p:childTnLst>
                          </p:cTn>
                        </p:par>
                        <p:par>
                          <p:cTn id="70" fill="hold">
                            <p:stCondLst>
                              <p:cond delay="13000"/>
                            </p:stCondLst>
                            <p:childTnLst>
                              <p:par>
                                <p:cTn id="71" presetID="2" presetClass="entr" presetSubtype="2"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2000" fill="hold"/>
                                        <p:tgtEl>
                                          <p:spTgt spid="19"/>
                                        </p:tgtEl>
                                        <p:attrNameLst>
                                          <p:attrName>ppt_x</p:attrName>
                                        </p:attrNameLst>
                                      </p:cBhvr>
                                      <p:tavLst>
                                        <p:tav tm="0">
                                          <p:val>
                                            <p:strVal val="1+#ppt_w/2"/>
                                          </p:val>
                                        </p:tav>
                                        <p:tav tm="100000">
                                          <p:val>
                                            <p:strVal val="#ppt_x"/>
                                          </p:val>
                                        </p:tav>
                                      </p:tavLst>
                                    </p:anim>
                                    <p:anim calcmode="lin" valueType="num">
                                      <p:cBhvr additive="base">
                                        <p:cTn id="74" dur="2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3" grpId="0" animBg="1"/>
      <p:bldP spid="11" grpId="0" animBg="1"/>
      <p:bldP spid="12" grpId="0" animBg="1"/>
      <p:bldP spid="15" grpId="0" animBg="1"/>
      <p:bldP spid="16" grpId="0" animBg="1"/>
      <p:bldP spid="17" grpId="0" animBg="1"/>
      <p:bldP spid="18" grpId="0" animBg="1"/>
      <p:bldP spid="19" grpId="0" animBg="1"/>
      <p:bldP spid="20" grpId="0" animBg="1"/>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re 4"/>
          <p:cNvSpPr/>
          <p:nvPr/>
        </p:nvSpPr>
        <p:spPr>
          <a:xfrm>
            <a:off x="895108" y="463549"/>
            <a:ext cx="1657350" cy="6219825"/>
          </a:xfrm>
          <a:prstGeom prst="can">
            <a:avLst>
              <a:gd name="adj" fmla="val 30173"/>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400" dirty="0">
              <a:effectLst/>
              <a:latin typeface="Arial"/>
              <a:ea typeface="MS Mincho"/>
              <a:cs typeface="Times New Roman"/>
            </a:endParaRPr>
          </a:p>
        </p:txBody>
      </p:sp>
      <p:sp>
        <p:nvSpPr>
          <p:cNvPr id="6" name="Zone de texte 2"/>
          <p:cNvSpPr txBox="1"/>
          <p:nvPr/>
        </p:nvSpPr>
        <p:spPr>
          <a:xfrm>
            <a:off x="1437835" y="1708383"/>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D1</a:t>
            </a:r>
            <a:endParaRPr lang="fr-FR" sz="1200" dirty="0">
              <a:effectLst/>
              <a:latin typeface="Arial"/>
              <a:ea typeface="MS Mincho"/>
              <a:cs typeface="Times New Roman"/>
            </a:endParaRPr>
          </a:p>
        </p:txBody>
      </p:sp>
      <p:sp>
        <p:nvSpPr>
          <p:cNvPr id="13" name="Rectangle à coins arrondis 12"/>
          <p:cNvSpPr/>
          <p:nvPr/>
        </p:nvSpPr>
        <p:spPr>
          <a:xfrm>
            <a:off x="2760975" y="1797931"/>
            <a:ext cx="5848376" cy="4439459"/>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2400" b="1" dirty="0" smtClean="0">
                <a:effectLst/>
                <a:latin typeface="Arial"/>
                <a:ea typeface="MS Mincho"/>
                <a:cs typeface="Times New Roman"/>
              </a:rPr>
              <a:t>LES DOMAINES</a:t>
            </a:r>
          </a:p>
          <a:p>
            <a:pPr algn="ctr">
              <a:spcAft>
                <a:spcPts val="0"/>
              </a:spcAft>
            </a:pPr>
            <a:r>
              <a:rPr lang="fr-FR" b="1" dirty="0" smtClean="0">
                <a:effectLst/>
                <a:latin typeface="Arial"/>
                <a:ea typeface="MS Mincho"/>
                <a:cs typeface="Times New Roman"/>
              </a:rPr>
              <a:t>LES OBJECTIFS</a:t>
            </a:r>
          </a:p>
          <a:p>
            <a:pPr algn="ctr">
              <a:spcAft>
                <a:spcPts val="0"/>
              </a:spcAft>
            </a:pPr>
            <a:endParaRPr lang="fr-FR" b="1" dirty="0" smtClean="0">
              <a:effectLst/>
              <a:latin typeface="Arial"/>
              <a:ea typeface="MS Mincho"/>
              <a:cs typeface="Times New Roman"/>
            </a:endParaRPr>
          </a:p>
          <a:p>
            <a:pPr marL="171450" indent="-171450">
              <a:spcAft>
                <a:spcPts val="0"/>
              </a:spcAft>
              <a:buFontTx/>
              <a:buChar char="-"/>
            </a:pPr>
            <a:r>
              <a:rPr lang="fr-FR" b="1" dirty="0" smtClean="0">
                <a:effectLst/>
                <a:latin typeface="Arial"/>
                <a:ea typeface="MS Mincho"/>
                <a:cs typeface="Times New Roman"/>
              </a:rPr>
              <a:t>Objectifs terminaux : </a:t>
            </a:r>
          </a:p>
          <a:p>
            <a:pPr marL="1085850" lvl="2" indent="-171450">
              <a:buFontTx/>
              <a:buChar char="-"/>
            </a:pPr>
            <a:r>
              <a:rPr lang="fr-FR" b="1" dirty="0" smtClean="0">
                <a:latin typeface="Arial"/>
                <a:ea typeface="MS Mincho"/>
                <a:cs typeface="Times New Roman"/>
              </a:rPr>
              <a:t>absence </a:t>
            </a:r>
            <a:r>
              <a:rPr lang="fr-FR" b="1" dirty="0">
                <a:latin typeface="Arial"/>
                <a:ea typeface="MS Mincho"/>
                <a:cs typeface="Times New Roman"/>
              </a:rPr>
              <a:t>de palier d’acquisition</a:t>
            </a:r>
          </a:p>
          <a:p>
            <a:pPr marL="1085850" lvl="2" indent="-171450">
              <a:buFontTx/>
              <a:buChar char="-"/>
            </a:pPr>
            <a:r>
              <a:rPr lang="fr-FR" b="1" dirty="0" smtClean="0">
                <a:latin typeface="Arial"/>
                <a:ea typeface="MS Mincho"/>
                <a:cs typeface="Times New Roman"/>
              </a:rPr>
              <a:t>absence </a:t>
            </a:r>
            <a:r>
              <a:rPr lang="fr-FR" b="1" dirty="0">
                <a:latin typeface="Arial"/>
                <a:ea typeface="MS Mincho"/>
                <a:cs typeface="Times New Roman"/>
              </a:rPr>
              <a:t>de </a:t>
            </a:r>
            <a:r>
              <a:rPr lang="fr-FR" b="1" dirty="0" smtClean="0">
                <a:latin typeface="Arial"/>
                <a:ea typeface="MS Mincho"/>
                <a:cs typeface="Times New Roman"/>
              </a:rPr>
              <a:t>progressivité</a:t>
            </a:r>
          </a:p>
          <a:p>
            <a:pPr marL="1085850" lvl="2" indent="-171450">
              <a:buFontTx/>
              <a:buChar char="-"/>
            </a:pPr>
            <a:endParaRPr lang="fr-FR" b="1" dirty="0">
              <a:latin typeface="Arial"/>
              <a:ea typeface="MS Mincho"/>
              <a:cs typeface="Times New Roman"/>
            </a:endParaRPr>
          </a:p>
          <a:p>
            <a:pPr marL="171450" indent="-171450">
              <a:spcAft>
                <a:spcPts val="0"/>
              </a:spcAft>
              <a:buFontTx/>
              <a:buChar char="-"/>
            </a:pPr>
            <a:r>
              <a:rPr lang="fr-FR" b="1" dirty="0" smtClean="0">
                <a:latin typeface="Arial"/>
                <a:ea typeface="MS Mincho"/>
                <a:cs typeface="Times New Roman"/>
              </a:rPr>
              <a:t>Objectifs transversaux :</a:t>
            </a:r>
          </a:p>
          <a:p>
            <a:pPr>
              <a:spcAft>
                <a:spcPts val="0"/>
              </a:spcAft>
            </a:pPr>
            <a:r>
              <a:rPr lang="fr-FR" b="1" dirty="0" smtClean="0">
                <a:latin typeface="Arial"/>
                <a:ea typeface="MS Mincho"/>
                <a:cs typeface="Times New Roman"/>
              </a:rPr>
              <a:t>	- interdisciplinarité</a:t>
            </a:r>
          </a:p>
          <a:p>
            <a:pPr>
              <a:spcAft>
                <a:spcPts val="0"/>
              </a:spcAft>
            </a:pPr>
            <a:r>
              <a:rPr lang="fr-FR" b="1" dirty="0" smtClean="0">
                <a:latin typeface="Arial"/>
                <a:ea typeface="MS Mincho"/>
                <a:cs typeface="Times New Roman"/>
              </a:rPr>
              <a:t>	- programmes disciplinaires « soclés »</a:t>
            </a:r>
          </a:p>
          <a:p>
            <a:pPr>
              <a:spcAft>
                <a:spcPts val="0"/>
              </a:spcAft>
            </a:pPr>
            <a:endParaRPr lang="fr-FR" b="1" dirty="0" smtClean="0">
              <a:latin typeface="Arial"/>
              <a:ea typeface="MS Mincho"/>
              <a:cs typeface="Times New Roman"/>
            </a:endParaRPr>
          </a:p>
          <a:p>
            <a:pPr>
              <a:spcAft>
                <a:spcPts val="0"/>
              </a:spcAft>
            </a:pPr>
            <a:endParaRPr lang="fr-FR" b="1" dirty="0">
              <a:latin typeface="Arial"/>
              <a:ea typeface="MS Mincho"/>
              <a:cs typeface="Times New Roman"/>
            </a:endParaRPr>
          </a:p>
          <a:p>
            <a:pPr algn="ctr">
              <a:spcAft>
                <a:spcPts val="0"/>
              </a:spcAft>
            </a:pPr>
            <a:r>
              <a:rPr lang="fr-FR" b="1" dirty="0" smtClean="0">
                <a:latin typeface="Arial"/>
                <a:ea typeface="MS Mincho"/>
                <a:cs typeface="Times New Roman"/>
              </a:rPr>
              <a:t>Les cycles et leurs programmes définissent la progressivité des apprentissages</a:t>
            </a:r>
          </a:p>
          <a:p>
            <a:pPr marL="171450" indent="-171450">
              <a:spcAft>
                <a:spcPts val="0"/>
              </a:spcAft>
              <a:buFontTx/>
              <a:buChar char="-"/>
            </a:pPr>
            <a:endParaRPr lang="fr-FR" b="1" dirty="0" smtClean="0">
              <a:latin typeface="Arial"/>
              <a:ea typeface="MS Mincho"/>
              <a:cs typeface="Times New Roman"/>
            </a:endParaRPr>
          </a:p>
        </p:txBody>
      </p:sp>
      <p:sp>
        <p:nvSpPr>
          <p:cNvPr id="3" name="Rectangle à coins arrondis 2"/>
          <p:cNvSpPr/>
          <p:nvPr/>
        </p:nvSpPr>
        <p:spPr>
          <a:xfrm>
            <a:off x="972060" y="5949350"/>
            <a:ext cx="1512210" cy="3600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ea typeface="MS Mincho"/>
                <a:cs typeface="Times New Roman"/>
              </a:rPr>
              <a:t>Domaines</a:t>
            </a:r>
            <a:endParaRPr lang="fr-FR" sz="1200" dirty="0">
              <a:latin typeface="Arial"/>
              <a:ea typeface="MS Mincho"/>
              <a:cs typeface="Times New Roman"/>
            </a:endParaRPr>
          </a:p>
        </p:txBody>
      </p:sp>
      <p:sp>
        <p:nvSpPr>
          <p:cNvPr id="12" name="Zone de texte 2"/>
          <p:cNvSpPr txBox="1"/>
          <p:nvPr/>
        </p:nvSpPr>
        <p:spPr>
          <a:xfrm>
            <a:off x="1433453" y="2546583"/>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D2</a:t>
            </a:r>
            <a:endParaRPr lang="fr-FR" sz="1200" dirty="0">
              <a:effectLst/>
              <a:latin typeface="Arial"/>
              <a:ea typeface="MS Mincho"/>
              <a:cs typeface="Times New Roman"/>
            </a:endParaRPr>
          </a:p>
        </p:txBody>
      </p:sp>
      <p:sp>
        <p:nvSpPr>
          <p:cNvPr id="15" name="Zone de texte 2"/>
          <p:cNvSpPr txBox="1"/>
          <p:nvPr/>
        </p:nvSpPr>
        <p:spPr>
          <a:xfrm>
            <a:off x="1444655" y="3397249"/>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D3</a:t>
            </a:r>
            <a:endParaRPr lang="fr-FR" sz="1200" dirty="0">
              <a:effectLst/>
              <a:latin typeface="Arial"/>
              <a:ea typeface="MS Mincho"/>
              <a:cs typeface="Times New Roman"/>
            </a:endParaRPr>
          </a:p>
        </p:txBody>
      </p:sp>
      <p:sp>
        <p:nvSpPr>
          <p:cNvPr id="18" name="Zone de texte 2"/>
          <p:cNvSpPr txBox="1"/>
          <p:nvPr/>
        </p:nvSpPr>
        <p:spPr>
          <a:xfrm>
            <a:off x="1451475" y="4260849"/>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D4</a:t>
            </a:r>
            <a:endParaRPr lang="fr-FR" sz="1200" dirty="0">
              <a:effectLst/>
              <a:latin typeface="Arial"/>
              <a:ea typeface="MS Mincho"/>
              <a:cs typeface="Times New Roman"/>
            </a:endParaRPr>
          </a:p>
        </p:txBody>
      </p:sp>
      <p:sp>
        <p:nvSpPr>
          <p:cNvPr id="20" name="Zone de texte 2"/>
          <p:cNvSpPr txBox="1"/>
          <p:nvPr/>
        </p:nvSpPr>
        <p:spPr>
          <a:xfrm>
            <a:off x="1444655" y="5078200"/>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D5</a:t>
            </a:r>
            <a:endParaRPr lang="fr-FR" sz="1200" dirty="0">
              <a:effectLst/>
              <a:latin typeface="Arial"/>
              <a:ea typeface="MS Mincho"/>
              <a:cs typeface="Times New Roman"/>
            </a:endParaRPr>
          </a:p>
        </p:txBody>
      </p:sp>
      <p:sp>
        <p:nvSpPr>
          <p:cNvPr id="21" name="Rectangle à coins arrondis 20"/>
          <p:cNvSpPr/>
          <p:nvPr/>
        </p:nvSpPr>
        <p:spPr>
          <a:xfrm>
            <a:off x="395420" y="463549"/>
            <a:ext cx="8353160" cy="661131"/>
          </a:xfrm>
          <a:prstGeom prst="roundRect">
            <a:avLst/>
          </a:prstGeom>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700" b="1" dirty="0" smtClean="0">
                <a:effectLst/>
                <a:latin typeface="Arial"/>
                <a:ea typeface="MS Mincho"/>
                <a:cs typeface="Times New Roman"/>
              </a:rPr>
              <a:t>SOCLE COMMUN DE CONNAISSANCES, DE COMPETENCES ET DE CULTURE</a:t>
            </a:r>
            <a:endParaRPr lang="fr-FR" sz="1700" b="1" dirty="0">
              <a:effectLst/>
              <a:latin typeface="Arial"/>
              <a:ea typeface="MS Mincho"/>
              <a:cs typeface="Times New Roman"/>
            </a:endParaRPr>
          </a:p>
        </p:txBody>
      </p:sp>
      <p:sp>
        <p:nvSpPr>
          <p:cNvPr id="11" name="Text Box 17"/>
          <p:cNvSpPr txBox="1">
            <a:spLocks noChangeArrowheads="1"/>
          </p:cNvSpPr>
          <p:nvPr/>
        </p:nvSpPr>
        <p:spPr bwMode="auto">
          <a:xfrm>
            <a:off x="0" y="6519446"/>
            <a:ext cx="895108" cy="338554"/>
          </a:xfrm>
          <a:prstGeom prst="rect">
            <a:avLst/>
          </a:prstGeom>
          <a:solidFill>
            <a:srgbClr val="CCECFF"/>
          </a:solidFill>
          <a:ln w="9525">
            <a:solidFill>
              <a:srgbClr val="3366FF"/>
            </a:solidFill>
            <a:miter lim="800000"/>
            <a:headEnd/>
            <a:tailEnd/>
          </a:ln>
        </p:spPr>
        <p:txBody>
          <a:bodyPr wrap="square">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Socle</a:t>
            </a:r>
            <a:endParaRPr lang="fr-FR" sz="1600" dirty="0">
              <a:solidFill>
                <a:schemeClr val="accent2"/>
              </a:solidFill>
              <a:latin typeface="Arial Narrow" pitchFamily="26" charset="0"/>
            </a:endParaRPr>
          </a:p>
        </p:txBody>
      </p:sp>
    </p:spTree>
    <p:extLst>
      <p:ext uri="{BB962C8B-B14F-4D97-AF65-F5344CB8AC3E}">
        <p14:creationId xmlns:p14="http://schemas.microsoft.com/office/powerpoint/2010/main" val="135399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3500"/>
                            </p:stCondLst>
                            <p:childTnLst>
                              <p:par>
                                <p:cTn id="26" presetID="53" presetClass="entr" presetSubtype="16"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13">
                                            <p:bg/>
                                          </p:spTgt>
                                        </p:tgtEl>
                                        <p:attrNameLst>
                                          <p:attrName>style.visibility</p:attrName>
                                        </p:attrNameLst>
                                      </p:cBhvr>
                                      <p:to>
                                        <p:strVal val="visible"/>
                                      </p:to>
                                    </p:set>
                                    <p:anim calcmode="lin" valueType="num">
                                      <p:cBhvr additive="base">
                                        <p:cTn id="52" dur="1000" fill="hold"/>
                                        <p:tgtEl>
                                          <p:spTgt spid="13">
                                            <p:bg/>
                                          </p:spTgt>
                                        </p:tgtEl>
                                        <p:attrNameLst>
                                          <p:attrName>ppt_x</p:attrName>
                                        </p:attrNameLst>
                                      </p:cBhvr>
                                      <p:tavLst>
                                        <p:tav tm="0">
                                          <p:val>
                                            <p:strVal val="#ppt_x"/>
                                          </p:val>
                                        </p:tav>
                                        <p:tav tm="100000">
                                          <p:val>
                                            <p:strVal val="#ppt_x"/>
                                          </p:val>
                                        </p:tav>
                                      </p:tavLst>
                                    </p:anim>
                                    <p:anim calcmode="lin" valueType="num">
                                      <p:cBhvr additive="base">
                                        <p:cTn id="53" dur="1000" fill="hold"/>
                                        <p:tgtEl>
                                          <p:spTgt spid="13">
                                            <p:bg/>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 calcmode="lin" valueType="num">
                                      <p:cBhvr additive="base">
                                        <p:cTn id="5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7" dur="1000" fill="hold"/>
                                        <p:tgtEl>
                                          <p:spTgt spid="13">
                                            <p:txEl>
                                              <p:pRg st="0" end="0"/>
                                            </p:txEl>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3">
                                            <p:txEl>
                                              <p:pRg st="1" end="1"/>
                                            </p:txEl>
                                          </p:spTgt>
                                        </p:tgtEl>
                                        <p:attrNameLst>
                                          <p:attrName>style.visibility</p:attrName>
                                        </p:attrNameLst>
                                      </p:cBhvr>
                                      <p:to>
                                        <p:strVal val="visible"/>
                                      </p:to>
                                    </p:set>
                                    <p:anim calcmode="lin" valueType="num">
                                      <p:cBhvr additive="base">
                                        <p:cTn id="6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61" dur="1000" fill="hold"/>
                                        <p:tgtEl>
                                          <p:spTgt spid="13">
                                            <p:txEl>
                                              <p:pRg st="1" end="1"/>
                                            </p:txEl>
                                          </p:spTgt>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3">
                                            <p:txEl>
                                              <p:pRg st="3" end="3"/>
                                            </p:txEl>
                                          </p:spTgt>
                                        </p:tgtEl>
                                        <p:attrNameLst>
                                          <p:attrName>style.visibility</p:attrName>
                                        </p:attrNameLst>
                                      </p:cBhvr>
                                      <p:to>
                                        <p:strVal val="visible"/>
                                      </p:to>
                                    </p:set>
                                    <p:anim calcmode="lin" valueType="num">
                                      <p:cBhvr additive="base">
                                        <p:cTn id="6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65" dur="1000" fill="hold"/>
                                        <p:tgtEl>
                                          <p:spTgt spid="13">
                                            <p:txEl>
                                              <p:pRg st="3" end="3"/>
                                            </p:txEl>
                                          </p:spTgt>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3">
                                            <p:txEl>
                                              <p:pRg st="4" end="4"/>
                                            </p:txEl>
                                          </p:spTgt>
                                        </p:tgtEl>
                                        <p:attrNameLst>
                                          <p:attrName>style.visibility</p:attrName>
                                        </p:attrNameLst>
                                      </p:cBhvr>
                                      <p:to>
                                        <p:strVal val="visible"/>
                                      </p:to>
                                    </p:set>
                                    <p:anim calcmode="lin" valueType="num">
                                      <p:cBhvr additive="base">
                                        <p:cTn id="68"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69" dur="1000" fill="hold"/>
                                        <p:tgtEl>
                                          <p:spTgt spid="13">
                                            <p:txEl>
                                              <p:pRg st="4" end="4"/>
                                            </p:txEl>
                                          </p:spTgt>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3">
                                            <p:txEl>
                                              <p:pRg st="5" end="5"/>
                                            </p:txEl>
                                          </p:spTgt>
                                        </p:tgtEl>
                                        <p:attrNameLst>
                                          <p:attrName>style.visibility</p:attrName>
                                        </p:attrNameLst>
                                      </p:cBhvr>
                                      <p:to>
                                        <p:strVal val="visible"/>
                                      </p:to>
                                    </p:set>
                                    <p:anim calcmode="lin" valueType="num">
                                      <p:cBhvr additive="base">
                                        <p:cTn id="72"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73" dur="1000" fill="hold"/>
                                        <p:tgtEl>
                                          <p:spTgt spid="13">
                                            <p:txEl>
                                              <p:pRg st="5" end="5"/>
                                            </p:txEl>
                                          </p:spTgt>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3">
                                            <p:txEl>
                                              <p:pRg st="7" end="7"/>
                                            </p:txEl>
                                          </p:spTgt>
                                        </p:tgtEl>
                                        <p:attrNameLst>
                                          <p:attrName>style.visibility</p:attrName>
                                        </p:attrNameLst>
                                      </p:cBhvr>
                                      <p:to>
                                        <p:strVal val="visible"/>
                                      </p:to>
                                    </p:set>
                                    <p:anim calcmode="lin" valueType="num">
                                      <p:cBhvr additive="base">
                                        <p:cTn id="7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77" dur="1000" fill="hold"/>
                                        <p:tgtEl>
                                          <p:spTgt spid="13">
                                            <p:txEl>
                                              <p:pRg st="7" end="7"/>
                                            </p:txEl>
                                          </p:spTgt>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3">
                                            <p:txEl>
                                              <p:pRg st="8" end="8"/>
                                            </p:txEl>
                                          </p:spTgt>
                                        </p:tgtEl>
                                        <p:attrNameLst>
                                          <p:attrName>style.visibility</p:attrName>
                                        </p:attrNameLst>
                                      </p:cBhvr>
                                      <p:to>
                                        <p:strVal val="visible"/>
                                      </p:to>
                                    </p:set>
                                    <p:anim calcmode="lin" valueType="num">
                                      <p:cBhvr additive="base">
                                        <p:cTn id="80"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81" dur="1000" fill="hold"/>
                                        <p:tgtEl>
                                          <p:spTgt spid="13">
                                            <p:txEl>
                                              <p:pRg st="8" end="8"/>
                                            </p:txEl>
                                          </p:spTgt>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3">
                                            <p:txEl>
                                              <p:pRg st="9" end="9"/>
                                            </p:txEl>
                                          </p:spTgt>
                                        </p:tgtEl>
                                        <p:attrNameLst>
                                          <p:attrName>style.visibility</p:attrName>
                                        </p:attrNameLst>
                                      </p:cBhvr>
                                      <p:to>
                                        <p:strVal val="visible"/>
                                      </p:to>
                                    </p:set>
                                    <p:anim calcmode="lin" valueType="num">
                                      <p:cBhvr additive="base">
                                        <p:cTn id="84"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85" dur="1000" fill="hold"/>
                                        <p:tgtEl>
                                          <p:spTgt spid="13">
                                            <p:txEl>
                                              <p:pRg st="9" end="9"/>
                                            </p:txEl>
                                          </p:spTgt>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13">
                                            <p:txEl>
                                              <p:pRg st="12" end="12"/>
                                            </p:txEl>
                                          </p:spTgt>
                                        </p:tgtEl>
                                        <p:attrNameLst>
                                          <p:attrName>style.visibility</p:attrName>
                                        </p:attrNameLst>
                                      </p:cBhvr>
                                      <p:to>
                                        <p:strVal val="visible"/>
                                      </p:to>
                                    </p:set>
                                    <p:anim calcmode="lin" valueType="num">
                                      <p:cBhvr additive="base">
                                        <p:cTn id="88" dur="1000" fill="hold"/>
                                        <p:tgtEl>
                                          <p:spTgt spid="13">
                                            <p:txEl>
                                              <p:pRg st="12" end="12"/>
                                            </p:txEl>
                                          </p:spTgt>
                                        </p:tgtEl>
                                        <p:attrNameLst>
                                          <p:attrName>ppt_x</p:attrName>
                                        </p:attrNameLst>
                                      </p:cBhvr>
                                      <p:tavLst>
                                        <p:tav tm="0">
                                          <p:val>
                                            <p:strVal val="#ppt_x"/>
                                          </p:val>
                                        </p:tav>
                                        <p:tav tm="100000">
                                          <p:val>
                                            <p:strVal val="#ppt_x"/>
                                          </p:val>
                                        </p:tav>
                                      </p:tavLst>
                                    </p:anim>
                                    <p:anim calcmode="lin" valueType="num">
                                      <p:cBhvr additive="base">
                                        <p:cTn id="89" dur="1000" fill="hold"/>
                                        <p:tgtEl>
                                          <p:spTgt spid="1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build="allAtOnce" animBg="1"/>
      <p:bldP spid="3" grpId="0" animBg="1"/>
      <p:bldP spid="12" grpId="0" animBg="1"/>
      <p:bldP spid="15" grpId="0" animBg="1"/>
      <p:bldP spid="18" grpId="0" animBg="1"/>
      <p:bldP spid="20" grpId="0" animBg="1"/>
      <p:bldP spid="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re 4"/>
          <p:cNvSpPr/>
          <p:nvPr/>
        </p:nvSpPr>
        <p:spPr>
          <a:xfrm>
            <a:off x="899490" y="289456"/>
            <a:ext cx="1657350" cy="6219825"/>
          </a:xfrm>
          <a:prstGeom prst="can">
            <a:avLst>
              <a:gd name="adj" fmla="val 30173"/>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400" dirty="0">
              <a:effectLst/>
              <a:latin typeface="Arial"/>
              <a:ea typeface="MS Mincho"/>
              <a:cs typeface="Times New Roman"/>
            </a:endParaRPr>
          </a:p>
        </p:txBody>
      </p:sp>
      <p:sp>
        <p:nvSpPr>
          <p:cNvPr id="6" name="Zone de texte 2"/>
          <p:cNvSpPr txBox="1"/>
          <p:nvPr/>
        </p:nvSpPr>
        <p:spPr>
          <a:xfrm>
            <a:off x="1470990" y="346605"/>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D1</a:t>
            </a:r>
            <a:endParaRPr lang="fr-FR" sz="1200" dirty="0">
              <a:effectLst/>
              <a:latin typeface="Arial"/>
              <a:ea typeface="MS Mincho"/>
              <a:cs typeface="Times New Roman"/>
            </a:endParaRPr>
          </a:p>
        </p:txBody>
      </p:sp>
      <p:sp>
        <p:nvSpPr>
          <p:cNvPr id="7" name="Rectangle à coins arrondis 6"/>
          <p:cNvSpPr/>
          <p:nvPr/>
        </p:nvSpPr>
        <p:spPr>
          <a:xfrm>
            <a:off x="1331550" y="2157730"/>
            <a:ext cx="7149136" cy="48577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300" b="1" dirty="0">
                <a:effectLst/>
                <a:latin typeface="Arial"/>
                <a:ea typeface="MS Mincho"/>
                <a:cs typeface="Times New Roman"/>
              </a:rPr>
              <a:t>Objectif : </a:t>
            </a:r>
            <a:r>
              <a:rPr lang="fr-FR" sz="1300" b="1" dirty="0" smtClean="0">
                <a:effectLst/>
                <a:latin typeface="Arial"/>
                <a:ea typeface="MS Mincho"/>
                <a:cs typeface="Times New Roman"/>
              </a:rPr>
              <a:t> Comprendre</a:t>
            </a:r>
            <a:r>
              <a:rPr lang="fr-FR" sz="1300" b="1" dirty="0">
                <a:effectLst/>
                <a:latin typeface="Arial"/>
                <a:ea typeface="MS Mincho"/>
                <a:cs typeface="Times New Roman"/>
              </a:rPr>
              <a:t>, s'exprimer en utilisant la langue française à l'oral et à </a:t>
            </a:r>
            <a:r>
              <a:rPr lang="fr-FR" sz="1300" b="1" dirty="0" smtClean="0">
                <a:effectLst/>
                <a:latin typeface="Arial"/>
                <a:ea typeface="MS Mincho"/>
                <a:cs typeface="Times New Roman"/>
              </a:rPr>
              <a:t>l'écrit </a:t>
            </a:r>
            <a:endParaRPr lang="fr-FR" sz="1300" dirty="0">
              <a:effectLst/>
              <a:latin typeface="Arial"/>
              <a:ea typeface="MS Mincho"/>
              <a:cs typeface="Times New Roman"/>
            </a:endParaRPr>
          </a:p>
        </p:txBody>
      </p:sp>
      <p:sp>
        <p:nvSpPr>
          <p:cNvPr id="8" name="Rectangle à coins arrondis 7"/>
          <p:cNvSpPr/>
          <p:nvPr/>
        </p:nvSpPr>
        <p:spPr>
          <a:xfrm>
            <a:off x="1331550" y="3150760"/>
            <a:ext cx="7149136"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300" b="1" dirty="0">
                <a:effectLst/>
                <a:latin typeface="Arial"/>
                <a:ea typeface="MS Mincho"/>
                <a:cs typeface="Times New Roman"/>
              </a:rPr>
              <a:t>Objectif : </a:t>
            </a:r>
            <a:r>
              <a:rPr lang="fr-FR" sz="1300" b="1" dirty="0" smtClean="0">
                <a:effectLst/>
                <a:latin typeface="Arial"/>
                <a:ea typeface="MS Mincho"/>
                <a:cs typeface="Times New Roman"/>
              </a:rPr>
              <a:t> Comprendre</a:t>
            </a:r>
            <a:r>
              <a:rPr lang="fr-FR" sz="1300" b="1" dirty="0">
                <a:effectLst/>
                <a:latin typeface="Arial"/>
                <a:ea typeface="MS Mincho"/>
                <a:cs typeface="Times New Roman"/>
              </a:rPr>
              <a:t>, s'exprimer en utilisant une langue étrangère</a:t>
            </a:r>
            <a:endParaRPr lang="fr-FR" sz="1300" dirty="0">
              <a:effectLst/>
              <a:latin typeface="Arial"/>
              <a:ea typeface="MS Mincho"/>
              <a:cs typeface="Times New Roman"/>
            </a:endParaRPr>
          </a:p>
        </p:txBody>
      </p:sp>
      <p:sp>
        <p:nvSpPr>
          <p:cNvPr id="9" name="Rectangle à coins arrondis 8"/>
          <p:cNvSpPr/>
          <p:nvPr/>
        </p:nvSpPr>
        <p:spPr>
          <a:xfrm>
            <a:off x="1331913" y="4216470"/>
            <a:ext cx="7149137"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806450" indent="-806450">
              <a:spcAft>
                <a:spcPts val="0"/>
              </a:spcAft>
            </a:pPr>
            <a:r>
              <a:rPr lang="fr-FR" sz="1300" b="1" dirty="0">
                <a:effectLst/>
                <a:latin typeface="Arial"/>
                <a:ea typeface="MS Mincho"/>
                <a:cs typeface="Times New Roman"/>
              </a:rPr>
              <a:t>Objectif : </a:t>
            </a:r>
            <a:r>
              <a:rPr lang="fr-FR" sz="1300" b="1" dirty="0" smtClean="0">
                <a:effectLst/>
                <a:latin typeface="Arial"/>
                <a:ea typeface="MS Mincho"/>
                <a:cs typeface="Times New Roman"/>
              </a:rPr>
              <a:t> Comprendre</a:t>
            </a:r>
            <a:r>
              <a:rPr lang="fr-FR" sz="1300" b="1" dirty="0">
                <a:effectLst/>
                <a:latin typeface="Arial"/>
                <a:ea typeface="MS Mincho"/>
                <a:cs typeface="Times New Roman"/>
              </a:rPr>
              <a:t>, s'exprimer en utilisant les langages mathématiques, scientifiques et informatiques</a:t>
            </a:r>
            <a:endParaRPr lang="fr-FR" sz="1300" dirty="0">
              <a:effectLst/>
              <a:latin typeface="Arial"/>
              <a:ea typeface="MS Mincho"/>
              <a:cs typeface="Times New Roman"/>
            </a:endParaRPr>
          </a:p>
        </p:txBody>
      </p:sp>
      <p:sp>
        <p:nvSpPr>
          <p:cNvPr id="10" name="Rectangle à coins arrondis 9"/>
          <p:cNvSpPr/>
          <p:nvPr/>
        </p:nvSpPr>
        <p:spPr>
          <a:xfrm>
            <a:off x="1333024" y="5288181"/>
            <a:ext cx="7149136"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300" b="1" dirty="0">
                <a:effectLst/>
                <a:latin typeface="Arial"/>
                <a:ea typeface="MS Mincho"/>
                <a:cs typeface="Times New Roman"/>
              </a:rPr>
              <a:t>Objectif : </a:t>
            </a:r>
            <a:r>
              <a:rPr lang="fr-FR" sz="1300" b="1" dirty="0" smtClean="0">
                <a:effectLst/>
                <a:latin typeface="Arial"/>
                <a:ea typeface="MS Mincho"/>
                <a:cs typeface="Times New Roman"/>
              </a:rPr>
              <a:t> Comprendre</a:t>
            </a:r>
            <a:r>
              <a:rPr lang="fr-FR" sz="1300" b="1" dirty="0">
                <a:effectLst/>
                <a:latin typeface="Arial"/>
                <a:ea typeface="MS Mincho"/>
                <a:cs typeface="Times New Roman"/>
              </a:rPr>
              <a:t>, s'exprimer en utilisant les langages des arts et du corps</a:t>
            </a:r>
            <a:endParaRPr lang="fr-FR" sz="1300" dirty="0">
              <a:effectLst/>
              <a:latin typeface="Arial"/>
              <a:ea typeface="MS Mincho"/>
              <a:cs typeface="Times New Roman"/>
            </a:endParaRPr>
          </a:p>
        </p:txBody>
      </p:sp>
      <p:sp>
        <p:nvSpPr>
          <p:cNvPr id="13" name="Rectangle à coins arrondis 12"/>
          <p:cNvSpPr/>
          <p:nvPr/>
        </p:nvSpPr>
        <p:spPr>
          <a:xfrm>
            <a:off x="2771750" y="346605"/>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Les langages pour penser et communiquer</a:t>
            </a:r>
            <a:endParaRPr lang="fr-FR" sz="1200" dirty="0">
              <a:effectLst/>
              <a:latin typeface="Arial"/>
              <a:ea typeface="MS Mincho"/>
              <a:cs typeface="Times New Roman"/>
            </a:endParaRPr>
          </a:p>
        </p:txBody>
      </p:sp>
      <p:sp>
        <p:nvSpPr>
          <p:cNvPr id="14" name="Rectangle à coins arrondis 13"/>
          <p:cNvSpPr/>
          <p:nvPr/>
        </p:nvSpPr>
        <p:spPr>
          <a:xfrm>
            <a:off x="683460" y="1242144"/>
            <a:ext cx="6264870" cy="348878"/>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200" b="1" i="1" dirty="0" smtClean="0">
                <a:latin typeface="Arial"/>
                <a:ea typeface="MS Mincho"/>
                <a:cs typeface="Times New Roman"/>
              </a:rPr>
              <a:t>Objectifs de connaissances et de compétences pour la maîtrise du socle commun</a:t>
            </a:r>
            <a:endParaRPr lang="fr-FR" sz="1200" i="1" dirty="0">
              <a:effectLst/>
              <a:latin typeface="Arial"/>
              <a:ea typeface="MS Mincho"/>
              <a:cs typeface="Times New Roman"/>
            </a:endParaRPr>
          </a:p>
        </p:txBody>
      </p:sp>
      <p:sp>
        <p:nvSpPr>
          <p:cNvPr id="3" name="Rectangle à coins arrondis 2"/>
          <p:cNvSpPr/>
          <p:nvPr/>
        </p:nvSpPr>
        <p:spPr>
          <a:xfrm>
            <a:off x="1134362" y="5949350"/>
            <a:ext cx="1187605" cy="3600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ea typeface="MS Mincho"/>
                <a:cs typeface="Times New Roman"/>
              </a:rPr>
              <a:t>Domaine</a:t>
            </a:r>
            <a:endParaRPr lang="fr-FR" sz="1200" dirty="0">
              <a:latin typeface="Arial"/>
              <a:ea typeface="MS Mincho"/>
              <a:cs typeface="Times New Roman"/>
            </a:endParaRPr>
          </a:p>
        </p:txBody>
      </p:sp>
      <p:sp>
        <p:nvSpPr>
          <p:cNvPr id="11" name="Text Box 17"/>
          <p:cNvSpPr txBox="1">
            <a:spLocks noChangeArrowheads="1"/>
          </p:cNvSpPr>
          <p:nvPr/>
        </p:nvSpPr>
        <p:spPr bwMode="auto">
          <a:xfrm>
            <a:off x="0" y="6519446"/>
            <a:ext cx="895108" cy="338554"/>
          </a:xfrm>
          <a:prstGeom prst="rect">
            <a:avLst/>
          </a:prstGeom>
          <a:solidFill>
            <a:srgbClr val="CCECFF"/>
          </a:solidFill>
          <a:ln w="9525">
            <a:solidFill>
              <a:srgbClr val="3366FF"/>
            </a:solidFill>
            <a:miter lim="800000"/>
            <a:headEnd/>
            <a:tailEnd/>
          </a:ln>
        </p:spPr>
        <p:txBody>
          <a:bodyPr wrap="square">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Socle</a:t>
            </a:r>
            <a:endParaRPr lang="fr-FR" sz="1600" dirty="0">
              <a:solidFill>
                <a:schemeClr val="accent2"/>
              </a:solidFill>
              <a:latin typeface="Arial Narrow" pitchFamily="26" charset="0"/>
            </a:endParaRPr>
          </a:p>
        </p:txBody>
      </p:sp>
    </p:spTree>
    <p:extLst>
      <p:ext uri="{BB962C8B-B14F-4D97-AF65-F5344CB8AC3E}">
        <p14:creationId xmlns:p14="http://schemas.microsoft.com/office/powerpoint/2010/main" val="280823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0-#ppt_w/2"/>
                                          </p:val>
                                        </p:tav>
                                        <p:tav tm="100000">
                                          <p:val>
                                            <p:strVal val="#ppt_x"/>
                                          </p:val>
                                        </p:tav>
                                      </p:tavLst>
                                    </p:anim>
                                    <p:anim calcmode="lin" valueType="num">
                                      <p:cBhvr additive="base">
                                        <p:cTn id="20"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Effect transition="in" filter="fade">
                                      <p:cBhvr>
                                        <p:cTn id="27" dur="1000"/>
                                        <p:tgtEl>
                                          <p:spTgt spid="6"/>
                                        </p:tgtEl>
                                      </p:cBhvr>
                                    </p:animEffect>
                                  </p:childTnLst>
                                </p:cTn>
                              </p:par>
                            </p:childTnLst>
                          </p:cTn>
                        </p:par>
                        <p:par>
                          <p:cTn id="28" fill="hold">
                            <p:stCondLst>
                              <p:cond delay="1000"/>
                            </p:stCondLst>
                            <p:childTnLst>
                              <p:par>
                                <p:cTn id="29" presetID="2" presetClass="entr" presetSubtype="2"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2000" fill="hold"/>
                                        <p:tgtEl>
                                          <p:spTgt spid="13"/>
                                        </p:tgtEl>
                                        <p:attrNameLst>
                                          <p:attrName>ppt_x</p:attrName>
                                        </p:attrNameLst>
                                      </p:cBhvr>
                                      <p:tavLst>
                                        <p:tav tm="0">
                                          <p:val>
                                            <p:strVal val="1+#ppt_w/2"/>
                                          </p:val>
                                        </p:tav>
                                        <p:tav tm="100000">
                                          <p:val>
                                            <p:strVal val="#ppt_x"/>
                                          </p:val>
                                        </p:tav>
                                      </p:tavLst>
                                    </p:anim>
                                    <p:anim calcmode="lin" valueType="num">
                                      <p:cBhvr additive="base">
                                        <p:cTn id="3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2000" fill="hold"/>
                                        <p:tgtEl>
                                          <p:spTgt spid="7"/>
                                        </p:tgtEl>
                                        <p:attrNameLst>
                                          <p:attrName>ppt_x</p:attrName>
                                        </p:attrNameLst>
                                      </p:cBhvr>
                                      <p:tavLst>
                                        <p:tav tm="0">
                                          <p:val>
                                            <p:strVal val="#ppt_x"/>
                                          </p:val>
                                        </p:tav>
                                        <p:tav tm="100000">
                                          <p:val>
                                            <p:strVal val="#ppt_x"/>
                                          </p:val>
                                        </p:tav>
                                      </p:tavLst>
                                    </p:anim>
                                    <p:anim calcmode="lin" valueType="num">
                                      <p:cBhvr additive="base">
                                        <p:cTn id="38" dur="20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2000" fill="hold"/>
                                        <p:tgtEl>
                                          <p:spTgt spid="8"/>
                                        </p:tgtEl>
                                        <p:attrNameLst>
                                          <p:attrName>ppt_x</p:attrName>
                                        </p:attrNameLst>
                                      </p:cBhvr>
                                      <p:tavLst>
                                        <p:tav tm="0">
                                          <p:val>
                                            <p:strVal val="#ppt_x"/>
                                          </p:val>
                                        </p:tav>
                                        <p:tav tm="100000">
                                          <p:val>
                                            <p:strVal val="#ppt_x"/>
                                          </p:val>
                                        </p:tav>
                                      </p:tavLst>
                                    </p:anim>
                                    <p:anim calcmode="lin" valueType="num">
                                      <p:cBhvr additive="base">
                                        <p:cTn id="43" dur="2000" fill="hold"/>
                                        <p:tgtEl>
                                          <p:spTgt spid="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000" fill="hold"/>
                                        <p:tgtEl>
                                          <p:spTgt spid="9"/>
                                        </p:tgtEl>
                                        <p:attrNameLst>
                                          <p:attrName>ppt_x</p:attrName>
                                        </p:attrNameLst>
                                      </p:cBhvr>
                                      <p:tavLst>
                                        <p:tav tm="0">
                                          <p:val>
                                            <p:strVal val="#ppt_x"/>
                                          </p:val>
                                        </p:tav>
                                        <p:tav tm="100000">
                                          <p:val>
                                            <p:strVal val="#ppt_x"/>
                                          </p:val>
                                        </p:tav>
                                      </p:tavLst>
                                    </p:anim>
                                    <p:anim calcmode="lin" valueType="num">
                                      <p:cBhvr additive="base">
                                        <p:cTn id="48" dur="20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6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2000" fill="hold"/>
                                        <p:tgtEl>
                                          <p:spTgt spid="10"/>
                                        </p:tgtEl>
                                        <p:attrNameLst>
                                          <p:attrName>ppt_x</p:attrName>
                                        </p:attrNameLst>
                                      </p:cBhvr>
                                      <p:tavLst>
                                        <p:tav tm="0">
                                          <p:val>
                                            <p:strVal val="#ppt_x"/>
                                          </p:val>
                                        </p:tav>
                                        <p:tav tm="100000">
                                          <p:val>
                                            <p:strVal val="#ppt_x"/>
                                          </p:val>
                                        </p:tav>
                                      </p:tavLst>
                                    </p:anim>
                                    <p:anim calcmode="lin" valueType="num">
                                      <p:cBhvr additive="base">
                                        <p:cTn id="53"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4"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re 4"/>
          <p:cNvSpPr/>
          <p:nvPr/>
        </p:nvSpPr>
        <p:spPr>
          <a:xfrm>
            <a:off x="899490" y="289456"/>
            <a:ext cx="1657350" cy="6219825"/>
          </a:xfrm>
          <a:prstGeom prst="can">
            <a:avLst>
              <a:gd name="adj" fmla="val 30173"/>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400" dirty="0">
              <a:effectLst/>
              <a:latin typeface="Arial"/>
              <a:ea typeface="MS Mincho"/>
              <a:cs typeface="Times New Roman"/>
            </a:endParaRPr>
          </a:p>
        </p:txBody>
      </p:sp>
      <p:sp>
        <p:nvSpPr>
          <p:cNvPr id="6" name="Zone de texte 2"/>
          <p:cNvSpPr txBox="1"/>
          <p:nvPr/>
        </p:nvSpPr>
        <p:spPr>
          <a:xfrm>
            <a:off x="1470990" y="346605"/>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D1</a:t>
            </a:r>
            <a:endParaRPr lang="fr-FR" sz="1200" dirty="0">
              <a:effectLst/>
              <a:latin typeface="Arial"/>
              <a:ea typeface="MS Mincho"/>
              <a:cs typeface="Times New Roman"/>
            </a:endParaRPr>
          </a:p>
        </p:txBody>
      </p:sp>
      <p:sp>
        <p:nvSpPr>
          <p:cNvPr id="7" name="Rectangle à coins arrondis 6"/>
          <p:cNvSpPr/>
          <p:nvPr/>
        </p:nvSpPr>
        <p:spPr>
          <a:xfrm>
            <a:off x="1333024" y="1772770"/>
            <a:ext cx="7149136" cy="48577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300" b="1" dirty="0">
                <a:effectLst/>
                <a:latin typeface="Arial"/>
                <a:ea typeface="MS Mincho"/>
                <a:cs typeface="Times New Roman"/>
              </a:rPr>
              <a:t>Objectif : </a:t>
            </a:r>
            <a:r>
              <a:rPr lang="fr-FR" sz="1300" b="1" dirty="0" smtClean="0">
                <a:effectLst/>
                <a:latin typeface="Arial"/>
                <a:ea typeface="MS Mincho"/>
                <a:cs typeface="Times New Roman"/>
              </a:rPr>
              <a:t> Comprendre</a:t>
            </a:r>
            <a:r>
              <a:rPr lang="fr-FR" sz="1300" b="1" dirty="0">
                <a:effectLst/>
                <a:latin typeface="Arial"/>
                <a:ea typeface="MS Mincho"/>
                <a:cs typeface="Times New Roman"/>
              </a:rPr>
              <a:t>, s'exprimer en utilisant la langue française à l'oral et à </a:t>
            </a:r>
            <a:r>
              <a:rPr lang="fr-FR" sz="1300" b="1" dirty="0" smtClean="0">
                <a:effectLst/>
                <a:latin typeface="Arial"/>
                <a:ea typeface="MS Mincho"/>
                <a:cs typeface="Times New Roman"/>
              </a:rPr>
              <a:t>l'écrit </a:t>
            </a:r>
            <a:endParaRPr lang="fr-FR" sz="1300" dirty="0">
              <a:effectLst/>
              <a:latin typeface="Arial"/>
              <a:ea typeface="MS Mincho"/>
              <a:cs typeface="Times New Roman"/>
            </a:endParaRPr>
          </a:p>
        </p:txBody>
      </p:sp>
      <p:sp>
        <p:nvSpPr>
          <p:cNvPr id="10" name="Rectangle à coins arrondis 9"/>
          <p:cNvSpPr/>
          <p:nvPr/>
        </p:nvSpPr>
        <p:spPr>
          <a:xfrm>
            <a:off x="1333024" y="2420860"/>
            <a:ext cx="7149136" cy="3528490"/>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fr-FR" sz="1300" b="1" dirty="0">
                <a:solidFill>
                  <a:srgbClr val="FF0000"/>
                </a:solidFill>
              </a:rPr>
              <a:t>L'élève parle, communique, argumente </a:t>
            </a:r>
            <a:r>
              <a:rPr lang="fr-FR" sz="1300" dirty="0"/>
              <a:t>à l'oral de façon claire et organisée ; il adapte son niveau de langue et son discours à la situation, il écoute et prend en compte ses interlocuteurs.</a:t>
            </a:r>
          </a:p>
          <a:p>
            <a:r>
              <a:rPr lang="fr-FR" sz="1300" b="1" dirty="0">
                <a:solidFill>
                  <a:srgbClr val="FF0000"/>
                </a:solidFill>
              </a:rPr>
              <a:t>Il adapte sa lecture et la module </a:t>
            </a:r>
            <a:r>
              <a:rPr lang="fr-FR" sz="1300" dirty="0"/>
              <a:t>en fonction de la nature et de la difficulté du texte. Pour construire ou vérifier le sens de ce qu'il lit, il combine avec pertinence et de façon critique les informations explicites et implicites issues de sa lecture. Il découvre le plaisir de lire.</a:t>
            </a:r>
          </a:p>
          <a:p>
            <a:r>
              <a:rPr lang="fr-FR" sz="1300" b="1" dirty="0">
                <a:solidFill>
                  <a:srgbClr val="FF0000"/>
                </a:solidFill>
              </a:rPr>
              <a:t>L'élève s'exprime à l'écrit pour raconter, décrire, expliquer ou argumenter </a:t>
            </a:r>
            <a:r>
              <a:rPr lang="fr-FR" sz="1300" dirty="0"/>
              <a:t>de façon claire et organisée. Lorsque c'est nécessaire, il reprend ses écrits pour rechercher la formulation qui convient le mieux et préciser ses intentions et sa pensée.</a:t>
            </a:r>
          </a:p>
          <a:p>
            <a:r>
              <a:rPr lang="fr-FR" sz="1300" b="1" dirty="0">
                <a:solidFill>
                  <a:srgbClr val="FF0000"/>
                </a:solidFill>
              </a:rPr>
              <a:t>Il utilise à bon escient les principales règles grammaticales et orthographiques</a:t>
            </a:r>
            <a:r>
              <a:rPr lang="fr-FR" sz="1300" dirty="0"/>
              <a:t>. Il emploie à l'écrit comme à l'oral un vocabulaire juste et précis.</a:t>
            </a:r>
          </a:p>
          <a:p>
            <a:r>
              <a:rPr lang="fr-FR" sz="1300" dirty="0"/>
              <a:t>Dans des situations variées, il recourt, de manière spontanée et avec efficacité, à la lecture comme à l'écriture.</a:t>
            </a:r>
          </a:p>
          <a:p>
            <a:r>
              <a:rPr lang="fr-FR" sz="1300" b="1" dirty="0">
                <a:solidFill>
                  <a:srgbClr val="FF0000"/>
                </a:solidFill>
              </a:rPr>
              <a:t>Il apprend que la langue française a des origines diverses </a:t>
            </a:r>
            <a:r>
              <a:rPr lang="fr-FR" sz="1300" dirty="0"/>
              <a:t>et qu'elle est toujours en évolution. Il est sensibilisé à son histoire et à ses origines latines et grecques.</a:t>
            </a:r>
          </a:p>
        </p:txBody>
      </p:sp>
      <p:sp>
        <p:nvSpPr>
          <p:cNvPr id="13" name="Rectangle à coins arrondis 12"/>
          <p:cNvSpPr/>
          <p:nvPr/>
        </p:nvSpPr>
        <p:spPr>
          <a:xfrm>
            <a:off x="2771750" y="346605"/>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Les langages pour penser et communiquer</a:t>
            </a:r>
            <a:endParaRPr lang="fr-FR" sz="1200" dirty="0">
              <a:effectLst/>
              <a:latin typeface="Arial"/>
              <a:ea typeface="MS Mincho"/>
              <a:cs typeface="Times New Roman"/>
            </a:endParaRPr>
          </a:p>
        </p:txBody>
      </p:sp>
      <p:sp>
        <p:nvSpPr>
          <p:cNvPr id="14" name="Rectangle à coins arrondis 13"/>
          <p:cNvSpPr/>
          <p:nvPr/>
        </p:nvSpPr>
        <p:spPr>
          <a:xfrm>
            <a:off x="683460" y="1067705"/>
            <a:ext cx="6264870" cy="348878"/>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200" b="1" i="1" dirty="0" smtClean="0">
                <a:latin typeface="Arial"/>
                <a:ea typeface="MS Mincho"/>
                <a:cs typeface="Times New Roman"/>
              </a:rPr>
              <a:t>Objectifs de connaissances et de compétences pour la maîtrise du socle commun</a:t>
            </a:r>
            <a:endParaRPr lang="fr-FR" sz="1200" i="1" dirty="0">
              <a:effectLst/>
              <a:latin typeface="Arial"/>
              <a:ea typeface="MS Mincho"/>
              <a:cs typeface="Times New Roman"/>
            </a:endParaRPr>
          </a:p>
        </p:txBody>
      </p:sp>
      <p:sp>
        <p:nvSpPr>
          <p:cNvPr id="3" name="Rectangle à coins arrondis 2"/>
          <p:cNvSpPr/>
          <p:nvPr/>
        </p:nvSpPr>
        <p:spPr>
          <a:xfrm>
            <a:off x="1134362" y="5949350"/>
            <a:ext cx="1187605" cy="3600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ea typeface="MS Mincho"/>
                <a:cs typeface="Times New Roman"/>
              </a:rPr>
              <a:t>Domaine</a:t>
            </a:r>
            <a:endParaRPr lang="fr-FR" sz="1200" dirty="0">
              <a:latin typeface="Arial"/>
              <a:ea typeface="MS Mincho"/>
              <a:cs typeface="Times New Roman"/>
            </a:endParaRPr>
          </a:p>
        </p:txBody>
      </p:sp>
      <p:sp>
        <p:nvSpPr>
          <p:cNvPr id="9" name="Text Box 17"/>
          <p:cNvSpPr txBox="1">
            <a:spLocks noChangeArrowheads="1"/>
          </p:cNvSpPr>
          <p:nvPr/>
        </p:nvSpPr>
        <p:spPr bwMode="auto">
          <a:xfrm>
            <a:off x="0" y="6519446"/>
            <a:ext cx="895108" cy="338554"/>
          </a:xfrm>
          <a:prstGeom prst="rect">
            <a:avLst/>
          </a:prstGeom>
          <a:solidFill>
            <a:srgbClr val="CCECFF"/>
          </a:solidFill>
          <a:ln w="9525">
            <a:solidFill>
              <a:srgbClr val="3366FF"/>
            </a:solidFill>
            <a:miter lim="800000"/>
            <a:headEnd/>
            <a:tailEnd/>
          </a:ln>
        </p:spPr>
        <p:txBody>
          <a:bodyPr wrap="square">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Socle</a:t>
            </a:r>
            <a:endParaRPr lang="fr-FR" sz="1600" dirty="0">
              <a:solidFill>
                <a:schemeClr val="accent2"/>
              </a:solidFill>
              <a:latin typeface="Arial Narrow" pitchFamily="26" charset="0"/>
            </a:endParaRPr>
          </a:p>
        </p:txBody>
      </p:sp>
    </p:spTree>
    <p:extLst>
      <p:ext uri="{BB962C8B-B14F-4D97-AF65-F5344CB8AC3E}">
        <p14:creationId xmlns:p14="http://schemas.microsoft.com/office/powerpoint/2010/main" val="186337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0-#ppt_w/2"/>
                                          </p:val>
                                        </p:tav>
                                        <p:tav tm="100000">
                                          <p:val>
                                            <p:strVal val="#ppt_x"/>
                                          </p:val>
                                        </p:tav>
                                      </p:tavLst>
                                    </p:anim>
                                    <p:anim calcmode="lin" valueType="num">
                                      <p:cBhvr additive="base">
                                        <p:cTn id="20" dur="20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5000"/>
                            </p:stCondLst>
                            <p:childTnLst>
                              <p:par>
                                <p:cTn id="28" presetID="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2000" fill="hold"/>
                                        <p:tgtEl>
                                          <p:spTgt spid="13"/>
                                        </p:tgtEl>
                                        <p:attrNameLst>
                                          <p:attrName>ppt_x</p:attrName>
                                        </p:attrNameLst>
                                      </p:cBhvr>
                                      <p:tavLst>
                                        <p:tav tm="0">
                                          <p:val>
                                            <p:strVal val="1+#ppt_w/2"/>
                                          </p:val>
                                        </p:tav>
                                        <p:tav tm="100000">
                                          <p:val>
                                            <p:strVal val="#ppt_x"/>
                                          </p:val>
                                        </p:tav>
                                      </p:tavLst>
                                    </p:anim>
                                    <p:anim calcmode="lin" valueType="num">
                                      <p:cBhvr additive="base">
                                        <p:cTn id="31"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2000" fill="hold"/>
                                        <p:tgtEl>
                                          <p:spTgt spid="7"/>
                                        </p:tgtEl>
                                        <p:attrNameLst>
                                          <p:attrName>ppt_x</p:attrName>
                                        </p:attrNameLst>
                                      </p:cBhvr>
                                      <p:tavLst>
                                        <p:tav tm="0">
                                          <p:val>
                                            <p:strVal val="#ppt_x"/>
                                          </p:val>
                                        </p:tav>
                                        <p:tav tm="100000">
                                          <p:val>
                                            <p:strVal val="#ppt_x"/>
                                          </p:val>
                                        </p:tav>
                                      </p:tavLst>
                                    </p:anim>
                                    <p:anim calcmode="lin" valueType="num">
                                      <p:cBhvr additive="base">
                                        <p:cTn id="37" dur="2000" fill="hold"/>
                                        <p:tgtEl>
                                          <p:spTgt spid="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 fill="hold"/>
                                        <p:tgtEl>
                                          <p:spTgt spid="10"/>
                                        </p:tgtEl>
                                        <p:attrNameLst>
                                          <p:attrName>ppt_x</p:attrName>
                                        </p:attrNameLst>
                                      </p:cBhvr>
                                      <p:tavLst>
                                        <p:tav tm="0">
                                          <p:val>
                                            <p:strVal val="#ppt_x"/>
                                          </p:val>
                                        </p:tav>
                                        <p:tav tm="100000">
                                          <p:val>
                                            <p:strVal val="#ppt_x"/>
                                          </p:val>
                                        </p:tav>
                                      </p:tavLst>
                                    </p:anim>
                                    <p:anim calcmode="lin" valueType="num">
                                      <p:cBhvr additive="base">
                                        <p:cTn id="4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3" grpId="0" animBg="1"/>
      <p:bldP spid="14"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re 4"/>
          <p:cNvSpPr/>
          <p:nvPr/>
        </p:nvSpPr>
        <p:spPr>
          <a:xfrm>
            <a:off x="899490" y="289456"/>
            <a:ext cx="1657350" cy="6219825"/>
          </a:xfrm>
          <a:prstGeom prst="can">
            <a:avLst>
              <a:gd name="adj" fmla="val 30173"/>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400" dirty="0">
              <a:effectLst/>
              <a:latin typeface="Arial"/>
              <a:ea typeface="MS Mincho"/>
              <a:cs typeface="Times New Roman"/>
            </a:endParaRPr>
          </a:p>
        </p:txBody>
      </p:sp>
      <p:sp>
        <p:nvSpPr>
          <p:cNvPr id="6" name="Zone de texte 2"/>
          <p:cNvSpPr txBox="1"/>
          <p:nvPr/>
        </p:nvSpPr>
        <p:spPr>
          <a:xfrm>
            <a:off x="1470990" y="346605"/>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D2</a:t>
            </a:r>
            <a:endParaRPr lang="fr-FR" sz="1200" dirty="0">
              <a:effectLst/>
              <a:latin typeface="Arial"/>
              <a:ea typeface="MS Mincho"/>
              <a:cs typeface="Times New Roman"/>
            </a:endParaRPr>
          </a:p>
        </p:txBody>
      </p:sp>
      <p:sp>
        <p:nvSpPr>
          <p:cNvPr id="7" name="Rectangle à coins arrondis 6"/>
          <p:cNvSpPr/>
          <p:nvPr/>
        </p:nvSpPr>
        <p:spPr>
          <a:xfrm>
            <a:off x="1331550" y="2157730"/>
            <a:ext cx="7149136" cy="48577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 </a:t>
            </a:r>
            <a:r>
              <a:rPr lang="fr-FR" sz="1400" b="1" dirty="0" smtClean="0">
                <a:latin typeface="Arial"/>
                <a:ea typeface="MS Mincho"/>
                <a:cs typeface="Times New Roman"/>
              </a:rPr>
              <a:t>Organisation du travail personnel</a:t>
            </a:r>
            <a:endParaRPr lang="fr-FR" sz="1400" dirty="0">
              <a:effectLst/>
              <a:latin typeface="Arial"/>
              <a:ea typeface="MS Mincho"/>
              <a:cs typeface="Times New Roman"/>
            </a:endParaRPr>
          </a:p>
        </p:txBody>
      </p:sp>
      <p:sp>
        <p:nvSpPr>
          <p:cNvPr id="8" name="Rectangle à coins arrondis 7"/>
          <p:cNvSpPr/>
          <p:nvPr/>
        </p:nvSpPr>
        <p:spPr>
          <a:xfrm>
            <a:off x="1331550" y="3150760"/>
            <a:ext cx="7149136"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 </a:t>
            </a:r>
            <a:r>
              <a:rPr lang="fr-FR" sz="1400" b="1" dirty="0" smtClean="0">
                <a:latin typeface="Arial"/>
                <a:ea typeface="MS Mincho"/>
                <a:cs typeface="Times New Roman"/>
              </a:rPr>
              <a:t>Coopération et réalisation de projets</a:t>
            </a:r>
            <a:endParaRPr lang="fr-FR" sz="1400" dirty="0">
              <a:effectLst/>
              <a:latin typeface="Arial"/>
              <a:ea typeface="MS Mincho"/>
              <a:cs typeface="Times New Roman"/>
            </a:endParaRPr>
          </a:p>
        </p:txBody>
      </p:sp>
      <p:sp>
        <p:nvSpPr>
          <p:cNvPr id="9" name="Rectangle à coins arrondis 8"/>
          <p:cNvSpPr/>
          <p:nvPr/>
        </p:nvSpPr>
        <p:spPr>
          <a:xfrm>
            <a:off x="1331913" y="4216470"/>
            <a:ext cx="7149137"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a:t>
            </a:r>
            <a:r>
              <a:rPr lang="fr-FR" sz="1400" b="1" dirty="0" smtClean="0">
                <a:effectLst/>
                <a:latin typeface="Arial"/>
                <a:ea typeface="MS Mincho"/>
                <a:cs typeface="Times New Roman"/>
              </a:rPr>
              <a:t>:  Médias, démarches de recherche et de traitement de l’information</a:t>
            </a:r>
            <a:endParaRPr lang="fr-FR" sz="1400" dirty="0">
              <a:effectLst/>
              <a:latin typeface="Arial"/>
              <a:ea typeface="MS Mincho"/>
              <a:cs typeface="Times New Roman"/>
            </a:endParaRPr>
          </a:p>
        </p:txBody>
      </p:sp>
      <p:sp>
        <p:nvSpPr>
          <p:cNvPr id="10" name="Rectangle à coins arrondis 9"/>
          <p:cNvSpPr/>
          <p:nvPr/>
        </p:nvSpPr>
        <p:spPr>
          <a:xfrm>
            <a:off x="1333024" y="5288181"/>
            <a:ext cx="7149136"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 </a:t>
            </a:r>
            <a:r>
              <a:rPr lang="fr-FR" sz="1400" b="1" dirty="0" smtClean="0">
                <a:latin typeface="Arial"/>
                <a:ea typeface="MS Mincho"/>
                <a:cs typeface="Times New Roman"/>
              </a:rPr>
              <a:t>Outils numériques pour échanger et communiquer</a:t>
            </a:r>
            <a:endParaRPr lang="fr-FR" sz="1400" dirty="0">
              <a:effectLst/>
              <a:latin typeface="Arial"/>
              <a:ea typeface="MS Mincho"/>
              <a:cs typeface="Times New Roman"/>
            </a:endParaRPr>
          </a:p>
        </p:txBody>
      </p:sp>
      <p:sp>
        <p:nvSpPr>
          <p:cNvPr id="13" name="Rectangle à coins arrondis 12"/>
          <p:cNvSpPr/>
          <p:nvPr/>
        </p:nvSpPr>
        <p:spPr>
          <a:xfrm>
            <a:off x="2771750" y="346605"/>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Les </a:t>
            </a:r>
            <a:r>
              <a:rPr lang="fr-FR" b="1" dirty="0" smtClean="0">
                <a:latin typeface="Arial"/>
                <a:ea typeface="MS Mincho"/>
                <a:cs typeface="Times New Roman"/>
              </a:rPr>
              <a:t>méthodes et outils pour apprendre</a:t>
            </a:r>
            <a:endParaRPr lang="fr-FR" sz="1200" dirty="0">
              <a:effectLst/>
              <a:latin typeface="Arial"/>
              <a:ea typeface="MS Mincho"/>
              <a:cs typeface="Times New Roman"/>
            </a:endParaRPr>
          </a:p>
        </p:txBody>
      </p:sp>
      <p:sp>
        <p:nvSpPr>
          <p:cNvPr id="14" name="Rectangle à coins arrondis 13"/>
          <p:cNvSpPr/>
          <p:nvPr/>
        </p:nvSpPr>
        <p:spPr>
          <a:xfrm>
            <a:off x="683460" y="1242144"/>
            <a:ext cx="6264870" cy="348878"/>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200" b="1" i="1" dirty="0" smtClean="0">
                <a:latin typeface="Arial"/>
                <a:ea typeface="MS Mincho"/>
                <a:cs typeface="Times New Roman"/>
              </a:rPr>
              <a:t>Objectifs de connaissances et de compétences pour la maîtrise du socle commun</a:t>
            </a:r>
            <a:endParaRPr lang="fr-FR" sz="1200" i="1" dirty="0">
              <a:effectLst/>
              <a:latin typeface="Arial"/>
              <a:ea typeface="MS Mincho"/>
              <a:cs typeface="Times New Roman"/>
            </a:endParaRPr>
          </a:p>
        </p:txBody>
      </p:sp>
      <p:sp>
        <p:nvSpPr>
          <p:cNvPr id="3" name="Rectangle à coins arrondis 2"/>
          <p:cNvSpPr/>
          <p:nvPr/>
        </p:nvSpPr>
        <p:spPr>
          <a:xfrm>
            <a:off x="1134362" y="5949350"/>
            <a:ext cx="1187605" cy="3600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ea typeface="MS Mincho"/>
                <a:cs typeface="Times New Roman"/>
              </a:rPr>
              <a:t>Domaine</a:t>
            </a:r>
            <a:endParaRPr lang="fr-FR" sz="1200" dirty="0">
              <a:latin typeface="Arial"/>
              <a:ea typeface="MS Mincho"/>
              <a:cs typeface="Times New Roman"/>
            </a:endParaRPr>
          </a:p>
        </p:txBody>
      </p:sp>
      <p:sp>
        <p:nvSpPr>
          <p:cNvPr id="11" name="Text Box 17"/>
          <p:cNvSpPr txBox="1">
            <a:spLocks noChangeArrowheads="1"/>
          </p:cNvSpPr>
          <p:nvPr/>
        </p:nvSpPr>
        <p:spPr bwMode="auto">
          <a:xfrm>
            <a:off x="0" y="6519446"/>
            <a:ext cx="895108" cy="338554"/>
          </a:xfrm>
          <a:prstGeom prst="rect">
            <a:avLst/>
          </a:prstGeom>
          <a:solidFill>
            <a:srgbClr val="CCECFF"/>
          </a:solidFill>
          <a:ln w="9525">
            <a:solidFill>
              <a:srgbClr val="3366FF"/>
            </a:solidFill>
            <a:miter lim="800000"/>
            <a:headEnd/>
            <a:tailEnd/>
          </a:ln>
        </p:spPr>
        <p:txBody>
          <a:bodyPr wrap="square">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Socle</a:t>
            </a:r>
            <a:endParaRPr lang="fr-FR" sz="1600" dirty="0">
              <a:solidFill>
                <a:schemeClr val="accent2"/>
              </a:solidFill>
              <a:latin typeface="Arial Narrow" pitchFamily="26" charset="0"/>
            </a:endParaRPr>
          </a:p>
        </p:txBody>
      </p:sp>
    </p:spTree>
    <p:extLst>
      <p:ext uri="{BB962C8B-B14F-4D97-AF65-F5344CB8AC3E}">
        <p14:creationId xmlns:p14="http://schemas.microsoft.com/office/powerpoint/2010/main" val="334024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0-#ppt_w/2"/>
                                          </p:val>
                                        </p:tav>
                                        <p:tav tm="100000">
                                          <p:val>
                                            <p:strVal val="#ppt_x"/>
                                          </p:val>
                                        </p:tav>
                                      </p:tavLst>
                                    </p:anim>
                                    <p:anim calcmode="lin" valueType="num">
                                      <p:cBhvr additive="base">
                                        <p:cTn id="20" dur="20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5000"/>
                            </p:stCondLst>
                            <p:childTnLst>
                              <p:par>
                                <p:cTn id="28" presetID="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2000" fill="hold"/>
                                        <p:tgtEl>
                                          <p:spTgt spid="13"/>
                                        </p:tgtEl>
                                        <p:attrNameLst>
                                          <p:attrName>ppt_x</p:attrName>
                                        </p:attrNameLst>
                                      </p:cBhvr>
                                      <p:tavLst>
                                        <p:tav tm="0">
                                          <p:val>
                                            <p:strVal val="1+#ppt_w/2"/>
                                          </p:val>
                                        </p:tav>
                                        <p:tav tm="100000">
                                          <p:val>
                                            <p:strVal val="#ppt_x"/>
                                          </p:val>
                                        </p:tav>
                                      </p:tavLst>
                                    </p:anim>
                                    <p:anim calcmode="lin" valueType="num">
                                      <p:cBhvr additive="base">
                                        <p:cTn id="31"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2000" fill="hold"/>
                                        <p:tgtEl>
                                          <p:spTgt spid="7"/>
                                        </p:tgtEl>
                                        <p:attrNameLst>
                                          <p:attrName>ppt_x</p:attrName>
                                        </p:attrNameLst>
                                      </p:cBhvr>
                                      <p:tavLst>
                                        <p:tav tm="0">
                                          <p:val>
                                            <p:strVal val="#ppt_x"/>
                                          </p:val>
                                        </p:tav>
                                        <p:tav tm="100000">
                                          <p:val>
                                            <p:strVal val="#ppt_x"/>
                                          </p:val>
                                        </p:tav>
                                      </p:tavLst>
                                    </p:anim>
                                    <p:anim calcmode="lin" valueType="num">
                                      <p:cBhvr additive="base">
                                        <p:cTn id="37" dur="2000" fill="hold"/>
                                        <p:tgtEl>
                                          <p:spTgt spid="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2000" fill="hold"/>
                                        <p:tgtEl>
                                          <p:spTgt spid="8"/>
                                        </p:tgtEl>
                                        <p:attrNameLst>
                                          <p:attrName>ppt_x</p:attrName>
                                        </p:attrNameLst>
                                      </p:cBhvr>
                                      <p:tavLst>
                                        <p:tav tm="0">
                                          <p:val>
                                            <p:strVal val="#ppt_x"/>
                                          </p:val>
                                        </p:tav>
                                        <p:tav tm="100000">
                                          <p:val>
                                            <p:strVal val="#ppt_x"/>
                                          </p:val>
                                        </p:tav>
                                      </p:tavLst>
                                    </p:anim>
                                    <p:anim calcmode="lin" valueType="num">
                                      <p:cBhvr additive="base">
                                        <p:cTn id="42" dur="20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2000" fill="hold"/>
                                        <p:tgtEl>
                                          <p:spTgt spid="9"/>
                                        </p:tgtEl>
                                        <p:attrNameLst>
                                          <p:attrName>ppt_x</p:attrName>
                                        </p:attrNameLst>
                                      </p:cBhvr>
                                      <p:tavLst>
                                        <p:tav tm="0">
                                          <p:val>
                                            <p:strVal val="#ppt_x"/>
                                          </p:val>
                                        </p:tav>
                                        <p:tav tm="100000">
                                          <p:val>
                                            <p:strVal val="#ppt_x"/>
                                          </p:val>
                                        </p:tav>
                                      </p:tavLst>
                                    </p:anim>
                                    <p:anim calcmode="lin" valueType="num">
                                      <p:cBhvr additive="base">
                                        <p:cTn id="47" dur="2000" fill="hold"/>
                                        <p:tgtEl>
                                          <p:spTgt spid="9"/>
                                        </p:tgtEl>
                                        <p:attrNameLst>
                                          <p:attrName>ppt_y</p:attrName>
                                        </p:attrNameLst>
                                      </p:cBhvr>
                                      <p:tavLst>
                                        <p:tav tm="0">
                                          <p:val>
                                            <p:strVal val="1+#ppt_h/2"/>
                                          </p:val>
                                        </p:tav>
                                        <p:tav tm="100000">
                                          <p:val>
                                            <p:strVal val="#ppt_y"/>
                                          </p:val>
                                        </p:tav>
                                      </p:tavLst>
                                    </p:anim>
                                  </p:childTnLst>
                                </p:cTn>
                              </p:par>
                            </p:childTnLst>
                          </p:cTn>
                        </p:par>
                        <p:par>
                          <p:cTn id="48" fill="hold">
                            <p:stCondLst>
                              <p:cond delay="6000"/>
                            </p:stCondLst>
                            <p:childTnLst>
                              <p:par>
                                <p:cTn id="49" presetID="2" presetClass="entr" presetSubtype="4"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2000" fill="hold"/>
                                        <p:tgtEl>
                                          <p:spTgt spid="10"/>
                                        </p:tgtEl>
                                        <p:attrNameLst>
                                          <p:attrName>ppt_x</p:attrName>
                                        </p:attrNameLst>
                                      </p:cBhvr>
                                      <p:tavLst>
                                        <p:tav tm="0">
                                          <p:val>
                                            <p:strVal val="#ppt_x"/>
                                          </p:val>
                                        </p:tav>
                                        <p:tav tm="100000">
                                          <p:val>
                                            <p:strVal val="#ppt_x"/>
                                          </p:val>
                                        </p:tav>
                                      </p:tavLst>
                                    </p:anim>
                                    <p:anim calcmode="lin" valueType="num">
                                      <p:cBhvr additive="base">
                                        <p:cTn id="5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4"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re 4"/>
          <p:cNvSpPr/>
          <p:nvPr/>
        </p:nvSpPr>
        <p:spPr>
          <a:xfrm>
            <a:off x="899490" y="289456"/>
            <a:ext cx="1657350" cy="6219825"/>
          </a:xfrm>
          <a:prstGeom prst="can">
            <a:avLst>
              <a:gd name="adj" fmla="val 30173"/>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400" dirty="0">
              <a:effectLst/>
              <a:latin typeface="Arial"/>
              <a:ea typeface="MS Mincho"/>
              <a:cs typeface="Times New Roman"/>
            </a:endParaRPr>
          </a:p>
        </p:txBody>
      </p:sp>
      <p:sp>
        <p:nvSpPr>
          <p:cNvPr id="6" name="Zone de texte 2"/>
          <p:cNvSpPr txBox="1"/>
          <p:nvPr/>
        </p:nvSpPr>
        <p:spPr>
          <a:xfrm>
            <a:off x="1470990" y="346605"/>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D2</a:t>
            </a:r>
            <a:endParaRPr lang="fr-FR" sz="1200" dirty="0">
              <a:effectLst/>
              <a:latin typeface="Arial"/>
              <a:ea typeface="MS Mincho"/>
              <a:cs typeface="Times New Roman"/>
            </a:endParaRPr>
          </a:p>
        </p:txBody>
      </p:sp>
      <p:sp>
        <p:nvSpPr>
          <p:cNvPr id="7" name="Rectangle à coins arrondis 6"/>
          <p:cNvSpPr/>
          <p:nvPr/>
        </p:nvSpPr>
        <p:spPr>
          <a:xfrm>
            <a:off x="1343402" y="1914842"/>
            <a:ext cx="7149136" cy="48577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400" b="1" dirty="0">
                <a:effectLst/>
                <a:latin typeface="Arial"/>
                <a:ea typeface="MS Mincho"/>
                <a:cs typeface="Times New Roman"/>
              </a:rPr>
              <a:t>Objectif : </a:t>
            </a:r>
            <a:r>
              <a:rPr lang="fr-FR" sz="1400" b="1" dirty="0">
                <a:latin typeface="Arial"/>
                <a:ea typeface="MS Mincho"/>
                <a:cs typeface="Times New Roman"/>
              </a:rPr>
              <a:t>Coopération et réalisation de </a:t>
            </a:r>
            <a:r>
              <a:rPr lang="fr-FR" sz="1400" b="1" dirty="0" smtClean="0">
                <a:latin typeface="Arial"/>
                <a:ea typeface="MS Mincho"/>
                <a:cs typeface="Times New Roman"/>
              </a:rPr>
              <a:t>projets</a:t>
            </a:r>
            <a:endParaRPr lang="fr-FR" sz="1400" dirty="0">
              <a:latin typeface="Arial"/>
              <a:ea typeface="MS Mincho"/>
              <a:cs typeface="Times New Roman"/>
            </a:endParaRPr>
          </a:p>
        </p:txBody>
      </p:sp>
      <p:sp>
        <p:nvSpPr>
          <p:cNvPr id="10" name="Rectangle à coins arrondis 9"/>
          <p:cNvSpPr/>
          <p:nvPr/>
        </p:nvSpPr>
        <p:spPr>
          <a:xfrm>
            <a:off x="1343581" y="2636890"/>
            <a:ext cx="7149136" cy="3096430"/>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fr-FR" sz="1600" b="1" dirty="0">
                <a:solidFill>
                  <a:srgbClr val="FF0000"/>
                </a:solidFill>
              </a:rPr>
              <a:t>L'élève travaille en équipe, partage des tâches,</a:t>
            </a:r>
            <a:r>
              <a:rPr lang="fr-FR" sz="1600" dirty="0"/>
              <a:t> s'engage dans un dialogue constructif, accepte la contradiction tout en défendant son point de vue, fait preuve de diplomatie, négocie et recherche un consensus.</a:t>
            </a:r>
          </a:p>
          <a:p>
            <a:r>
              <a:rPr lang="fr-FR" sz="1600" b="1" dirty="0">
                <a:solidFill>
                  <a:srgbClr val="FF0000"/>
                </a:solidFill>
              </a:rPr>
              <a:t>Il apprend à gérer un projet</a:t>
            </a:r>
            <a:r>
              <a:rPr lang="fr-FR" sz="1600" dirty="0"/>
              <a:t>, qu'il soit individuel ou collectif. Il en planifie les tâches, en fixe les étapes et évalue l'atteinte des objectifs.</a:t>
            </a:r>
          </a:p>
          <a:p>
            <a:r>
              <a:rPr lang="fr-FR" sz="1600" b="1" dirty="0">
                <a:solidFill>
                  <a:srgbClr val="FF0000"/>
                </a:solidFill>
              </a:rPr>
              <a:t>L'élève sait que la classe, l'école, l'établissement sont des lieux de collaboration</a:t>
            </a:r>
            <a:r>
              <a:rPr lang="fr-FR" sz="1600" dirty="0"/>
              <a:t>, d'entraide et de mutualisation des savoirs. </a:t>
            </a:r>
            <a:r>
              <a:rPr lang="fr-FR" sz="1600" b="1" dirty="0">
                <a:solidFill>
                  <a:srgbClr val="FF0000"/>
                </a:solidFill>
              </a:rPr>
              <a:t>Il aide celui qui ne sait pas </a:t>
            </a:r>
            <a:r>
              <a:rPr lang="fr-FR" sz="1600" dirty="0"/>
              <a:t>comme il apprend des autres. L'utilisation des outils numériques contribue à ces modalités d'organisation, d'échange et de collaboration.</a:t>
            </a:r>
          </a:p>
        </p:txBody>
      </p:sp>
      <p:sp>
        <p:nvSpPr>
          <p:cNvPr id="13" name="Rectangle à coins arrondis 12"/>
          <p:cNvSpPr/>
          <p:nvPr/>
        </p:nvSpPr>
        <p:spPr>
          <a:xfrm>
            <a:off x="2771750" y="346605"/>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a:effectLst/>
                <a:latin typeface="Arial"/>
                <a:ea typeface="MS Mincho"/>
                <a:cs typeface="Times New Roman"/>
              </a:rPr>
              <a:t>Les </a:t>
            </a:r>
            <a:r>
              <a:rPr lang="fr-FR" b="1" dirty="0" smtClean="0">
                <a:latin typeface="Arial"/>
                <a:ea typeface="MS Mincho"/>
                <a:cs typeface="Times New Roman"/>
              </a:rPr>
              <a:t>méthodes et outils pour apprendre</a:t>
            </a:r>
            <a:endParaRPr lang="fr-FR" sz="1200" dirty="0">
              <a:effectLst/>
              <a:latin typeface="Arial"/>
              <a:ea typeface="MS Mincho"/>
              <a:cs typeface="Times New Roman"/>
            </a:endParaRPr>
          </a:p>
        </p:txBody>
      </p:sp>
      <p:sp>
        <p:nvSpPr>
          <p:cNvPr id="14" name="Rectangle à coins arrondis 13"/>
          <p:cNvSpPr/>
          <p:nvPr/>
        </p:nvSpPr>
        <p:spPr>
          <a:xfrm>
            <a:off x="683460" y="1242144"/>
            <a:ext cx="6264870" cy="348878"/>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200" b="1" i="1" dirty="0" smtClean="0">
                <a:latin typeface="Arial"/>
                <a:ea typeface="MS Mincho"/>
                <a:cs typeface="Times New Roman"/>
              </a:rPr>
              <a:t>Objectifs de connaissances et de compétences pour la maîtrise du socle commun</a:t>
            </a:r>
            <a:endParaRPr lang="fr-FR" sz="1200" i="1" dirty="0">
              <a:effectLst/>
              <a:latin typeface="Arial"/>
              <a:ea typeface="MS Mincho"/>
              <a:cs typeface="Times New Roman"/>
            </a:endParaRPr>
          </a:p>
        </p:txBody>
      </p:sp>
      <p:sp>
        <p:nvSpPr>
          <p:cNvPr id="3" name="Rectangle à coins arrondis 2"/>
          <p:cNvSpPr/>
          <p:nvPr/>
        </p:nvSpPr>
        <p:spPr>
          <a:xfrm>
            <a:off x="1134362" y="5949350"/>
            <a:ext cx="1187605" cy="3600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ea typeface="MS Mincho"/>
                <a:cs typeface="Times New Roman"/>
              </a:rPr>
              <a:t>Domaine</a:t>
            </a:r>
            <a:endParaRPr lang="fr-FR" sz="1200" dirty="0">
              <a:latin typeface="Arial"/>
              <a:ea typeface="MS Mincho"/>
              <a:cs typeface="Times New Roman"/>
            </a:endParaRPr>
          </a:p>
        </p:txBody>
      </p:sp>
      <p:sp>
        <p:nvSpPr>
          <p:cNvPr id="9" name="Text Box 17"/>
          <p:cNvSpPr txBox="1">
            <a:spLocks noChangeArrowheads="1"/>
          </p:cNvSpPr>
          <p:nvPr/>
        </p:nvSpPr>
        <p:spPr bwMode="auto">
          <a:xfrm>
            <a:off x="0" y="6519446"/>
            <a:ext cx="895108" cy="338554"/>
          </a:xfrm>
          <a:prstGeom prst="rect">
            <a:avLst/>
          </a:prstGeom>
          <a:solidFill>
            <a:srgbClr val="CCECFF"/>
          </a:solidFill>
          <a:ln w="9525">
            <a:solidFill>
              <a:srgbClr val="3366FF"/>
            </a:solidFill>
            <a:miter lim="800000"/>
            <a:headEnd/>
            <a:tailEnd/>
          </a:ln>
        </p:spPr>
        <p:txBody>
          <a:bodyPr wrap="square">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Socle</a:t>
            </a:r>
            <a:endParaRPr lang="fr-FR" sz="1600" dirty="0">
              <a:solidFill>
                <a:schemeClr val="accent2"/>
              </a:solidFill>
              <a:latin typeface="Arial Narrow" pitchFamily="26" charset="0"/>
            </a:endParaRPr>
          </a:p>
        </p:txBody>
      </p:sp>
    </p:spTree>
    <p:extLst>
      <p:ext uri="{BB962C8B-B14F-4D97-AF65-F5344CB8AC3E}">
        <p14:creationId xmlns:p14="http://schemas.microsoft.com/office/powerpoint/2010/main" val="111901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0-#ppt_w/2"/>
                                          </p:val>
                                        </p:tav>
                                        <p:tav tm="100000">
                                          <p:val>
                                            <p:strVal val="#ppt_x"/>
                                          </p:val>
                                        </p:tav>
                                      </p:tavLst>
                                    </p:anim>
                                    <p:anim calcmode="lin" valueType="num">
                                      <p:cBhvr additive="base">
                                        <p:cTn id="20" dur="20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5000"/>
                            </p:stCondLst>
                            <p:childTnLst>
                              <p:par>
                                <p:cTn id="28" presetID="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2000" fill="hold"/>
                                        <p:tgtEl>
                                          <p:spTgt spid="13"/>
                                        </p:tgtEl>
                                        <p:attrNameLst>
                                          <p:attrName>ppt_x</p:attrName>
                                        </p:attrNameLst>
                                      </p:cBhvr>
                                      <p:tavLst>
                                        <p:tav tm="0">
                                          <p:val>
                                            <p:strVal val="1+#ppt_w/2"/>
                                          </p:val>
                                        </p:tav>
                                        <p:tav tm="100000">
                                          <p:val>
                                            <p:strVal val="#ppt_x"/>
                                          </p:val>
                                        </p:tav>
                                      </p:tavLst>
                                    </p:anim>
                                    <p:anim calcmode="lin" valueType="num">
                                      <p:cBhvr additive="base">
                                        <p:cTn id="31"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2000" fill="hold"/>
                                        <p:tgtEl>
                                          <p:spTgt spid="7"/>
                                        </p:tgtEl>
                                        <p:attrNameLst>
                                          <p:attrName>ppt_x</p:attrName>
                                        </p:attrNameLst>
                                      </p:cBhvr>
                                      <p:tavLst>
                                        <p:tav tm="0">
                                          <p:val>
                                            <p:strVal val="#ppt_x"/>
                                          </p:val>
                                        </p:tav>
                                        <p:tav tm="100000">
                                          <p:val>
                                            <p:strVal val="#ppt_x"/>
                                          </p:val>
                                        </p:tav>
                                      </p:tavLst>
                                    </p:anim>
                                    <p:anim calcmode="lin" valueType="num">
                                      <p:cBhvr additive="base">
                                        <p:cTn id="37" dur="2000" fill="hold"/>
                                        <p:tgtEl>
                                          <p:spTgt spid="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 fill="hold"/>
                                        <p:tgtEl>
                                          <p:spTgt spid="10"/>
                                        </p:tgtEl>
                                        <p:attrNameLst>
                                          <p:attrName>ppt_x</p:attrName>
                                        </p:attrNameLst>
                                      </p:cBhvr>
                                      <p:tavLst>
                                        <p:tav tm="0">
                                          <p:val>
                                            <p:strVal val="#ppt_x"/>
                                          </p:val>
                                        </p:tav>
                                        <p:tav tm="100000">
                                          <p:val>
                                            <p:strVal val="#ppt_x"/>
                                          </p:val>
                                        </p:tav>
                                      </p:tavLst>
                                    </p:anim>
                                    <p:anim calcmode="lin" valueType="num">
                                      <p:cBhvr additive="base">
                                        <p:cTn id="4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3" grpId="0" animBg="1"/>
      <p:bldP spid="14" grpId="0" animBg="1"/>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re 4"/>
          <p:cNvSpPr/>
          <p:nvPr/>
        </p:nvSpPr>
        <p:spPr>
          <a:xfrm>
            <a:off x="899490" y="289456"/>
            <a:ext cx="1657350" cy="6219825"/>
          </a:xfrm>
          <a:prstGeom prst="can">
            <a:avLst>
              <a:gd name="adj" fmla="val 30173"/>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400" dirty="0">
              <a:effectLst/>
              <a:latin typeface="Arial"/>
              <a:ea typeface="MS Mincho"/>
              <a:cs typeface="Times New Roman"/>
            </a:endParaRPr>
          </a:p>
        </p:txBody>
      </p:sp>
      <p:sp>
        <p:nvSpPr>
          <p:cNvPr id="6" name="Zone de texte 2"/>
          <p:cNvSpPr txBox="1"/>
          <p:nvPr/>
        </p:nvSpPr>
        <p:spPr>
          <a:xfrm>
            <a:off x="1470990" y="346605"/>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D3</a:t>
            </a:r>
            <a:endParaRPr lang="fr-FR" sz="1200" dirty="0">
              <a:effectLst/>
              <a:latin typeface="Arial"/>
              <a:ea typeface="MS Mincho"/>
              <a:cs typeface="Times New Roman"/>
            </a:endParaRPr>
          </a:p>
        </p:txBody>
      </p:sp>
      <p:sp>
        <p:nvSpPr>
          <p:cNvPr id="7" name="Rectangle à coins arrondis 6"/>
          <p:cNvSpPr/>
          <p:nvPr/>
        </p:nvSpPr>
        <p:spPr>
          <a:xfrm>
            <a:off x="1331550" y="2157730"/>
            <a:ext cx="7149136" cy="48577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 </a:t>
            </a:r>
            <a:r>
              <a:rPr lang="fr-FR" sz="1400" b="1" dirty="0" smtClean="0">
                <a:latin typeface="Arial"/>
                <a:ea typeface="MS Mincho"/>
                <a:cs typeface="Times New Roman"/>
              </a:rPr>
              <a:t>Expression de la sensibilité et des opinions, respect des autres</a:t>
            </a:r>
            <a:endParaRPr lang="fr-FR" sz="1400" dirty="0">
              <a:effectLst/>
              <a:latin typeface="Arial"/>
              <a:ea typeface="MS Mincho"/>
              <a:cs typeface="Times New Roman"/>
            </a:endParaRPr>
          </a:p>
        </p:txBody>
      </p:sp>
      <p:sp>
        <p:nvSpPr>
          <p:cNvPr id="8" name="Rectangle à coins arrondis 7"/>
          <p:cNvSpPr/>
          <p:nvPr/>
        </p:nvSpPr>
        <p:spPr>
          <a:xfrm>
            <a:off x="1331550" y="3150760"/>
            <a:ext cx="7149136"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 </a:t>
            </a:r>
            <a:r>
              <a:rPr lang="fr-FR" sz="1400" b="1" dirty="0" smtClean="0">
                <a:effectLst/>
                <a:latin typeface="Arial"/>
                <a:ea typeface="MS Mincho"/>
                <a:cs typeface="Times New Roman"/>
              </a:rPr>
              <a:t> La règle et le droit</a:t>
            </a:r>
            <a:endParaRPr lang="fr-FR" sz="1400" dirty="0">
              <a:effectLst/>
              <a:latin typeface="Arial"/>
              <a:ea typeface="MS Mincho"/>
              <a:cs typeface="Times New Roman"/>
            </a:endParaRPr>
          </a:p>
        </p:txBody>
      </p:sp>
      <p:sp>
        <p:nvSpPr>
          <p:cNvPr id="9" name="Rectangle à coins arrondis 8"/>
          <p:cNvSpPr/>
          <p:nvPr/>
        </p:nvSpPr>
        <p:spPr>
          <a:xfrm>
            <a:off x="1331913" y="4216470"/>
            <a:ext cx="7149137"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a:t>
            </a:r>
            <a:r>
              <a:rPr lang="fr-FR" sz="1400" b="1" dirty="0" smtClean="0">
                <a:effectLst/>
                <a:latin typeface="Arial"/>
                <a:ea typeface="MS Mincho"/>
                <a:cs typeface="Times New Roman"/>
              </a:rPr>
              <a:t>:  Réflexion et discernement</a:t>
            </a:r>
            <a:endParaRPr lang="fr-FR" sz="1400" dirty="0">
              <a:effectLst/>
              <a:latin typeface="Arial"/>
              <a:ea typeface="MS Mincho"/>
              <a:cs typeface="Times New Roman"/>
            </a:endParaRPr>
          </a:p>
        </p:txBody>
      </p:sp>
      <p:sp>
        <p:nvSpPr>
          <p:cNvPr id="10" name="Rectangle à coins arrondis 9"/>
          <p:cNvSpPr/>
          <p:nvPr/>
        </p:nvSpPr>
        <p:spPr>
          <a:xfrm>
            <a:off x="1333024" y="5288181"/>
            <a:ext cx="7149136"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 </a:t>
            </a:r>
            <a:r>
              <a:rPr lang="fr-FR" sz="1400" b="1" dirty="0" smtClean="0">
                <a:latin typeface="Arial"/>
                <a:ea typeface="MS Mincho"/>
                <a:cs typeface="Times New Roman"/>
              </a:rPr>
              <a:t>Responsabilité, sens de l’engagement et de l’initiative</a:t>
            </a:r>
            <a:endParaRPr lang="fr-FR" sz="1400" dirty="0">
              <a:effectLst/>
              <a:latin typeface="Arial"/>
              <a:ea typeface="MS Mincho"/>
              <a:cs typeface="Times New Roman"/>
            </a:endParaRPr>
          </a:p>
        </p:txBody>
      </p:sp>
      <p:sp>
        <p:nvSpPr>
          <p:cNvPr id="13" name="Rectangle à coins arrondis 12"/>
          <p:cNvSpPr/>
          <p:nvPr/>
        </p:nvSpPr>
        <p:spPr>
          <a:xfrm>
            <a:off x="2771750" y="346605"/>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La formation de la personne et du citoyen</a:t>
            </a:r>
            <a:endParaRPr lang="fr-FR" sz="1200" dirty="0">
              <a:effectLst/>
              <a:latin typeface="Arial"/>
              <a:ea typeface="MS Mincho"/>
              <a:cs typeface="Times New Roman"/>
            </a:endParaRPr>
          </a:p>
        </p:txBody>
      </p:sp>
      <p:sp>
        <p:nvSpPr>
          <p:cNvPr id="14" name="Rectangle à coins arrondis 13"/>
          <p:cNvSpPr/>
          <p:nvPr/>
        </p:nvSpPr>
        <p:spPr>
          <a:xfrm>
            <a:off x="683460" y="1242144"/>
            <a:ext cx="6264870" cy="348878"/>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200" b="1" i="1" dirty="0" smtClean="0">
                <a:latin typeface="Arial"/>
                <a:ea typeface="MS Mincho"/>
                <a:cs typeface="Times New Roman"/>
              </a:rPr>
              <a:t>Objectifs de connaissances et de compétences pour la maîtrise du socle commun</a:t>
            </a:r>
            <a:endParaRPr lang="fr-FR" sz="1200" i="1" dirty="0">
              <a:effectLst/>
              <a:latin typeface="Arial"/>
              <a:ea typeface="MS Mincho"/>
              <a:cs typeface="Times New Roman"/>
            </a:endParaRPr>
          </a:p>
        </p:txBody>
      </p:sp>
      <p:sp>
        <p:nvSpPr>
          <p:cNvPr id="3" name="Rectangle à coins arrondis 2"/>
          <p:cNvSpPr/>
          <p:nvPr/>
        </p:nvSpPr>
        <p:spPr>
          <a:xfrm>
            <a:off x="1134362" y="5949350"/>
            <a:ext cx="1187605" cy="3600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ea typeface="MS Mincho"/>
                <a:cs typeface="Times New Roman"/>
              </a:rPr>
              <a:t>Domaine</a:t>
            </a:r>
            <a:endParaRPr lang="fr-FR" sz="1200" dirty="0">
              <a:latin typeface="Arial"/>
              <a:ea typeface="MS Mincho"/>
              <a:cs typeface="Times New Roman"/>
            </a:endParaRPr>
          </a:p>
        </p:txBody>
      </p:sp>
      <p:sp>
        <p:nvSpPr>
          <p:cNvPr id="11" name="Text Box 17"/>
          <p:cNvSpPr txBox="1">
            <a:spLocks noChangeArrowheads="1"/>
          </p:cNvSpPr>
          <p:nvPr/>
        </p:nvSpPr>
        <p:spPr bwMode="auto">
          <a:xfrm>
            <a:off x="0" y="6536379"/>
            <a:ext cx="895108" cy="338554"/>
          </a:xfrm>
          <a:prstGeom prst="rect">
            <a:avLst/>
          </a:prstGeom>
          <a:solidFill>
            <a:srgbClr val="CCECFF"/>
          </a:solidFill>
          <a:ln w="9525">
            <a:solidFill>
              <a:srgbClr val="3366FF"/>
            </a:solidFill>
            <a:miter lim="800000"/>
            <a:headEnd/>
            <a:tailEnd/>
          </a:ln>
        </p:spPr>
        <p:txBody>
          <a:bodyPr wrap="square">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Socle</a:t>
            </a:r>
            <a:endParaRPr lang="fr-FR" sz="1600" dirty="0">
              <a:solidFill>
                <a:schemeClr val="accent2"/>
              </a:solidFill>
              <a:latin typeface="Arial Narrow" pitchFamily="26" charset="0"/>
            </a:endParaRPr>
          </a:p>
        </p:txBody>
      </p:sp>
    </p:spTree>
    <p:extLst>
      <p:ext uri="{BB962C8B-B14F-4D97-AF65-F5344CB8AC3E}">
        <p14:creationId xmlns:p14="http://schemas.microsoft.com/office/powerpoint/2010/main" val="348697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0-#ppt_w/2"/>
                                          </p:val>
                                        </p:tav>
                                        <p:tav tm="100000">
                                          <p:val>
                                            <p:strVal val="#ppt_x"/>
                                          </p:val>
                                        </p:tav>
                                      </p:tavLst>
                                    </p:anim>
                                    <p:anim calcmode="lin" valueType="num">
                                      <p:cBhvr additive="base">
                                        <p:cTn id="20" dur="20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5000"/>
                            </p:stCondLst>
                            <p:childTnLst>
                              <p:par>
                                <p:cTn id="28" presetID="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2000" fill="hold"/>
                                        <p:tgtEl>
                                          <p:spTgt spid="13"/>
                                        </p:tgtEl>
                                        <p:attrNameLst>
                                          <p:attrName>ppt_x</p:attrName>
                                        </p:attrNameLst>
                                      </p:cBhvr>
                                      <p:tavLst>
                                        <p:tav tm="0">
                                          <p:val>
                                            <p:strVal val="1+#ppt_w/2"/>
                                          </p:val>
                                        </p:tav>
                                        <p:tav tm="100000">
                                          <p:val>
                                            <p:strVal val="#ppt_x"/>
                                          </p:val>
                                        </p:tav>
                                      </p:tavLst>
                                    </p:anim>
                                    <p:anim calcmode="lin" valueType="num">
                                      <p:cBhvr additive="base">
                                        <p:cTn id="31" dur="20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7000"/>
                            </p:stCondLst>
                            <p:childTnLst>
                              <p:par>
                                <p:cTn id="33" presetID="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2000" fill="hold"/>
                                        <p:tgtEl>
                                          <p:spTgt spid="7"/>
                                        </p:tgtEl>
                                        <p:attrNameLst>
                                          <p:attrName>ppt_x</p:attrName>
                                        </p:attrNameLst>
                                      </p:cBhvr>
                                      <p:tavLst>
                                        <p:tav tm="0">
                                          <p:val>
                                            <p:strVal val="#ppt_x"/>
                                          </p:val>
                                        </p:tav>
                                        <p:tav tm="100000">
                                          <p:val>
                                            <p:strVal val="#ppt_x"/>
                                          </p:val>
                                        </p:tav>
                                      </p:tavLst>
                                    </p:anim>
                                    <p:anim calcmode="lin" valueType="num">
                                      <p:cBhvr additive="base">
                                        <p:cTn id="36" dur="2000" fill="hold"/>
                                        <p:tgtEl>
                                          <p:spTgt spid="7"/>
                                        </p:tgtEl>
                                        <p:attrNameLst>
                                          <p:attrName>ppt_y</p:attrName>
                                        </p:attrNameLst>
                                      </p:cBhvr>
                                      <p:tavLst>
                                        <p:tav tm="0">
                                          <p:val>
                                            <p:strVal val="1+#ppt_h/2"/>
                                          </p:val>
                                        </p:tav>
                                        <p:tav tm="100000">
                                          <p:val>
                                            <p:strVal val="#ppt_y"/>
                                          </p:val>
                                        </p:tav>
                                      </p:tavLst>
                                    </p:anim>
                                  </p:childTnLst>
                                </p:cTn>
                              </p:par>
                            </p:childTnLst>
                          </p:cTn>
                        </p:par>
                        <p:par>
                          <p:cTn id="37" fill="hold">
                            <p:stCondLst>
                              <p:cond delay="9000"/>
                            </p:stCondLst>
                            <p:childTnLst>
                              <p:par>
                                <p:cTn id="38" presetID="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2000" fill="hold"/>
                                        <p:tgtEl>
                                          <p:spTgt spid="8"/>
                                        </p:tgtEl>
                                        <p:attrNameLst>
                                          <p:attrName>ppt_x</p:attrName>
                                        </p:attrNameLst>
                                      </p:cBhvr>
                                      <p:tavLst>
                                        <p:tav tm="0">
                                          <p:val>
                                            <p:strVal val="#ppt_x"/>
                                          </p:val>
                                        </p:tav>
                                        <p:tav tm="100000">
                                          <p:val>
                                            <p:strVal val="#ppt_x"/>
                                          </p:val>
                                        </p:tav>
                                      </p:tavLst>
                                    </p:anim>
                                    <p:anim calcmode="lin" valueType="num">
                                      <p:cBhvr additive="base">
                                        <p:cTn id="41" dur="2000" fill="hold"/>
                                        <p:tgtEl>
                                          <p:spTgt spid="8"/>
                                        </p:tgtEl>
                                        <p:attrNameLst>
                                          <p:attrName>ppt_y</p:attrName>
                                        </p:attrNameLst>
                                      </p:cBhvr>
                                      <p:tavLst>
                                        <p:tav tm="0">
                                          <p:val>
                                            <p:strVal val="1+#ppt_h/2"/>
                                          </p:val>
                                        </p:tav>
                                        <p:tav tm="100000">
                                          <p:val>
                                            <p:strVal val="#ppt_y"/>
                                          </p:val>
                                        </p:tav>
                                      </p:tavLst>
                                    </p:anim>
                                  </p:childTnLst>
                                </p:cTn>
                              </p:par>
                            </p:childTnLst>
                          </p:cTn>
                        </p:par>
                        <p:par>
                          <p:cTn id="42" fill="hold">
                            <p:stCondLst>
                              <p:cond delay="110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2000" fill="hold"/>
                                        <p:tgtEl>
                                          <p:spTgt spid="9"/>
                                        </p:tgtEl>
                                        <p:attrNameLst>
                                          <p:attrName>ppt_x</p:attrName>
                                        </p:attrNameLst>
                                      </p:cBhvr>
                                      <p:tavLst>
                                        <p:tav tm="0">
                                          <p:val>
                                            <p:strVal val="#ppt_x"/>
                                          </p:val>
                                        </p:tav>
                                        <p:tav tm="100000">
                                          <p:val>
                                            <p:strVal val="#ppt_x"/>
                                          </p:val>
                                        </p:tav>
                                      </p:tavLst>
                                    </p:anim>
                                    <p:anim calcmode="lin" valueType="num">
                                      <p:cBhvr additive="base">
                                        <p:cTn id="46" dur="20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13000"/>
                            </p:stCondLst>
                            <p:childTnLst>
                              <p:par>
                                <p:cTn id="48" presetID="2" presetClass="entr" presetSubtype="4"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2000" fill="hold"/>
                                        <p:tgtEl>
                                          <p:spTgt spid="10"/>
                                        </p:tgtEl>
                                        <p:attrNameLst>
                                          <p:attrName>ppt_x</p:attrName>
                                        </p:attrNameLst>
                                      </p:cBhvr>
                                      <p:tavLst>
                                        <p:tav tm="0">
                                          <p:val>
                                            <p:strVal val="#ppt_x"/>
                                          </p:val>
                                        </p:tav>
                                        <p:tav tm="100000">
                                          <p:val>
                                            <p:strVal val="#ppt_x"/>
                                          </p:val>
                                        </p:tav>
                                      </p:tavLst>
                                    </p:anim>
                                    <p:anim calcmode="lin" valueType="num">
                                      <p:cBhvr additive="base">
                                        <p:cTn id="51"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4" grpId="0" animBg="1"/>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re 4"/>
          <p:cNvSpPr/>
          <p:nvPr/>
        </p:nvSpPr>
        <p:spPr>
          <a:xfrm>
            <a:off x="899490" y="289456"/>
            <a:ext cx="1657350" cy="6219825"/>
          </a:xfrm>
          <a:prstGeom prst="can">
            <a:avLst>
              <a:gd name="adj" fmla="val 30173"/>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400" dirty="0">
              <a:effectLst/>
              <a:latin typeface="Arial"/>
              <a:ea typeface="MS Mincho"/>
              <a:cs typeface="Times New Roman"/>
            </a:endParaRPr>
          </a:p>
        </p:txBody>
      </p:sp>
      <p:sp>
        <p:nvSpPr>
          <p:cNvPr id="6" name="Zone de texte 2"/>
          <p:cNvSpPr txBox="1"/>
          <p:nvPr/>
        </p:nvSpPr>
        <p:spPr>
          <a:xfrm>
            <a:off x="1470990" y="346605"/>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D4</a:t>
            </a:r>
            <a:endParaRPr lang="fr-FR" sz="1200" dirty="0">
              <a:effectLst/>
              <a:latin typeface="Arial"/>
              <a:ea typeface="MS Mincho"/>
              <a:cs typeface="Times New Roman"/>
            </a:endParaRPr>
          </a:p>
        </p:txBody>
      </p:sp>
      <p:sp>
        <p:nvSpPr>
          <p:cNvPr id="7" name="Rectangle à coins arrondis 6"/>
          <p:cNvSpPr/>
          <p:nvPr/>
        </p:nvSpPr>
        <p:spPr>
          <a:xfrm>
            <a:off x="1331550" y="2157730"/>
            <a:ext cx="7149136" cy="48577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 </a:t>
            </a:r>
            <a:r>
              <a:rPr lang="fr-FR" sz="1400" b="1" dirty="0" smtClean="0">
                <a:effectLst/>
                <a:latin typeface="Arial"/>
                <a:ea typeface="MS Mincho"/>
                <a:cs typeface="Times New Roman"/>
              </a:rPr>
              <a:t> Démarches scientifiques </a:t>
            </a:r>
            <a:endParaRPr lang="fr-FR" sz="1400" dirty="0">
              <a:effectLst/>
              <a:latin typeface="Arial"/>
              <a:ea typeface="MS Mincho"/>
              <a:cs typeface="Times New Roman"/>
            </a:endParaRPr>
          </a:p>
        </p:txBody>
      </p:sp>
      <p:sp>
        <p:nvSpPr>
          <p:cNvPr id="8" name="Rectangle à coins arrondis 7"/>
          <p:cNvSpPr/>
          <p:nvPr/>
        </p:nvSpPr>
        <p:spPr>
          <a:xfrm>
            <a:off x="1331550" y="3150760"/>
            <a:ext cx="7149136"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 </a:t>
            </a:r>
            <a:r>
              <a:rPr lang="fr-FR" sz="1400" b="1" dirty="0" smtClean="0">
                <a:effectLst/>
                <a:latin typeface="Arial"/>
                <a:ea typeface="MS Mincho"/>
                <a:cs typeface="Times New Roman"/>
              </a:rPr>
              <a:t> Conception, création, réalisation</a:t>
            </a:r>
            <a:endParaRPr lang="fr-FR" sz="1400" dirty="0">
              <a:effectLst/>
              <a:latin typeface="Arial"/>
              <a:ea typeface="MS Mincho"/>
              <a:cs typeface="Times New Roman"/>
            </a:endParaRPr>
          </a:p>
        </p:txBody>
      </p:sp>
      <p:sp>
        <p:nvSpPr>
          <p:cNvPr id="9" name="Rectangle à coins arrondis 8"/>
          <p:cNvSpPr/>
          <p:nvPr/>
        </p:nvSpPr>
        <p:spPr>
          <a:xfrm>
            <a:off x="1331913" y="4216470"/>
            <a:ext cx="7149137"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a:t>
            </a:r>
            <a:r>
              <a:rPr lang="fr-FR" sz="1400" b="1" dirty="0" smtClean="0">
                <a:effectLst/>
                <a:latin typeface="Arial"/>
                <a:ea typeface="MS Mincho"/>
                <a:cs typeface="Times New Roman"/>
              </a:rPr>
              <a:t>:  Responsabilités individuelles et collectives</a:t>
            </a:r>
            <a:endParaRPr lang="fr-FR" sz="1400" dirty="0">
              <a:effectLst/>
              <a:latin typeface="Arial"/>
              <a:ea typeface="MS Mincho"/>
              <a:cs typeface="Times New Roman"/>
            </a:endParaRPr>
          </a:p>
        </p:txBody>
      </p:sp>
      <p:sp>
        <p:nvSpPr>
          <p:cNvPr id="13" name="Rectangle à coins arrondis 12"/>
          <p:cNvSpPr/>
          <p:nvPr/>
        </p:nvSpPr>
        <p:spPr>
          <a:xfrm>
            <a:off x="2771750" y="346605"/>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Les systèmes naturels et les systèmes techniques</a:t>
            </a:r>
            <a:endParaRPr lang="fr-FR" sz="1200" dirty="0">
              <a:effectLst/>
              <a:latin typeface="Arial"/>
              <a:ea typeface="MS Mincho"/>
              <a:cs typeface="Times New Roman"/>
            </a:endParaRPr>
          </a:p>
        </p:txBody>
      </p:sp>
      <p:sp>
        <p:nvSpPr>
          <p:cNvPr id="14" name="Rectangle à coins arrondis 13"/>
          <p:cNvSpPr/>
          <p:nvPr/>
        </p:nvSpPr>
        <p:spPr>
          <a:xfrm>
            <a:off x="683460" y="1242144"/>
            <a:ext cx="6264870" cy="348878"/>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200" b="1" i="1" dirty="0" smtClean="0">
                <a:latin typeface="Arial"/>
                <a:ea typeface="MS Mincho"/>
                <a:cs typeface="Times New Roman"/>
              </a:rPr>
              <a:t>Objectifs de connaissances et de compétences pour la maîtrise du socle commun</a:t>
            </a:r>
            <a:endParaRPr lang="fr-FR" sz="1200" i="1" dirty="0">
              <a:effectLst/>
              <a:latin typeface="Arial"/>
              <a:ea typeface="MS Mincho"/>
              <a:cs typeface="Times New Roman"/>
            </a:endParaRPr>
          </a:p>
        </p:txBody>
      </p:sp>
      <p:sp>
        <p:nvSpPr>
          <p:cNvPr id="3" name="Rectangle à coins arrondis 2"/>
          <p:cNvSpPr/>
          <p:nvPr/>
        </p:nvSpPr>
        <p:spPr>
          <a:xfrm>
            <a:off x="1134362" y="5949350"/>
            <a:ext cx="1187605" cy="3600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ea typeface="MS Mincho"/>
                <a:cs typeface="Times New Roman"/>
              </a:rPr>
              <a:t>Domaine</a:t>
            </a:r>
            <a:endParaRPr lang="fr-FR" sz="1200" dirty="0">
              <a:latin typeface="Arial"/>
              <a:ea typeface="MS Mincho"/>
              <a:cs typeface="Times New Roman"/>
            </a:endParaRPr>
          </a:p>
        </p:txBody>
      </p:sp>
      <p:sp>
        <p:nvSpPr>
          <p:cNvPr id="10" name="Text Box 17"/>
          <p:cNvSpPr txBox="1">
            <a:spLocks noChangeArrowheads="1"/>
          </p:cNvSpPr>
          <p:nvPr/>
        </p:nvSpPr>
        <p:spPr bwMode="auto">
          <a:xfrm>
            <a:off x="0" y="6519446"/>
            <a:ext cx="895108" cy="338554"/>
          </a:xfrm>
          <a:prstGeom prst="rect">
            <a:avLst/>
          </a:prstGeom>
          <a:solidFill>
            <a:srgbClr val="CCECFF"/>
          </a:solidFill>
          <a:ln w="9525">
            <a:solidFill>
              <a:srgbClr val="3366FF"/>
            </a:solidFill>
            <a:miter lim="800000"/>
            <a:headEnd/>
            <a:tailEnd/>
          </a:ln>
        </p:spPr>
        <p:txBody>
          <a:bodyPr wrap="square">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Socle</a:t>
            </a:r>
            <a:endParaRPr lang="fr-FR" sz="1600" dirty="0">
              <a:solidFill>
                <a:schemeClr val="accent2"/>
              </a:solidFill>
              <a:latin typeface="Arial Narrow" pitchFamily="26" charset="0"/>
            </a:endParaRPr>
          </a:p>
        </p:txBody>
      </p:sp>
    </p:spTree>
    <p:extLst>
      <p:ext uri="{BB962C8B-B14F-4D97-AF65-F5344CB8AC3E}">
        <p14:creationId xmlns:p14="http://schemas.microsoft.com/office/powerpoint/2010/main" val="243674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0-#ppt_w/2"/>
                                          </p:val>
                                        </p:tav>
                                        <p:tav tm="100000">
                                          <p:val>
                                            <p:strVal val="#ppt_x"/>
                                          </p:val>
                                        </p:tav>
                                      </p:tavLst>
                                    </p:anim>
                                    <p:anim calcmode="lin" valueType="num">
                                      <p:cBhvr additive="base">
                                        <p:cTn id="20" dur="20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5000"/>
                            </p:stCondLst>
                            <p:childTnLst>
                              <p:par>
                                <p:cTn id="28" presetID="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2000" fill="hold"/>
                                        <p:tgtEl>
                                          <p:spTgt spid="13"/>
                                        </p:tgtEl>
                                        <p:attrNameLst>
                                          <p:attrName>ppt_x</p:attrName>
                                        </p:attrNameLst>
                                      </p:cBhvr>
                                      <p:tavLst>
                                        <p:tav tm="0">
                                          <p:val>
                                            <p:strVal val="1+#ppt_w/2"/>
                                          </p:val>
                                        </p:tav>
                                        <p:tav tm="100000">
                                          <p:val>
                                            <p:strVal val="#ppt_x"/>
                                          </p:val>
                                        </p:tav>
                                      </p:tavLst>
                                    </p:anim>
                                    <p:anim calcmode="lin" valueType="num">
                                      <p:cBhvr additive="base">
                                        <p:cTn id="31" dur="20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7000"/>
                            </p:stCondLst>
                            <p:childTnLst>
                              <p:par>
                                <p:cTn id="33" presetID="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2000" fill="hold"/>
                                        <p:tgtEl>
                                          <p:spTgt spid="7"/>
                                        </p:tgtEl>
                                        <p:attrNameLst>
                                          <p:attrName>ppt_x</p:attrName>
                                        </p:attrNameLst>
                                      </p:cBhvr>
                                      <p:tavLst>
                                        <p:tav tm="0">
                                          <p:val>
                                            <p:strVal val="#ppt_x"/>
                                          </p:val>
                                        </p:tav>
                                        <p:tav tm="100000">
                                          <p:val>
                                            <p:strVal val="#ppt_x"/>
                                          </p:val>
                                        </p:tav>
                                      </p:tavLst>
                                    </p:anim>
                                    <p:anim calcmode="lin" valueType="num">
                                      <p:cBhvr additive="base">
                                        <p:cTn id="36" dur="2000" fill="hold"/>
                                        <p:tgtEl>
                                          <p:spTgt spid="7"/>
                                        </p:tgtEl>
                                        <p:attrNameLst>
                                          <p:attrName>ppt_y</p:attrName>
                                        </p:attrNameLst>
                                      </p:cBhvr>
                                      <p:tavLst>
                                        <p:tav tm="0">
                                          <p:val>
                                            <p:strVal val="1+#ppt_h/2"/>
                                          </p:val>
                                        </p:tav>
                                        <p:tav tm="100000">
                                          <p:val>
                                            <p:strVal val="#ppt_y"/>
                                          </p:val>
                                        </p:tav>
                                      </p:tavLst>
                                    </p:anim>
                                  </p:childTnLst>
                                </p:cTn>
                              </p:par>
                            </p:childTnLst>
                          </p:cTn>
                        </p:par>
                        <p:par>
                          <p:cTn id="37" fill="hold">
                            <p:stCondLst>
                              <p:cond delay="9000"/>
                            </p:stCondLst>
                            <p:childTnLst>
                              <p:par>
                                <p:cTn id="38" presetID="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2000" fill="hold"/>
                                        <p:tgtEl>
                                          <p:spTgt spid="8"/>
                                        </p:tgtEl>
                                        <p:attrNameLst>
                                          <p:attrName>ppt_x</p:attrName>
                                        </p:attrNameLst>
                                      </p:cBhvr>
                                      <p:tavLst>
                                        <p:tav tm="0">
                                          <p:val>
                                            <p:strVal val="#ppt_x"/>
                                          </p:val>
                                        </p:tav>
                                        <p:tav tm="100000">
                                          <p:val>
                                            <p:strVal val="#ppt_x"/>
                                          </p:val>
                                        </p:tav>
                                      </p:tavLst>
                                    </p:anim>
                                    <p:anim calcmode="lin" valueType="num">
                                      <p:cBhvr additive="base">
                                        <p:cTn id="41" dur="2000" fill="hold"/>
                                        <p:tgtEl>
                                          <p:spTgt spid="8"/>
                                        </p:tgtEl>
                                        <p:attrNameLst>
                                          <p:attrName>ppt_y</p:attrName>
                                        </p:attrNameLst>
                                      </p:cBhvr>
                                      <p:tavLst>
                                        <p:tav tm="0">
                                          <p:val>
                                            <p:strVal val="1+#ppt_h/2"/>
                                          </p:val>
                                        </p:tav>
                                        <p:tav tm="100000">
                                          <p:val>
                                            <p:strVal val="#ppt_y"/>
                                          </p:val>
                                        </p:tav>
                                      </p:tavLst>
                                    </p:anim>
                                  </p:childTnLst>
                                </p:cTn>
                              </p:par>
                            </p:childTnLst>
                          </p:cTn>
                        </p:par>
                        <p:par>
                          <p:cTn id="42" fill="hold">
                            <p:stCondLst>
                              <p:cond delay="110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2000" fill="hold"/>
                                        <p:tgtEl>
                                          <p:spTgt spid="9"/>
                                        </p:tgtEl>
                                        <p:attrNameLst>
                                          <p:attrName>ppt_x</p:attrName>
                                        </p:attrNameLst>
                                      </p:cBhvr>
                                      <p:tavLst>
                                        <p:tav tm="0">
                                          <p:val>
                                            <p:strVal val="#ppt_x"/>
                                          </p:val>
                                        </p:tav>
                                        <p:tav tm="100000">
                                          <p:val>
                                            <p:strVal val="#ppt_x"/>
                                          </p:val>
                                        </p:tav>
                                      </p:tavLst>
                                    </p:anim>
                                    <p:anim calcmode="lin" valueType="num">
                                      <p:cBhvr additive="base">
                                        <p:cTn id="4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3" grpId="0" animBg="1"/>
      <p:bldP spid="14"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re 4"/>
          <p:cNvSpPr/>
          <p:nvPr/>
        </p:nvSpPr>
        <p:spPr>
          <a:xfrm>
            <a:off x="899490" y="289456"/>
            <a:ext cx="1657350" cy="6219825"/>
          </a:xfrm>
          <a:prstGeom prst="can">
            <a:avLst>
              <a:gd name="adj" fmla="val 30173"/>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400" dirty="0">
              <a:effectLst/>
              <a:latin typeface="Arial"/>
              <a:ea typeface="MS Mincho"/>
              <a:cs typeface="Times New Roman"/>
            </a:endParaRPr>
          </a:p>
        </p:txBody>
      </p:sp>
      <p:sp>
        <p:nvSpPr>
          <p:cNvPr id="6" name="Zone de texte 2"/>
          <p:cNvSpPr txBox="1"/>
          <p:nvPr/>
        </p:nvSpPr>
        <p:spPr>
          <a:xfrm>
            <a:off x="1470990" y="346605"/>
            <a:ext cx="580660" cy="352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D5</a:t>
            </a:r>
            <a:endParaRPr lang="fr-FR" sz="1200" dirty="0">
              <a:effectLst/>
              <a:latin typeface="Arial"/>
              <a:ea typeface="MS Mincho"/>
              <a:cs typeface="Times New Roman"/>
            </a:endParaRPr>
          </a:p>
        </p:txBody>
      </p:sp>
      <p:sp>
        <p:nvSpPr>
          <p:cNvPr id="7" name="Rectangle à coins arrondis 6"/>
          <p:cNvSpPr/>
          <p:nvPr/>
        </p:nvSpPr>
        <p:spPr>
          <a:xfrm>
            <a:off x="1331550" y="2157730"/>
            <a:ext cx="7149136" cy="48577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 </a:t>
            </a:r>
            <a:r>
              <a:rPr lang="fr-FR" sz="1400" b="1" dirty="0" smtClean="0">
                <a:latin typeface="Arial"/>
                <a:ea typeface="MS Mincho"/>
                <a:cs typeface="Times New Roman"/>
              </a:rPr>
              <a:t>L’espace et le temps</a:t>
            </a:r>
            <a:endParaRPr lang="fr-FR" sz="1400" dirty="0">
              <a:effectLst/>
              <a:latin typeface="Arial"/>
              <a:ea typeface="MS Mincho"/>
              <a:cs typeface="Times New Roman"/>
            </a:endParaRPr>
          </a:p>
        </p:txBody>
      </p:sp>
      <p:sp>
        <p:nvSpPr>
          <p:cNvPr id="8" name="Rectangle à coins arrondis 7"/>
          <p:cNvSpPr/>
          <p:nvPr/>
        </p:nvSpPr>
        <p:spPr>
          <a:xfrm>
            <a:off x="1331550" y="3150760"/>
            <a:ext cx="7149136"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 </a:t>
            </a:r>
            <a:r>
              <a:rPr lang="fr-FR" sz="1400" b="1" dirty="0" smtClean="0">
                <a:effectLst/>
                <a:latin typeface="Arial"/>
                <a:ea typeface="MS Mincho"/>
                <a:cs typeface="Times New Roman"/>
              </a:rPr>
              <a:t> Organisations et représentations du monde</a:t>
            </a:r>
            <a:endParaRPr lang="fr-FR" sz="1400" dirty="0">
              <a:effectLst/>
              <a:latin typeface="Arial"/>
              <a:ea typeface="MS Mincho"/>
              <a:cs typeface="Times New Roman"/>
            </a:endParaRPr>
          </a:p>
        </p:txBody>
      </p:sp>
      <p:sp>
        <p:nvSpPr>
          <p:cNvPr id="9" name="Rectangle à coins arrondis 8"/>
          <p:cNvSpPr/>
          <p:nvPr/>
        </p:nvSpPr>
        <p:spPr>
          <a:xfrm>
            <a:off x="1331913" y="4216470"/>
            <a:ext cx="7149137" cy="48577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400" b="1" dirty="0">
                <a:effectLst/>
                <a:latin typeface="Arial"/>
                <a:ea typeface="MS Mincho"/>
                <a:cs typeface="Times New Roman"/>
              </a:rPr>
              <a:t>Objectif </a:t>
            </a:r>
            <a:r>
              <a:rPr lang="fr-FR" sz="1400" b="1" dirty="0" smtClean="0">
                <a:effectLst/>
                <a:latin typeface="Arial"/>
                <a:ea typeface="MS Mincho"/>
                <a:cs typeface="Times New Roman"/>
              </a:rPr>
              <a:t>:  Invention, élaboration, production</a:t>
            </a:r>
            <a:endParaRPr lang="fr-FR" sz="1400" dirty="0">
              <a:effectLst/>
              <a:latin typeface="Arial"/>
              <a:ea typeface="MS Mincho"/>
              <a:cs typeface="Times New Roman"/>
            </a:endParaRPr>
          </a:p>
        </p:txBody>
      </p:sp>
      <p:sp>
        <p:nvSpPr>
          <p:cNvPr id="13" name="Rectangle à coins arrondis 12"/>
          <p:cNvSpPr/>
          <p:nvPr/>
        </p:nvSpPr>
        <p:spPr>
          <a:xfrm>
            <a:off x="2771750" y="346605"/>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700" b="1" dirty="0" smtClean="0">
                <a:effectLst/>
                <a:latin typeface="Arial"/>
                <a:ea typeface="MS Mincho"/>
                <a:cs typeface="Times New Roman"/>
              </a:rPr>
              <a:t>Les représentations du monde et de l’activité humaine</a:t>
            </a:r>
            <a:endParaRPr lang="fr-FR" sz="1700" dirty="0">
              <a:effectLst/>
              <a:latin typeface="Arial"/>
              <a:ea typeface="MS Mincho"/>
              <a:cs typeface="Times New Roman"/>
            </a:endParaRPr>
          </a:p>
        </p:txBody>
      </p:sp>
      <p:sp>
        <p:nvSpPr>
          <p:cNvPr id="14" name="Rectangle à coins arrondis 13"/>
          <p:cNvSpPr/>
          <p:nvPr/>
        </p:nvSpPr>
        <p:spPr>
          <a:xfrm>
            <a:off x="683460" y="1242144"/>
            <a:ext cx="6264870" cy="348878"/>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200" b="1" i="1" dirty="0" smtClean="0">
                <a:latin typeface="Arial"/>
                <a:ea typeface="MS Mincho"/>
                <a:cs typeface="Times New Roman"/>
              </a:rPr>
              <a:t>Objectifs de connaissances et de compétences pour la maîtrise du socle commun</a:t>
            </a:r>
            <a:endParaRPr lang="fr-FR" sz="1200" i="1" dirty="0">
              <a:effectLst/>
              <a:latin typeface="Arial"/>
              <a:ea typeface="MS Mincho"/>
              <a:cs typeface="Times New Roman"/>
            </a:endParaRPr>
          </a:p>
        </p:txBody>
      </p:sp>
      <p:sp>
        <p:nvSpPr>
          <p:cNvPr id="3" name="Rectangle à coins arrondis 2"/>
          <p:cNvSpPr/>
          <p:nvPr/>
        </p:nvSpPr>
        <p:spPr>
          <a:xfrm>
            <a:off x="1134362" y="5949350"/>
            <a:ext cx="1187605" cy="3600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ea typeface="MS Mincho"/>
                <a:cs typeface="Times New Roman"/>
              </a:rPr>
              <a:t>Domaine</a:t>
            </a:r>
            <a:endParaRPr lang="fr-FR" sz="1200" dirty="0">
              <a:latin typeface="Arial"/>
              <a:ea typeface="MS Mincho"/>
              <a:cs typeface="Times New Roman"/>
            </a:endParaRPr>
          </a:p>
        </p:txBody>
      </p:sp>
      <p:sp>
        <p:nvSpPr>
          <p:cNvPr id="10" name="Text Box 17"/>
          <p:cNvSpPr txBox="1">
            <a:spLocks noChangeArrowheads="1"/>
          </p:cNvSpPr>
          <p:nvPr/>
        </p:nvSpPr>
        <p:spPr bwMode="auto">
          <a:xfrm>
            <a:off x="0" y="6519446"/>
            <a:ext cx="895108" cy="338554"/>
          </a:xfrm>
          <a:prstGeom prst="rect">
            <a:avLst/>
          </a:prstGeom>
          <a:solidFill>
            <a:srgbClr val="CCECFF"/>
          </a:solidFill>
          <a:ln w="9525">
            <a:solidFill>
              <a:srgbClr val="3366FF"/>
            </a:solidFill>
            <a:miter lim="800000"/>
            <a:headEnd/>
            <a:tailEnd/>
          </a:ln>
        </p:spPr>
        <p:txBody>
          <a:bodyPr wrap="square">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Socle</a:t>
            </a:r>
            <a:endParaRPr lang="fr-FR" sz="1600" dirty="0">
              <a:solidFill>
                <a:schemeClr val="accent2"/>
              </a:solidFill>
              <a:latin typeface="Arial Narrow" pitchFamily="26" charset="0"/>
            </a:endParaRPr>
          </a:p>
        </p:txBody>
      </p:sp>
    </p:spTree>
    <p:extLst>
      <p:ext uri="{BB962C8B-B14F-4D97-AF65-F5344CB8AC3E}">
        <p14:creationId xmlns:p14="http://schemas.microsoft.com/office/powerpoint/2010/main" val="46293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0-#ppt_w/2"/>
                                          </p:val>
                                        </p:tav>
                                        <p:tav tm="100000">
                                          <p:val>
                                            <p:strVal val="#ppt_x"/>
                                          </p:val>
                                        </p:tav>
                                      </p:tavLst>
                                    </p:anim>
                                    <p:anim calcmode="lin" valueType="num">
                                      <p:cBhvr additive="base">
                                        <p:cTn id="20" dur="20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5000"/>
                            </p:stCondLst>
                            <p:childTnLst>
                              <p:par>
                                <p:cTn id="28" presetID="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2000" fill="hold"/>
                                        <p:tgtEl>
                                          <p:spTgt spid="13"/>
                                        </p:tgtEl>
                                        <p:attrNameLst>
                                          <p:attrName>ppt_x</p:attrName>
                                        </p:attrNameLst>
                                      </p:cBhvr>
                                      <p:tavLst>
                                        <p:tav tm="0">
                                          <p:val>
                                            <p:strVal val="1+#ppt_w/2"/>
                                          </p:val>
                                        </p:tav>
                                        <p:tav tm="100000">
                                          <p:val>
                                            <p:strVal val="#ppt_x"/>
                                          </p:val>
                                        </p:tav>
                                      </p:tavLst>
                                    </p:anim>
                                    <p:anim calcmode="lin" valueType="num">
                                      <p:cBhvr additive="base">
                                        <p:cTn id="31" dur="20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7000"/>
                            </p:stCondLst>
                            <p:childTnLst>
                              <p:par>
                                <p:cTn id="33" presetID="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2000" fill="hold"/>
                                        <p:tgtEl>
                                          <p:spTgt spid="7"/>
                                        </p:tgtEl>
                                        <p:attrNameLst>
                                          <p:attrName>ppt_x</p:attrName>
                                        </p:attrNameLst>
                                      </p:cBhvr>
                                      <p:tavLst>
                                        <p:tav tm="0">
                                          <p:val>
                                            <p:strVal val="#ppt_x"/>
                                          </p:val>
                                        </p:tav>
                                        <p:tav tm="100000">
                                          <p:val>
                                            <p:strVal val="#ppt_x"/>
                                          </p:val>
                                        </p:tav>
                                      </p:tavLst>
                                    </p:anim>
                                    <p:anim calcmode="lin" valueType="num">
                                      <p:cBhvr additive="base">
                                        <p:cTn id="36" dur="2000" fill="hold"/>
                                        <p:tgtEl>
                                          <p:spTgt spid="7"/>
                                        </p:tgtEl>
                                        <p:attrNameLst>
                                          <p:attrName>ppt_y</p:attrName>
                                        </p:attrNameLst>
                                      </p:cBhvr>
                                      <p:tavLst>
                                        <p:tav tm="0">
                                          <p:val>
                                            <p:strVal val="1+#ppt_h/2"/>
                                          </p:val>
                                        </p:tav>
                                        <p:tav tm="100000">
                                          <p:val>
                                            <p:strVal val="#ppt_y"/>
                                          </p:val>
                                        </p:tav>
                                      </p:tavLst>
                                    </p:anim>
                                  </p:childTnLst>
                                </p:cTn>
                              </p:par>
                            </p:childTnLst>
                          </p:cTn>
                        </p:par>
                        <p:par>
                          <p:cTn id="37" fill="hold">
                            <p:stCondLst>
                              <p:cond delay="9000"/>
                            </p:stCondLst>
                            <p:childTnLst>
                              <p:par>
                                <p:cTn id="38" presetID="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2000" fill="hold"/>
                                        <p:tgtEl>
                                          <p:spTgt spid="8"/>
                                        </p:tgtEl>
                                        <p:attrNameLst>
                                          <p:attrName>ppt_x</p:attrName>
                                        </p:attrNameLst>
                                      </p:cBhvr>
                                      <p:tavLst>
                                        <p:tav tm="0">
                                          <p:val>
                                            <p:strVal val="#ppt_x"/>
                                          </p:val>
                                        </p:tav>
                                        <p:tav tm="100000">
                                          <p:val>
                                            <p:strVal val="#ppt_x"/>
                                          </p:val>
                                        </p:tav>
                                      </p:tavLst>
                                    </p:anim>
                                    <p:anim calcmode="lin" valueType="num">
                                      <p:cBhvr additive="base">
                                        <p:cTn id="41" dur="2000" fill="hold"/>
                                        <p:tgtEl>
                                          <p:spTgt spid="8"/>
                                        </p:tgtEl>
                                        <p:attrNameLst>
                                          <p:attrName>ppt_y</p:attrName>
                                        </p:attrNameLst>
                                      </p:cBhvr>
                                      <p:tavLst>
                                        <p:tav tm="0">
                                          <p:val>
                                            <p:strVal val="1+#ppt_h/2"/>
                                          </p:val>
                                        </p:tav>
                                        <p:tav tm="100000">
                                          <p:val>
                                            <p:strVal val="#ppt_y"/>
                                          </p:val>
                                        </p:tav>
                                      </p:tavLst>
                                    </p:anim>
                                  </p:childTnLst>
                                </p:cTn>
                              </p:par>
                            </p:childTnLst>
                          </p:cTn>
                        </p:par>
                        <p:par>
                          <p:cTn id="42" fill="hold">
                            <p:stCondLst>
                              <p:cond delay="110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2000" fill="hold"/>
                                        <p:tgtEl>
                                          <p:spTgt spid="9"/>
                                        </p:tgtEl>
                                        <p:attrNameLst>
                                          <p:attrName>ppt_x</p:attrName>
                                        </p:attrNameLst>
                                      </p:cBhvr>
                                      <p:tavLst>
                                        <p:tav tm="0">
                                          <p:val>
                                            <p:strVal val="#ppt_x"/>
                                          </p:val>
                                        </p:tav>
                                        <p:tav tm="100000">
                                          <p:val>
                                            <p:strVal val="#ppt_x"/>
                                          </p:val>
                                        </p:tav>
                                      </p:tavLst>
                                    </p:anim>
                                    <p:anim calcmode="lin" valueType="num">
                                      <p:cBhvr additive="base">
                                        <p:cTn id="4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3" grpId="0" animBg="1"/>
      <p:bldP spid="14"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3" name="Titre 2"/>
          <p:cNvSpPr>
            <a:spLocks noGrp="1"/>
          </p:cNvSpPr>
          <p:nvPr>
            <p:ph type="title"/>
          </p:nvPr>
        </p:nvSpPr>
        <p:spPr>
          <a:xfrm>
            <a:off x="457200" y="625252"/>
            <a:ext cx="8229600" cy="1143000"/>
          </a:xfrm>
        </p:spPr>
        <p:txBody>
          <a:bodyPr>
            <a:normAutofit fontScale="90000"/>
          </a:bodyPr>
          <a:lstStyle/>
          <a:p>
            <a:r>
              <a:rPr lang="fr-FR" dirty="0" smtClean="0"/>
              <a:t>Nouvelle organisation du collège</a:t>
            </a:r>
            <a:endParaRPr lang="fr-FR" dirty="0"/>
          </a:p>
        </p:txBody>
      </p:sp>
      <p:graphicFrame>
        <p:nvGraphicFramePr>
          <p:cNvPr id="4" name="Espace réservé du contenu 6"/>
          <p:cNvGraphicFramePr>
            <a:graphicFrameLocks noGrp="1"/>
          </p:cNvGraphicFramePr>
          <p:nvPr>
            <p:ph idx="1"/>
            <p:extLst>
              <p:ext uri="{D42A27DB-BD31-4B8C-83A1-F6EECF244321}">
                <p14:modId xmlns:p14="http://schemas.microsoft.com/office/powerpoint/2010/main" val="844139818"/>
              </p:ext>
            </p:extLst>
          </p:nvPr>
        </p:nvGraphicFramePr>
        <p:xfrm>
          <a:off x="457200" y="1196752"/>
          <a:ext cx="8229600" cy="4810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pied de page 1"/>
          <p:cNvSpPr>
            <a:spLocks noGrp="1"/>
          </p:cNvSpPr>
          <p:nvPr>
            <p:ph type="ftr" sz="quarter" idx="11"/>
          </p:nvPr>
        </p:nvSpPr>
        <p:spPr/>
        <p:txBody>
          <a:bodyPr/>
          <a:lstStyle/>
          <a:p>
            <a:r>
              <a:rPr lang="fr-FR" smtClean="0"/>
              <a:t>Collèges IEN ASH - IEN ET  R 2016  </a:t>
            </a:r>
            <a:endParaRPr lang="fr-FR"/>
          </a:p>
        </p:txBody>
      </p:sp>
      <p:sp>
        <p:nvSpPr>
          <p:cNvPr id="6"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Introduction</a:t>
            </a:r>
            <a:endParaRPr lang="fr-FR" sz="1600" dirty="0">
              <a:solidFill>
                <a:schemeClr val="accent2"/>
              </a:solidFill>
              <a:latin typeface="Arial Narrow" pitchFamily="26" charset="0"/>
            </a:endParaRPr>
          </a:p>
        </p:txBody>
      </p:sp>
      <p:pic>
        <p:nvPicPr>
          <p:cNvPr id="7" name="Picture 57" descr="logo academie quadri - en tete"/>
          <p:cNvPicPr>
            <a:picLocks noChangeAspect="1" noChangeArrowheads="1"/>
          </p:cNvPicPr>
          <p:nvPr/>
        </p:nvPicPr>
        <p:blipFill>
          <a:blip r:embed="rId8"/>
          <a:srcRect/>
          <a:stretch>
            <a:fillRect/>
          </a:stretch>
        </p:blipFill>
        <p:spPr bwMode="auto">
          <a:xfrm>
            <a:off x="14287" y="0"/>
            <a:ext cx="1357313" cy="731838"/>
          </a:xfrm>
          <a:prstGeom prst="rect">
            <a:avLst/>
          </a:prstGeom>
          <a:noFill/>
          <a:ln w="9525">
            <a:noFill/>
            <a:miter lim="800000"/>
            <a:headEnd/>
            <a:tailEnd/>
          </a:ln>
        </p:spPr>
      </p:pic>
    </p:spTree>
    <p:extLst>
      <p:ext uri="{BB962C8B-B14F-4D97-AF65-F5344CB8AC3E}">
        <p14:creationId xmlns:p14="http://schemas.microsoft.com/office/powerpoint/2010/main" val="27308200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51618" y="3333107"/>
            <a:ext cx="2074849" cy="108015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a:t>Cycle 1</a:t>
            </a:r>
          </a:p>
          <a:p>
            <a:pPr algn="ctr"/>
            <a:r>
              <a:rPr lang="fr-FR" b="1" dirty="0"/>
              <a:t>Apprentissages</a:t>
            </a:r>
          </a:p>
          <a:p>
            <a:pPr algn="ctr"/>
            <a:r>
              <a:rPr lang="fr-FR" b="1" dirty="0"/>
              <a:t>premiers</a:t>
            </a:r>
            <a:endParaRPr lang="fr-FR" dirty="0"/>
          </a:p>
        </p:txBody>
      </p:sp>
      <p:sp>
        <p:nvSpPr>
          <p:cNvPr id="3" name="Rectangle à coins arrondis 2"/>
          <p:cNvSpPr/>
          <p:nvPr/>
        </p:nvSpPr>
        <p:spPr>
          <a:xfrm>
            <a:off x="2482476" y="3101815"/>
            <a:ext cx="2021129" cy="108015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a:t>Cycle 2</a:t>
            </a:r>
          </a:p>
          <a:p>
            <a:pPr algn="ctr"/>
            <a:r>
              <a:rPr lang="fr-FR" b="1" dirty="0"/>
              <a:t>Apprentissages</a:t>
            </a:r>
          </a:p>
          <a:p>
            <a:pPr algn="ctr"/>
            <a:r>
              <a:rPr lang="fr-FR" b="1" dirty="0" smtClean="0"/>
              <a:t>fondamentaux</a:t>
            </a:r>
            <a:endParaRPr lang="fr-FR" b="1" dirty="0"/>
          </a:p>
        </p:txBody>
      </p:sp>
      <p:sp>
        <p:nvSpPr>
          <p:cNvPr id="4" name="Rectangle à coins arrondis 3"/>
          <p:cNvSpPr/>
          <p:nvPr/>
        </p:nvSpPr>
        <p:spPr>
          <a:xfrm>
            <a:off x="6674764" y="2539113"/>
            <a:ext cx="2289846" cy="108015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a:t>Cycle 4</a:t>
            </a:r>
          </a:p>
          <a:p>
            <a:pPr algn="ctr"/>
            <a:r>
              <a:rPr lang="fr-FR" b="1" dirty="0" smtClean="0"/>
              <a:t>Approfondissements</a:t>
            </a:r>
            <a:endParaRPr lang="fr-FR" b="1" dirty="0"/>
          </a:p>
        </p:txBody>
      </p:sp>
      <p:sp>
        <p:nvSpPr>
          <p:cNvPr id="5" name="Rectangle à coins arrondis 4"/>
          <p:cNvSpPr/>
          <p:nvPr/>
        </p:nvSpPr>
        <p:spPr>
          <a:xfrm>
            <a:off x="4572000" y="2780910"/>
            <a:ext cx="2002608" cy="108015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a:t>Cycle 3</a:t>
            </a:r>
          </a:p>
          <a:p>
            <a:pPr algn="ctr"/>
            <a:r>
              <a:rPr lang="fr-FR" b="1" dirty="0" smtClean="0"/>
              <a:t>Consolidation</a:t>
            </a:r>
            <a:endParaRPr lang="fr-FR" b="1" dirty="0"/>
          </a:p>
        </p:txBody>
      </p:sp>
      <p:graphicFrame>
        <p:nvGraphicFramePr>
          <p:cNvPr id="8" name="Tableau 7"/>
          <p:cNvGraphicFramePr>
            <a:graphicFrameLocks noGrp="1"/>
          </p:cNvGraphicFramePr>
          <p:nvPr>
            <p:extLst>
              <p:ext uri="{D42A27DB-BD31-4B8C-83A1-F6EECF244321}">
                <p14:modId xmlns:p14="http://schemas.microsoft.com/office/powerpoint/2010/main" val="4282469228"/>
              </p:ext>
            </p:extLst>
          </p:nvPr>
        </p:nvGraphicFramePr>
        <p:xfrm>
          <a:off x="323406" y="4713443"/>
          <a:ext cx="8425176" cy="579120"/>
        </p:xfrm>
        <a:graphic>
          <a:graphicData uri="http://schemas.openxmlformats.org/drawingml/2006/table">
            <a:tbl>
              <a:tblPr firstRow="1" bandRow="1">
                <a:effectLst>
                  <a:innerShdw blurRad="114300">
                    <a:prstClr val="black"/>
                  </a:innerShdw>
                </a:effectLst>
                <a:tableStyleId>{5C22544A-7EE6-4342-B048-85BDC9FD1C3A}</a:tableStyleId>
              </a:tblPr>
              <a:tblGrid>
                <a:gridCol w="702098"/>
                <a:gridCol w="702098"/>
                <a:gridCol w="702098"/>
                <a:gridCol w="702098"/>
                <a:gridCol w="702098"/>
                <a:gridCol w="702098"/>
                <a:gridCol w="702098"/>
                <a:gridCol w="702098"/>
                <a:gridCol w="702098"/>
                <a:gridCol w="702098"/>
                <a:gridCol w="702098"/>
                <a:gridCol w="702098"/>
              </a:tblGrid>
              <a:tr h="370840">
                <a:tc>
                  <a:txBody>
                    <a:bodyPr/>
                    <a:lstStyle/>
                    <a:p>
                      <a:pPr algn="ctr"/>
                      <a:endParaRPr lang="fr-FR" sz="1600" dirty="0"/>
                    </a:p>
                  </a:txBody>
                  <a:tcPr/>
                </a:tc>
                <a:tc>
                  <a:txBody>
                    <a:bodyPr/>
                    <a:lstStyle/>
                    <a:p>
                      <a:pPr algn="ctr"/>
                      <a:endParaRPr lang="fr-FR" sz="1600" dirty="0"/>
                    </a:p>
                  </a:txBody>
                  <a:tcPr/>
                </a:tc>
                <a:tc>
                  <a:txBody>
                    <a:bodyPr/>
                    <a:lstStyle/>
                    <a:p>
                      <a:pPr algn="ctr"/>
                      <a:endParaRPr lang="fr-FR" sz="1600" dirty="0"/>
                    </a:p>
                  </a:txBody>
                  <a:tcPr/>
                </a:tc>
                <a:tc>
                  <a:txBody>
                    <a:bodyPr/>
                    <a:lstStyle/>
                    <a:p>
                      <a:pPr algn="ctr"/>
                      <a:r>
                        <a:rPr lang="fr-FR" sz="1600" dirty="0" smtClean="0"/>
                        <a:t>CP</a:t>
                      </a:r>
                      <a:endParaRPr lang="fr-FR" sz="1600" dirty="0"/>
                    </a:p>
                  </a:txBody>
                  <a:tcPr/>
                </a:tc>
                <a:tc>
                  <a:txBody>
                    <a:bodyPr/>
                    <a:lstStyle/>
                    <a:p>
                      <a:pPr algn="ctr"/>
                      <a:r>
                        <a:rPr lang="fr-FR" sz="1600" dirty="0" smtClean="0"/>
                        <a:t>CE1</a:t>
                      </a:r>
                      <a:endParaRPr lang="fr-FR" sz="1600" dirty="0"/>
                    </a:p>
                  </a:txBody>
                  <a:tcPr/>
                </a:tc>
                <a:tc>
                  <a:txBody>
                    <a:bodyPr/>
                    <a:lstStyle/>
                    <a:p>
                      <a:pPr algn="ctr"/>
                      <a:r>
                        <a:rPr lang="fr-FR" sz="1600" dirty="0" smtClean="0"/>
                        <a:t>CE2</a:t>
                      </a:r>
                      <a:endParaRPr lang="fr-FR" sz="1600" dirty="0"/>
                    </a:p>
                  </a:txBody>
                  <a:tcPr/>
                </a:tc>
                <a:tc>
                  <a:txBody>
                    <a:bodyPr/>
                    <a:lstStyle/>
                    <a:p>
                      <a:pPr algn="ctr"/>
                      <a:r>
                        <a:rPr lang="fr-FR" sz="1600" dirty="0" smtClean="0"/>
                        <a:t>CM1</a:t>
                      </a:r>
                      <a:endParaRPr lang="fr-FR" sz="1600" dirty="0"/>
                    </a:p>
                  </a:txBody>
                  <a:tcPr/>
                </a:tc>
                <a:tc>
                  <a:txBody>
                    <a:bodyPr/>
                    <a:lstStyle/>
                    <a:p>
                      <a:pPr algn="ctr"/>
                      <a:r>
                        <a:rPr lang="fr-FR" sz="1600" dirty="0" smtClean="0"/>
                        <a:t>CM2</a:t>
                      </a:r>
                      <a:endParaRPr lang="fr-FR" sz="1600" dirty="0"/>
                    </a:p>
                  </a:txBody>
                  <a:tcPr/>
                </a:tc>
                <a:tc>
                  <a:txBody>
                    <a:bodyPr/>
                    <a:lstStyle/>
                    <a:p>
                      <a:pPr algn="ctr"/>
                      <a:r>
                        <a:rPr lang="fr-FR" sz="1600" dirty="0" smtClean="0"/>
                        <a:t>6ème</a:t>
                      </a:r>
                      <a:endParaRPr lang="fr-FR" sz="1600" dirty="0"/>
                    </a:p>
                  </a:txBody>
                  <a:tcPr/>
                </a:tc>
                <a:tc>
                  <a:txBody>
                    <a:bodyPr/>
                    <a:lstStyle/>
                    <a:p>
                      <a:pPr algn="ctr"/>
                      <a:r>
                        <a:rPr lang="fr-FR" sz="1600" dirty="0" smtClean="0"/>
                        <a:t>5ème</a:t>
                      </a:r>
                      <a:endParaRPr lang="fr-FR" sz="1600" dirty="0"/>
                    </a:p>
                  </a:txBody>
                  <a:tcPr/>
                </a:tc>
                <a:tc>
                  <a:txBody>
                    <a:bodyPr/>
                    <a:lstStyle/>
                    <a:p>
                      <a:pPr algn="ctr"/>
                      <a:r>
                        <a:rPr lang="fr-FR" sz="1600" dirty="0" smtClean="0"/>
                        <a:t>4ème</a:t>
                      </a:r>
                      <a:endParaRPr lang="fr-FR" sz="1600" dirty="0"/>
                    </a:p>
                  </a:txBody>
                  <a:tcPr/>
                </a:tc>
                <a:tc>
                  <a:txBody>
                    <a:bodyPr/>
                    <a:lstStyle/>
                    <a:p>
                      <a:pPr algn="ctr"/>
                      <a:r>
                        <a:rPr lang="fr-FR" sz="1600" dirty="0" smtClean="0"/>
                        <a:t>3éme</a:t>
                      </a:r>
                      <a:endParaRPr lang="fr-FR" sz="1600" dirty="0"/>
                    </a:p>
                  </a:txBody>
                  <a:tcPr/>
                </a:tc>
              </a:tr>
            </a:tbl>
          </a:graphicData>
        </a:graphic>
      </p:graphicFrame>
      <p:sp>
        <p:nvSpPr>
          <p:cNvPr id="9" name="Rectangle à coins arrondis 8"/>
          <p:cNvSpPr/>
          <p:nvPr/>
        </p:nvSpPr>
        <p:spPr>
          <a:xfrm>
            <a:off x="2123660" y="620610"/>
            <a:ext cx="4896680" cy="10801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smtClean="0"/>
              <a:t>Les cycles </a:t>
            </a:r>
          </a:p>
          <a:p>
            <a:pPr algn="ctr"/>
            <a:r>
              <a:rPr lang="fr-FR" sz="2800" b="1" dirty="0" smtClean="0"/>
              <a:t>à l’école et au collège</a:t>
            </a:r>
            <a:endParaRPr lang="fr-FR" sz="2800" b="1" dirty="0"/>
          </a:p>
        </p:txBody>
      </p:sp>
      <p:sp>
        <p:nvSpPr>
          <p:cNvPr id="10" name="Rectangle à coins arrondis 9"/>
          <p:cNvSpPr/>
          <p:nvPr/>
        </p:nvSpPr>
        <p:spPr>
          <a:xfrm>
            <a:off x="351618" y="5624534"/>
            <a:ext cx="8396963" cy="661131"/>
          </a:xfrm>
          <a:prstGeom prst="roundRect">
            <a:avLst/>
          </a:prstGeom>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700" b="1" dirty="0" smtClean="0">
                <a:effectLst/>
                <a:latin typeface="Arial"/>
                <a:ea typeface="MS Mincho"/>
                <a:cs typeface="Times New Roman"/>
              </a:rPr>
              <a:t>SOCLE COMMUN DE CONNAISSANCES, DE COMPETENCES ET DE CULTURE</a:t>
            </a:r>
            <a:endParaRPr lang="fr-FR" sz="1700" b="1" dirty="0">
              <a:effectLst/>
              <a:latin typeface="Arial"/>
              <a:ea typeface="MS Mincho"/>
              <a:cs typeface="Times New Roman"/>
            </a:endParaRPr>
          </a:p>
        </p:txBody>
      </p:sp>
      <p:sp>
        <p:nvSpPr>
          <p:cNvPr id="11" name="Text Box 17"/>
          <p:cNvSpPr txBox="1">
            <a:spLocks noChangeArrowheads="1"/>
          </p:cNvSpPr>
          <p:nvPr/>
        </p:nvSpPr>
        <p:spPr bwMode="auto">
          <a:xfrm>
            <a:off x="0" y="6519446"/>
            <a:ext cx="895108" cy="338554"/>
          </a:xfrm>
          <a:prstGeom prst="rect">
            <a:avLst/>
          </a:prstGeom>
          <a:solidFill>
            <a:srgbClr val="CCECFF"/>
          </a:solidFill>
          <a:ln w="9525">
            <a:solidFill>
              <a:srgbClr val="3366FF"/>
            </a:solidFill>
            <a:miter lim="800000"/>
            <a:headEnd/>
            <a:tailEnd/>
          </a:ln>
        </p:spPr>
        <p:txBody>
          <a:bodyPr wrap="square">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Socle</a:t>
            </a:r>
            <a:endParaRPr lang="fr-FR" sz="1600" dirty="0">
              <a:solidFill>
                <a:schemeClr val="accent2"/>
              </a:solidFill>
              <a:latin typeface="Arial Narrow" pitchFamily="26" charset="0"/>
            </a:endParaRPr>
          </a:p>
        </p:txBody>
      </p:sp>
    </p:spTree>
    <p:extLst>
      <p:ext uri="{BB962C8B-B14F-4D97-AF65-F5344CB8AC3E}">
        <p14:creationId xmlns:p14="http://schemas.microsoft.com/office/powerpoint/2010/main" val="334756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000"/>
                                        <p:tgtEl>
                                          <p:spTgt spid="8"/>
                                        </p:tgtEl>
                                      </p:cBhvr>
                                    </p:animEffect>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2000"/>
                                        <p:tgtEl>
                                          <p:spTgt spid="2"/>
                                        </p:tgtEl>
                                      </p:cBhvr>
                                    </p:animEffect>
                                  </p:childTnLst>
                                </p:cTn>
                              </p:par>
                            </p:childTnLst>
                          </p:cTn>
                        </p:par>
                        <p:par>
                          <p:cTn id="17" fill="hold">
                            <p:stCondLst>
                              <p:cond delay="6000"/>
                            </p:stCondLst>
                            <p:childTnLst>
                              <p:par>
                                <p:cTn id="18" presetID="22" presetClass="entr" presetSubtype="4"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2000"/>
                                        <p:tgtEl>
                                          <p:spTgt spid="3"/>
                                        </p:tgtEl>
                                      </p:cBhvr>
                                    </p:animEffect>
                                  </p:childTnLst>
                                </p:cTn>
                              </p:par>
                            </p:childTnLst>
                          </p:cTn>
                        </p:par>
                        <p:par>
                          <p:cTn id="21" fill="hold">
                            <p:stCondLst>
                              <p:cond delay="8000"/>
                            </p:stCondLst>
                            <p:childTnLst>
                              <p:par>
                                <p:cTn id="22" presetID="2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2000"/>
                                        <p:tgtEl>
                                          <p:spTgt spid="5"/>
                                        </p:tgtEl>
                                      </p:cBhvr>
                                    </p:animEffect>
                                  </p:childTnLst>
                                </p:cTn>
                              </p:par>
                            </p:childTnLst>
                          </p:cTn>
                        </p:par>
                        <p:par>
                          <p:cTn id="25" fill="hold">
                            <p:stCondLst>
                              <p:cond delay="10000"/>
                            </p:stCondLst>
                            <p:childTnLst>
                              <p:par>
                                <p:cTn id="26" presetID="22" presetClass="entr" presetSubtype="4"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3"/>
          <p:cNvSpPr/>
          <p:nvPr/>
        </p:nvSpPr>
        <p:spPr>
          <a:xfrm>
            <a:off x="351618" y="5733320"/>
            <a:ext cx="8396963" cy="661131"/>
          </a:xfrm>
          <a:prstGeom prst="roundRect">
            <a:avLst/>
          </a:prstGeom>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700" b="1" dirty="0" smtClean="0">
                <a:effectLst/>
                <a:latin typeface="Arial"/>
                <a:ea typeface="MS Mincho"/>
                <a:cs typeface="Times New Roman"/>
              </a:rPr>
              <a:t>SOCLE COMMUN DE CONNAISSANCES, DE COMPETENCES ET DE CULTURE</a:t>
            </a:r>
            <a:endParaRPr lang="fr-FR" sz="1700" b="1" dirty="0">
              <a:effectLst/>
              <a:latin typeface="Arial"/>
              <a:ea typeface="MS Mincho"/>
              <a:cs typeface="Times New Roman"/>
            </a:endParaRPr>
          </a:p>
        </p:txBody>
      </p:sp>
      <p:sp>
        <p:nvSpPr>
          <p:cNvPr id="2" name="Rectangle à coins arrondis 1"/>
          <p:cNvSpPr/>
          <p:nvPr/>
        </p:nvSpPr>
        <p:spPr>
          <a:xfrm>
            <a:off x="351618" y="3333107"/>
            <a:ext cx="2074849" cy="108015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a:t>Cycle 1</a:t>
            </a:r>
          </a:p>
          <a:p>
            <a:pPr algn="ctr"/>
            <a:r>
              <a:rPr lang="fr-FR" b="1" dirty="0"/>
              <a:t>Apprentissages</a:t>
            </a:r>
          </a:p>
          <a:p>
            <a:pPr algn="ctr"/>
            <a:r>
              <a:rPr lang="fr-FR" b="1" dirty="0"/>
              <a:t>premiers</a:t>
            </a:r>
            <a:endParaRPr lang="fr-FR" dirty="0"/>
          </a:p>
        </p:txBody>
      </p:sp>
      <p:sp>
        <p:nvSpPr>
          <p:cNvPr id="3" name="Rectangle à coins arrondis 2"/>
          <p:cNvSpPr/>
          <p:nvPr/>
        </p:nvSpPr>
        <p:spPr>
          <a:xfrm>
            <a:off x="2482476" y="3101815"/>
            <a:ext cx="2021129" cy="108015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a:t>Cycle 2</a:t>
            </a:r>
          </a:p>
          <a:p>
            <a:pPr algn="ctr"/>
            <a:r>
              <a:rPr lang="fr-FR" b="1" dirty="0"/>
              <a:t>Apprentissages</a:t>
            </a:r>
          </a:p>
          <a:p>
            <a:pPr algn="ctr"/>
            <a:r>
              <a:rPr lang="fr-FR" b="1" dirty="0" smtClean="0"/>
              <a:t>fondamentaux</a:t>
            </a:r>
            <a:endParaRPr lang="fr-FR" b="1" dirty="0"/>
          </a:p>
        </p:txBody>
      </p:sp>
      <p:sp>
        <p:nvSpPr>
          <p:cNvPr id="4" name="Rectangle à coins arrondis 3"/>
          <p:cNvSpPr/>
          <p:nvPr/>
        </p:nvSpPr>
        <p:spPr>
          <a:xfrm>
            <a:off x="6674764" y="2539113"/>
            <a:ext cx="2289846" cy="108015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a:t>Cycle 4</a:t>
            </a:r>
          </a:p>
          <a:p>
            <a:pPr algn="ctr"/>
            <a:r>
              <a:rPr lang="fr-FR" b="1" dirty="0" smtClean="0"/>
              <a:t>Approfondissements</a:t>
            </a:r>
            <a:endParaRPr lang="fr-FR" b="1" dirty="0"/>
          </a:p>
        </p:txBody>
      </p:sp>
      <p:sp>
        <p:nvSpPr>
          <p:cNvPr id="5" name="Rectangle à coins arrondis 4"/>
          <p:cNvSpPr/>
          <p:nvPr/>
        </p:nvSpPr>
        <p:spPr>
          <a:xfrm>
            <a:off x="4572000" y="2780910"/>
            <a:ext cx="2002608" cy="108015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a:t>Cycle 3</a:t>
            </a:r>
          </a:p>
          <a:p>
            <a:pPr algn="ctr"/>
            <a:r>
              <a:rPr lang="fr-FR" b="1" dirty="0" smtClean="0"/>
              <a:t>Consolidation</a:t>
            </a:r>
            <a:endParaRPr lang="fr-FR" b="1" dirty="0"/>
          </a:p>
        </p:txBody>
      </p:sp>
      <p:graphicFrame>
        <p:nvGraphicFramePr>
          <p:cNvPr id="8" name="Tableau 7"/>
          <p:cNvGraphicFramePr>
            <a:graphicFrameLocks noGrp="1"/>
          </p:cNvGraphicFramePr>
          <p:nvPr>
            <p:extLst>
              <p:ext uri="{D42A27DB-BD31-4B8C-83A1-F6EECF244321}">
                <p14:modId xmlns:p14="http://schemas.microsoft.com/office/powerpoint/2010/main" val="4203739387"/>
              </p:ext>
            </p:extLst>
          </p:nvPr>
        </p:nvGraphicFramePr>
        <p:xfrm>
          <a:off x="323406" y="4713443"/>
          <a:ext cx="8425176" cy="579120"/>
        </p:xfrm>
        <a:graphic>
          <a:graphicData uri="http://schemas.openxmlformats.org/drawingml/2006/table">
            <a:tbl>
              <a:tblPr firstRow="1" bandRow="1">
                <a:effectLst>
                  <a:innerShdw blurRad="114300">
                    <a:prstClr val="black"/>
                  </a:innerShdw>
                </a:effectLst>
                <a:tableStyleId>{5C22544A-7EE6-4342-B048-85BDC9FD1C3A}</a:tableStyleId>
              </a:tblPr>
              <a:tblGrid>
                <a:gridCol w="702098"/>
                <a:gridCol w="702098"/>
                <a:gridCol w="702098"/>
                <a:gridCol w="702098"/>
                <a:gridCol w="702098"/>
                <a:gridCol w="702098"/>
                <a:gridCol w="702098"/>
                <a:gridCol w="702098"/>
                <a:gridCol w="702098"/>
                <a:gridCol w="702098"/>
                <a:gridCol w="702098"/>
                <a:gridCol w="702098"/>
              </a:tblGrid>
              <a:tr h="370840">
                <a:tc>
                  <a:txBody>
                    <a:bodyPr/>
                    <a:lstStyle/>
                    <a:p>
                      <a:pPr algn="ctr"/>
                      <a:endParaRPr lang="fr-FR" sz="1600" dirty="0"/>
                    </a:p>
                  </a:txBody>
                  <a:tcPr/>
                </a:tc>
                <a:tc>
                  <a:txBody>
                    <a:bodyPr/>
                    <a:lstStyle/>
                    <a:p>
                      <a:pPr algn="ctr"/>
                      <a:endParaRPr lang="fr-FR" sz="1600" dirty="0"/>
                    </a:p>
                  </a:txBody>
                  <a:tcPr/>
                </a:tc>
                <a:tc>
                  <a:txBody>
                    <a:bodyPr/>
                    <a:lstStyle/>
                    <a:p>
                      <a:pPr algn="ctr"/>
                      <a:endParaRPr lang="fr-FR" sz="1600" dirty="0"/>
                    </a:p>
                  </a:txBody>
                  <a:tcPr/>
                </a:tc>
                <a:tc>
                  <a:txBody>
                    <a:bodyPr/>
                    <a:lstStyle/>
                    <a:p>
                      <a:pPr algn="ctr"/>
                      <a:r>
                        <a:rPr lang="fr-FR" sz="1600" dirty="0" smtClean="0"/>
                        <a:t>CP</a:t>
                      </a:r>
                      <a:endParaRPr lang="fr-FR" sz="1600" dirty="0"/>
                    </a:p>
                  </a:txBody>
                  <a:tcPr/>
                </a:tc>
                <a:tc>
                  <a:txBody>
                    <a:bodyPr/>
                    <a:lstStyle/>
                    <a:p>
                      <a:pPr algn="ctr"/>
                      <a:r>
                        <a:rPr lang="fr-FR" sz="1600" dirty="0" smtClean="0"/>
                        <a:t>CE1</a:t>
                      </a:r>
                      <a:endParaRPr lang="fr-FR" sz="1600" dirty="0"/>
                    </a:p>
                  </a:txBody>
                  <a:tcPr/>
                </a:tc>
                <a:tc>
                  <a:txBody>
                    <a:bodyPr/>
                    <a:lstStyle/>
                    <a:p>
                      <a:pPr algn="ctr"/>
                      <a:r>
                        <a:rPr lang="fr-FR" sz="1600" dirty="0" smtClean="0"/>
                        <a:t>CE2</a:t>
                      </a:r>
                      <a:endParaRPr lang="fr-FR" sz="1600" dirty="0"/>
                    </a:p>
                  </a:txBody>
                  <a:tcPr/>
                </a:tc>
                <a:tc>
                  <a:txBody>
                    <a:bodyPr/>
                    <a:lstStyle/>
                    <a:p>
                      <a:pPr algn="ctr"/>
                      <a:r>
                        <a:rPr lang="fr-FR" sz="1600" dirty="0" smtClean="0"/>
                        <a:t>CM1</a:t>
                      </a:r>
                      <a:endParaRPr lang="fr-FR" sz="1600" dirty="0"/>
                    </a:p>
                  </a:txBody>
                  <a:tcPr/>
                </a:tc>
                <a:tc>
                  <a:txBody>
                    <a:bodyPr/>
                    <a:lstStyle/>
                    <a:p>
                      <a:pPr algn="ctr"/>
                      <a:r>
                        <a:rPr lang="fr-FR" sz="1600" dirty="0" smtClean="0"/>
                        <a:t>CM2</a:t>
                      </a:r>
                      <a:endParaRPr lang="fr-FR" sz="1600" dirty="0"/>
                    </a:p>
                  </a:txBody>
                  <a:tcPr/>
                </a:tc>
                <a:tc>
                  <a:txBody>
                    <a:bodyPr/>
                    <a:lstStyle/>
                    <a:p>
                      <a:pPr algn="ctr"/>
                      <a:r>
                        <a:rPr lang="fr-FR" sz="1600" dirty="0" smtClean="0"/>
                        <a:t>6ème</a:t>
                      </a:r>
                      <a:endParaRPr lang="fr-FR" sz="1600" dirty="0"/>
                    </a:p>
                  </a:txBody>
                  <a:tcPr/>
                </a:tc>
                <a:tc>
                  <a:txBody>
                    <a:bodyPr/>
                    <a:lstStyle/>
                    <a:p>
                      <a:pPr algn="ctr"/>
                      <a:r>
                        <a:rPr lang="fr-FR" sz="1600" dirty="0" smtClean="0"/>
                        <a:t>5ème</a:t>
                      </a:r>
                      <a:endParaRPr lang="fr-FR" sz="1600" dirty="0"/>
                    </a:p>
                  </a:txBody>
                  <a:tcPr/>
                </a:tc>
                <a:tc>
                  <a:txBody>
                    <a:bodyPr/>
                    <a:lstStyle/>
                    <a:p>
                      <a:pPr algn="ctr"/>
                      <a:r>
                        <a:rPr lang="fr-FR" sz="1600" dirty="0" smtClean="0"/>
                        <a:t>4ème</a:t>
                      </a:r>
                      <a:endParaRPr lang="fr-FR" sz="1600" dirty="0"/>
                    </a:p>
                  </a:txBody>
                  <a:tcPr/>
                </a:tc>
                <a:tc>
                  <a:txBody>
                    <a:bodyPr/>
                    <a:lstStyle/>
                    <a:p>
                      <a:pPr algn="ctr"/>
                      <a:r>
                        <a:rPr lang="fr-FR" sz="1600" dirty="0" smtClean="0"/>
                        <a:t>3éme</a:t>
                      </a:r>
                      <a:endParaRPr lang="fr-FR" sz="1600" dirty="0"/>
                    </a:p>
                  </a:txBody>
                  <a:tcPr/>
                </a:tc>
              </a:tr>
            </a:tbl>
          </a:graphicData>
        </a:graphic>
      </p:graphicFrame>
      <p:sp>
        <p:nvSpPr>
          <p:cNvPr id="9" name="Rectangle à coins arrondis 8"/>
          <p:cNvSpPr/>
          <p:nvPr/>
        </p:nvSpPr>
        <p:spPr>
          <a:xfrm>
            <a:off x="1115520" y="476590"/>
            <a:ext cx="4896680" cy="10801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smtClean="0"/>
              <a:t>Les programmes</a:t>
            </a:r>
          </a:p>
        </p:txBody>
      </p:sp>
      <p:sp>
        <p:nvSpPr>
          <p:cNvPr id="11" name="Rectangle à coins arrondis 10"/>
          <p:cNvSpPr/>
          <p:nvPr/>
        </p:nvSpPr>
        <p:spPr>
          <a:xfrm>
            <a:off x="2697512" y="2309705"/>
            <a:ext cx="1591056" cy="79211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t>Programme </a:t>
            </a:r>
          </a:p>
          <a:p>
            <a:pPr algn="ctr"/>
            <a:r>
              <a:rPr lang="fr-FR" sz="1600" b="1" dirty="0" smtClean="0"/>
              <a:t>Pour le cycle 2</a:t>
            </a:r>
          </a:p>
        </p:txBody>
      </p:sp>
      <p:sp>
        <p:nvSpPr>
          <p:cNvPr id="12" name="Rectangle à coins arrondis 11"/>
          <p:cNvSpPr/>
          <p:nvPr/>
        </p:nvSpPr>
        <p:spPr>
          <a:xfrm>
            <a:off x="4777776" y="1988800"/>
            <a:ext cx="1591056" cy="79211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t>Programme </a:t>
            </a:r>
          </a:p>
          <a:p>
            <a:pPr algn="ctr"/>
            <a:r>
              <a:rPr lang="fr-FR" sz="1600" b="1" dirty="0" smtClean="0"/>
              <a:t>Pour le cycle 3</a:t>
            </a:r>
          </a:p>
        </p:txBody>
      </p:sp>
      <p:sp>
        <p:nvSpPr>
          <p:cNvPr id="13" name="Rectangle à coins arrondis 12"/>
          <p:cNvSpPr/>
          <p:nvPr/>
        </p:nvSpPr>
        <p:spPr>
          <a:xfrm>
            <a:off x="7024159" y="1747453"/>
            <a:ext cx="1591056" cy="79211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t>Programme </a:t>
            </a:r>
          </a:p>
          <a:p>
            <a:pPr algn="ctr"/>
            <a:r>
              <a:rPr lang="fr-FR" sz="1600" b="1" dirty="0" smtClean="0"/>
              <a:t>Pour le cycle 4</a:t>
            </a:r>
          </a:p>
        </p:txBody>
      </p:sp>
      <p:sp>
        <p:nvSpPr>
          <p:cNvPr id="7" name="ZoneTexte 6"/>
          <p:cNvSpPr txBox="1"/>
          <p:nvPr/>
        </p:nvSpPr>
        <p:spPr>
          <a:xfrm>
            <a:off x="1673196" y="5255202"/>
            <a:ext cx="5832810" cy="369332"/>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ctr"/>
            <a:r>
              <a:rPr lang="fr-FR" b="1" dirty="0" smtClean="0"/>
              <a:t>BO spécial </a:t>
            </a:r>
            <a:r>
              <a:rPr lang="fr-FR" b="1" dirty="0"/>
              <a:t>n°11 du 26 novembre 2015 </a:t>
            </a:r>
          </a:p>
        </p:txBody>
      </p:sp>
      <p:sp>
        <p:nvSpPr>
          <p:cNvPr id="15" name="Text Box 17"/>
          <p:cNvSpPr txBox="1">
            <a:spLocks noChangeArrowheads="1"/>
          </p:cNvSpPr>
          <p:nvPr/>
        </p:nvSpPr>
        <p:spPr bwMode="auto">
          <a:xfrm>
            <a:off x="0" y="6519446"/>
            <a:ext cx="895108" cy="338554"/>
          </a:xfrm>
          <a:prstGeom prst="rect">
            <a:avLst/>
          </a:prstGeom>
          <a:solidFill>
            <a:srgbClr val="CCECFF"/>
          </a:solidFill>
          <a:ln w="9525">
            <a:solidFill>
              <a:srgbClr val="3366FF"/>
            </a:solidFill>
            <a:miter lim="800000"/>
            <a:headEnd/>
            <a:tailEnd/>
          </a:ln>
        </p:spPr>
        <p:txBody>
          <a:bodyPr wrap="square">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Socle</a:t>
            </a:r>
            <a:endParaRPr lang="fr-FR" sz="1600" dirty="0">
              <a:solidFill>
                <a:schemeClr val="accent2"/>
              </a:solidFill>
              <a:latin typeface="Arial Narrow" pitchFamily="26" charset="0"/>
            </a:endParaRPr>
          </a:p>
        </p:txBody>
      </p:sp>
    </p:spTree>
    <p:extLst>
      <p:ext uri="{BB962C8B-B14F-4D97-AF65-F5344CB8AC3E}">
        <p14:creationId xmlns:p14="http://schemas.microsoft.com/office/powerpoint/2010/main" val="418501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000"/>
                                        <p:tgtEl>
                                          <p:spTgt spid="8"/>
                                        </p:tgtEl>
                                      </p:cBhvr>
                                    </p:animEffect>
                                  </p:childTnLst>
                                </p:cTn>
                              </p:par>
                            </p:childTnLst>
                          </p:cTn>
                        </p:par>
                        <p:par>
                          <p:cTn id="15" fill="hold">
                            <p:stCondLst>
                              <p:cond delay="4000"/>
                            </p:stCondLst>
                            <p:childTnLst>
                              <p:par>
                                <p:cTn id="16" presetID="2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1000"/>
                                        <p:tgtEl>
                                          <p:spTgt spid="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1000"/>
                                        <p:tgtEl>
                                          <p:spTgt spid="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1000"/>
                                        <p:tgtEl>
                                          <p:spTgt spid="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290">
                                          <p:stCondLst>
                                            <p:cond delay="0"/>
                                          </p:stCondLst>
                                        </p:cTn>
                                        <p:tgtEl>
                                          <p:spTgt spid="11"/>
                                        </p:tgtEl>
                                      </p:cBhvr>
                                    </p:animEffect>
                                    <p:anim calcmode="lin" valueType="num">
                                      <p:cBhvr>
                                        <p:cTn id="33"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38" dur="13">
                                          <p:stCondLst>
                                            <p:cond delay="325"/>
                                          </p:stCondLst>
                                        </p:cTn>
                                        <p:tgtEl>
                                          <p:spTgt spid="11"/>
                                        </p:tgtEl>
                                      </p:cBhvr>
                                      <p:to x="100000" y="60000"/>
                                    </p:animScale>
                                    <p:animScale>
                                      <p:cBhvr>
                                        <p:cTn id="39" dur="83" decel="50000">
                                          <p:stCondLst>
                                            <p:cond delay="338"/>
                                          </p:stCondLst>
                                        </p:cTn>
                                        <p:tgtEl>
                                          <p:spTgt spid="11"/>
                                        </p:tgtEl>
                                      </p:cBhvr>
                                      <p:to x="100000" y="100000"/>
                                    </p:animScale>
                                    <p:animScale>
                                      <p:cBhvr>
                                        <p:cTn id="40" dur="13">
                                          <p:stCondLst>
                                            <p:cond delay="656"/>
                                          </p:stCondLst>
                                        </p:cTn>
                                        <p:tgtEl>
                                          <p:spTgt spid="11"/>
                                        </p:tgtEl>
                                      </p:cBhvr>
                                      <p:to x="100000" y="80000"/>
                                    </p:animScale>
                                    <p:animScale>
                                      <p:cBhvr>
                                        <p:cTn id="41" dur="83" decel="50000">
                                          <p:stCondLst>
                                            <p:cond delay="669"/>
                                          </p:stCondLst>
                                        </p:cTn>
                                        <p:tgtEl>
                                          <p:spTgt spid="11"/>
                                        </p:tgtEl>
                                      </p:cBhvr>
                                      <p:to x="100000" y="100000"/>
                                    </p:animScale>
                                    <p:animScale>
                                      <p:cBhvr>
                                        <p:cTn id="42" dur="13">
                                          <p:stCondLst>
                                            <p:cond delay="821"/>
                                          </p:stCondLst>
                                        </p:cTn>
                                        <p:tgtEl>
                                          <p:spTgt spid="11"/>
                                        </p:tgtEl>
                                      </p:cBhvr>
                                      <p:to x="100000" y="90000"/>
                                    </p:animScale>
                                    <p:animScale>
                                      <p:cBhvr>
                                        <p:cTn id="43" dur="83" decel="50000">
                                          <p:stCondLst>
                                            <p:cond delay="834"/>
                                          </p:stCondLst>
                                        </p:cTn>
                                        <p:tgtEl>
                                          <p:spTgt spid="11"/>
                                        </p:tgtEl>
                                      </p:cBhvr>
                                      <p:to x="100000" y="100000"/>
                                    </p:animScale>
                                    <p:animScale>
                                      <p:cBhvr>
                                        <p:cTn id="44" dur="13">
                                          <p:stCondLst>
                                            <p:cond delay="904"/>
                                          </p:stCondLst>
                                        </p:cTn>
                                        <p:tgtEl>
                                          <p:spTgt spid="11"/>
                                        </p:tgtEl>
                                      </p:cBhvr>
                                      <p:to x="100000" y="95000"/>
                                    </p:animScale>
                                    <p:animScale>
                                      <p:cBhvr>
                                        <p:cTn id="45" dur="83" decel="50000">
                                          <p:stCondLst>
                                            <p:cond delay="917"/>
                                          </p:stCondLst>
                                        </p:cTn>
                                        <p:tgtEl>
                                          <p:spTgt spid="11"/>
                                        </p:tgtEl>
                                      </p:cBhvr>
                                      <p:to x="100000" y="100000"/>
                                    </p:animScale>
                                  </p:childTnLst>
                                </p:cTn>
                              </p:par>
                              <p:par>
                                <p:cTn id="46" presetID="26"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290">
                                          <p:stCondLst>
                                            <p:cond delay="0"/>
                                          </p:stCondLst>
                                        </p:cTn>
                                        <p:tgtEl>
                                          <p:spTgt spid="12"/>
                                        </p:tgtEl>
                                      </p:cBhvr>
                                    </p:animEffect>
                                    <p:anim calcmode="lin" valueType="num">
                                      <p:cBhvr>
                                        <p:cTn id="49"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0"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1"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52"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53"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54" dur="13">
                                          <p:stCondLst>
                                            <p:cond delay="325"/>
                                          </p:stCondLst>
                                        </p:cTn>
                                        <p:tgtEl>
                                          <p:spTgt spid="12"/>
                                        </p:tgtEl>
                                      </p:cBhvr>
                                      <p:to x="100000" y="60000"/>
                                    </p:animScale>
                                    <p:animScale>
                                      <p:cBhvr>
                                        <p:cTn id="55" dur="83" decel="50000">
                                          <p:stCondLst>
                                            <p:cond delay="338"/>
                                          </p:stCondLst>
                                        </p:cTn>
                                        <p:tgtEl>
                                          <p:spTgt spid="12"/>
                                        </p:tgtEl>
                                      </p:cBhvr>
                                      <p:to x="100000" y="100000"/>
                                    </p:animScale>
                                    <p:animScale>
                                      <p:cBhvr>
                                        <p:cTn id="56" dur="13">
                                          <p:stCondLst>
                                            <p:cond delay="656"/>
                                          </p:stCondLst>
                                        </p:cTn>
                                        <p:tgtEl>
                                          <p:spTgt spid="12"/>
                                        </p:tgtEl>
                                      </p:cBhvr>
                                      <p:to x="100000" y="80000"/>
                                    </p:animScale>
                                    <p:animScale>
                                      <p:cBhvr>
                                        <p:cTn id="57" dur="83" decel="50000">
                                          <p:stCondLst>
                                            <p:cond delay="669"/>
                                          </p:stCondLst>
                                        </p:cTn>
                                        <p:tgtEl>
                                          <p:spTgt spid="12"/>
                                        </p:tgtEl>
                                      </p:cBhvr>
                                      <p:to x="100000" y="100000"/>
                                    </p:animScale>
                                    <p:animScale>
                                      <p:cBhvr>
                                        <p:cTn id="58" dur="13">
                                          <p:stCondLst>
                                            <p:cond delay="821"/>
                                          </p:stCondLst>
                                        </p:cTn>
                                        <p:tgtEl>
                                          <p:spTgt spid="12"/>
                                        </p:tgtEl>
                                      </p:cBhvr>
                                      <p:to x="100000" y="90000"/>
                                    </p:animScale>
                                    <p:animScale>
                                      <p:cBhvr>
                                        <p:cTn id="59" dur="83" decel="50000">
                                          <p:stCondLst>
                                            <p:cond delay="834"/>
                                          </p:stCondLst>
                                        </p:cTn>
                                        <p:tgtEl>
                                          <p:spTgt spid="12"/>
                                        </p:tgtEl>
                                      </p:cBhvr>
                                      <p:to x="100000" y="100000"/>
                                    </p:animScale>
                                    <p:animScale>
                                      <p:cBhvr>
                                        <p:cTn id="60" dur="13">
                                          <p:stCondLst>
                                            <p:cond delay="904"/>
                                          </p:stCondLst>
                                        </p:cTn>
                                        <p:tgtEl>
                                          <p:spTgt spid="12"/>
                                        </p:tgtEl>
                                      </p:cBhvr>
                                      <p:to x="100000" y="95000"/>
                                    </p:animScale>
                                    <p:animScale>
                                      <p:cBhvr>
                                        <p:cTn id="61" dur="83" decel="50000">
                                          <p:stCondLst>
                                            <p:cond delay="917"/>
                                          </p:stCondLst>
                                        </p:cTn>
                                        <p:tgtEl>
                                          <p:spTgt spid="12"/>
                                        </p:tgtEl>
                                      </p:cBhvr>
                                      <p:to x="100000" y="100000"/>
                                    </p:animScale>
                                  </p:childTnLst>
                                </p:cTn>
                              </p:par>
                              <p:par>
                                <p:cTn id="62" presetID="26"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down)">
                                      <p:cBhvr>
                                        <p:cTn id="64" dur="290">
                                          <p:stCondLst>
                                            <p:cond delay="0"/>
                                          </p:stCondLst>
                                        </p:cTn>
                                        <p:tgtEl>
                                          <p:spTgt spid="13"/>
                                        </p:tgtEl>
                                      </p:cBhvr>
                                    </p:animEffect>
                                    <p:anim calcmode="lin" valueType="num">
                                      <p:cBhvr>
                                        <p:cTn id="65"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6"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7"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68"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69"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70" dur="13">
                                          <p:stCondLst>
                                            <p:cond delay="325"/>
                                          </p:stCondLst>
                                        </p:cTn>
                                        <p:tgtEl>
                                          <p:spTgt spid="13"/>
                                        </p:tgtEl>
                                      </p:cBhvr>
                                      <p:to x="100000" y="60000"/>
                                    </p:animScale>
                                    <p:animScale>
                                      <p:cBhvr>
                                        <p:cTn id="71" dur="83" decel="50000">
                                          <p:stCondLst>
                                            <p:cond delay="338"/>
                                          </p:stCondLst>
                                        </p:cTn>
                                        <p:tgtEl>
                                          <p:spTgt spid="13"/>
                                        </p:tgtEl>
                                      </p:cBhvr>
                                      <p:to x="100000" y="100000"/>
                                    </p:animScale>
                                    <p:animScale>
                                      <p:cBhvr>
                                        <p:cTn id="72" dur="13">
                                          <p:stCondLst>
                                            <p:cond delay="656"/>
                                          </p:stCondLst>
                                        </p:cTn>
                                        <p:tgtEl>
                                          <p:spTgt spid="13"/>
                                        </p:tgtEl>
                                      </p:cBhvr>
                                      <p:to x="100000" y="80000"/>
                                    </p:animScale>
                                    <p:animScale>
                                      <p:cBhvr>
                                        <p:cTn id="73" dur="83" decel="50000">
                                          <p:stCondLst>
                                            <p:cond delay="669"/>
                                          </p:stCondLst>
                                        </p:cTn>
                                        <p:tgtEl>
                                          <p:spTgt spid="13"/>
                                        </p:tgtEl>
                                      </p:cBhvr>
                                      <p:to x="100000" y="100000"/>
                                    </p:animScale>
                                    <p:animScale>
                                      <p:cBhvr>
                                        <p:cTn id="74" dur="13">
                                          <p:stCondLst>
                                            <p:cond delay="821"/>
                                          </p:stCondLst>
                                        </p:cTn>
                                        <p:tgtEl>
                                          <p:spTgt spid="13"/>
                                        </p:tgtEl>
                                      </p:cBhvr>
                                      <p:to x="100000" y="90000"/>
                                    </p:animScale>
                                    <p:animScale>
                                      <p:cBhvr>
                                        <p:cTn id="75" dur="83" decel="50000">
                                          <p:stCondLst>
                                            <p:cond delay="834"/>
                                          </p:stCondLst>
                                        </p:cTn>
                                        <p:tgtEl>
                                          <p:spTgt spid="13"/>
                                        </p:tgtEl>
                                      </p:cBhvr>
                                      <p:to x="100000" y="100000"/>
                                    </p:animScale>
                                    <p:animScale>
                                      <p:cBhvr>
                                        <p:cTn id="76" dur="13">
                                          <p:stCondLst>
                                            <p:cond delay="904"/>
                                          </p:stCondLst>
                                        </p:cTn>
                                        <p:tgtEl>
                                          <p:spTgt spid="13"/>
                                        </p:tgtEl>
                                      </p:cBhvr>
                                      <p:to x="100000" y="95000"/>
                                    </p:animScale>
                                    <p:animScale>
                                      <p:cBhvr>
                                        <p:cTn id="77" dur="83" decel="50000">
                                          <p:stCondLst>
                                            <p:cond delay="917"/>
                                          </p:stCondLst>
                                        </p:cTn>
                                        <p:tgtEl>
                                          <p:spTgt spid="13"/>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circle(in)">
                                      <p:cBhvr>
                                        <p:cTn id="8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3" grpId="0" animBg="1"/>
      <p:bldP spid="4" grpId="0" animBg="1"/>
      <p:bldP spid="5" grpId="0" animBg="1"/>
      <p:bldP spid="9" grpId="0" animBg="1"/>
      <p:bldP spid="11" grpId="0" animBg="1"/>
      <p:bldP spid="12" grpId="0" animBg="1"/>
      <p:bldP spid="13"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4587468" y="252400"/>
            <a:ext cx="4090096" cy="79211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a:t>Cycle </a:t>
            </a:r>
            <a:r>
              <a:rPr lang="fr-FR" b="1" dirty="0" smtClean="0"/>
              <a:t>4 - Approfondissements</a:t>
            </a:r>
            <a:endParaRPr lang="fr-FR" b="1" dirty="0"/>
          </a:p>
        </p:txBody>
      </p:sp>
      <p:sp>
        <p:nvSpPr>
          <p:cNvPr id="13" name="Rectangle à coins arrondis 12"/>
          <p:cNvSpPr/>
          <p:nvPr/>
        </p:nvSpPr>
        <p:spPr>
          <a:xfrm>
            <a:off x="540208" y="260560"/>
            <a:ext cx="1800250" cy="79211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t>Programme </a:t>
            </a:r>
          </a:p>
          <a:p>
            <a:pPr algn="ctr"/>
            <a:r>
              <a:rPr lang="fr-FR" b="1" dirty="0"/>
              <a:t>p</a:t>
            </a:r>
            <a:r>
              <a:rPr lang="fr-FR" b="1" dirty="0" smtClean="0"/>
              <a:t>our le cycle 4</a:t>
            </a:r>
          </a:p>
        </p:txBody>
      </p:sp>
      <p:sp>
        <p:nvSpPr>
          <p:cNvPr id="6" name="Rectangle à coins arrondis 5"/>
          <p:cNvSpPr/>
          <p:nvPr/>
        </p:nvSpPr>
        <p:spPr>
          <a:xfrm>
            <a:off x="540208" y="1153069"/>
            <a:ext cx="936130" cy="47450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smtClean="0"/>
              <a:t>Volet 1</a:t>
            </a:r>
            <a:endParaRPr lang="fr-FR" b="1" dirty="0"/>
          </a:p>
        </p:txBody>
      </p:sp>
      <p:sp>
        <p:nvSpPr>
          <p:cNvPr id="14" name="Rectangle à coins arrondis 13"/>
          <p:cNvSpPr/>
          <p:nvPr/>
        </p:nvSpPr>
        <p:spPr>
          <a:xfrm>
            <a:off x="558448" y="1821921"/>
            <a:ext cx="936130" cy="637975"/>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smtClean="0"/>
              <a:t>Volet 2</a:t>
            </a:r>
            <a:endParaRPr lang="fr-FR" b="1" dirty="0"/>
          </a:p>
        </p:txBody>
      </p:sp>
      <p:sp>
        <p:nvSpPr>
          <p:cNvPr id="15" name="Rectangle à coins arrondis 14"/>
          <p:cNvSpPr/>
          <p:nvPr/>
        </p:nvSpPr>
        <p:spPr>
          <a:xfrm>
            <a:off x="558448" y="2487022"/>
            <a:ext cx="936130" cy="49762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smtClean="0"/>
              <a:t>Volet 3</a:t>
            </a:r>
            <a:endParaRPr lang="fr-FR" b="1" dirty="0"/>
          </a:p>
        </p:txBody>
      </p:sp>
      <p:sp>
        <p:nvSpPr>
          <p:cNvPr id="16" name="Rectangle à coins arrondis 15"/>
          <p:cNvSpPr/>
          <p:nvPr/>
        </p:nvSpPr>
        <p:spPr>
          <a:xfrm>
            <a:off x="1757240" y="1052671"/>
            <a:ext cx="4853438" cy="5749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b="1" dirty="0" smtClean="0"/>
              <a:t>Les </a:t>
            </a:r>
            <a:r>
              <a:rPr lang="fr-FR" sz="1600" b="1" dirty="0"/>
              <a:t>spécificités du cycle des </a:t>
            </a:r>
            <a:r>
              <a:rPr lang="fr-FR" sz="1600" b="1" dirty="0" smtClean="0"/>
              <a:t>approfondissements </a:t>
            </a:r>
            <a:endParaRPr lang="fr-FR" sz="1600" b="1" dirty="0"/>
          </a:p>
        </p:txBody>
      </p:sp>
      <p:sp>
        <p:nvSpPr>
          <p:cNvPr id="17" name="Rectangle à coins arrondis 16"/>
          <p:cNvSpPr/>
          <p:nvPr/>
        </p:nvSpPr>
        <p:spPr>
          <a:xfrm>
            <a:off x="1744463" y="1627571"/>
            <a:ext cx="4857878" cy="83794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b="1" dirty="0"/>
              <a:t>Contributions essentielles des différents enseignements et champs éducatifs au socle commun</a:t>
            </a:r>
          </a:p>
        </p:txBody>
      </p:sp>
      <p:sp>
        <p:nvSpPr>
          <p:cNvPr id="18" name="Rectangle à coins arrondis 17"/>
          <p:cNvSpPr/>
          <p:nvPr/>
        </p:nvSpPr>
        <p:spPr>
          <a:xfrm>
            <a:off x="1749036" y="2487022"/>
            <a:ext cx="4857877" cy="497627"/>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b="1" dirty="0"/>
              <a:t>les </a:t>
            </a:r>
            <a:r>
              <a:rPr lang="fr-FR" sz="1600" b="1" dirty="0" smtClean="0"/>
              <a:t>enseignements :  disciplines </a:t>
            </a:r>
            <a:r>
              <a:rPr lang="fr-FR" sz="1600" b="1" dirty="0"/>
              <a:t>et champs </a:t>
            </a:r>
            <a:r>
              <a:rPr lang="fr-FR" sz="1600" b="1" dirty="0" smtClean="0"/>
              <a:t>éducatifs</a:t>
            </a:r>
            <a:endParaRPr lang="fr-FR" sz="1600" b="1" dirty="0"/>
          </a:p>
        </p:txBody>
      </p:sp>
      <p:sp>
        <p:nvSpPr>
          <p:cNvPr id="10" name="Rectangle à coins arrondis 9"/>
          <p:cNvSpPr/>
          <p:nvPr/>
        </p:nvSpPr>
        <p:spPr>
          <a:xfrm>
            <a:off x="6711012" y="1816306"/>
            <a:ext cx="1966552" cy="6435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b="1" dirty="0" smtClean="0"/>
              <a:t>Pour chacun des domaines </a:t>
            </a:r>
          </a:p>
          <a:p>
            <a:pPr algn="ctr"/>
            <a:r>
              <a:rPr lang="fr-FR" sz="1400" b="1" dirty="0" smtClean="0"/>
              <a:t>D1, D2, D3, D4, D5</a:t>
            </a:r>
            <a:endParaRPr lang="fr-FR" sz="1400" b="1" dirty="0"/>
          </a:p>
        </p:txBody>
      </p:sp>
      <p:sp>
        <p:nvSpPr>
          <p:cNvPr id="22" name="Rectangle à coins arrondis 21"/>
          <p:cNvSpPr/>
          <p:nvPr/>
        </p:nvSpPr>
        <p:spPr>
          <a:xfrm>
            <a:off x="1751903" y="3088820"/>
            <a:ext cx="3292291" cy="21603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smtClean="0"/>
              <a:t>Français</a:t>
            </a:r>
            <a:endParaRPr lang="fr-FR" sz="1400" b="1" dirty="0"/>
          </a:p>
        </p:txBody>
      </p:sp>
      <p:sp>
        <p:nvSpPr>
          <p:cNvPr id="23" name="Rectangle à coins arrondis 22"/>
          <p:cNvSpPr/>
          <p:nvPr/>
        </p:nvSpPr>
        <p:spPr>
          <a:xfrm>
            <a:off x="1756907" y="3304850"/>
            <a:ext cx="3306968" cy="44668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a:t>Langues vivantes étrangères et régionales</a:t>
            </a:r>
            <a:endParaRPr lang="fr-FR" sz="1400" dirty="0"/>
          </a:p>
        </p:txBody>
      </p:sp>
      <p:sp>
        <p:nvSpPr>
          <p:cNvPr id="24" name="Rectangle à coins arrondis 23"/>
          <p:cNvSpPr/>
          <p:nvPr/>
        </p:nvSpPr>
        <p:spPr>
          <a:xfrm>
            <a:off x="1763714" y="3751532"/>
            <a:ext cx="329229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a:t>Arts plastiques </a:t>
            </a:r>
            <a:endParaRPr lang="fr-FR" sz="1400" dirty="0"/>
          </a:p>
        </p:txBody>
      </p:sp>
      <p:sp>
        <p:nvSpPr>
          <p:cNvPr id="25" name="Rectangle à coins arrondis 24"/>
          <p:cNvSpPr/>
          <p:nvPr/>
        </p:nvSpPr>
        <p:spPr>
          <a:xfrm>
            <a:off x="1758661" y="4029947"/>
            <a:ext cx="3306968"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smtClean="0"/>
              <a:t>Education musicale</a:t>
            </a:r>
            <a:endParaRPr lang="fr-FR" sz="1400" dirty="0"/>
          </a:p>
        </p:txBody>
      </p:sp>
      <p:sp>
        <p:nvSpPr>
          <p:cNvPr id="26" name="Rectangle à coins arrondis 25"/>
          <p:cNvSpPr/>
          <p:nvPr/>
        </p:nvSpPr>
        <p:spPr>
          <a:xfrm>
            <a:off x="1763714" y="4308362"/>
            <a:ext cx="329229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smtClean="0"/>
              <a:t>Histoire des arts</a:t>
            </a:r>
            <a:endParaRPr lang="fr-FR" sz="1400" dirty="0"/>
          </a:p>
        </p:txBody>
      </p:sp>
      <p:sp>
        <p:nvSpPr>
          <p:cNvPr id="27" name="Rectangle à coins arrondis 26"/>
          <p:cNvSpPr/>
          <p:nvPr/>
        </p:nvSpPr>
        <p:spPr>
          <a:xfrm>
            <a:off x="1753395" y="4573242"/>
            <a:ext cx="3292984"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smtClean="0"/>
              <a:t>Education physique et sportive</a:t>
            </a:r>
            <a:endParaRPr lang="fr-FR" sz="1400" dirty="0"/>
          </a:p>
        </p:txBody>
      </p:sp>
      <p:sp>
        <p:nvSpPr>
          <p:cNvPr id="28" name="Rectangle à coins arrondis 27"/>
          <p:cNvSpPr/>
          <p:nvPr/>
        </p:nvSpPr>
        <p:spPr>
          <a:xfrm>
            <a:off x="1749036" y="4862542"/>
            <a:ext cx="3306968"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smtClean="0"/>
              <a:t>Enseignement moral et civique</a:t>
            </a:r>
            <a:endParaRPr lang="fr-FR" sz="1400" dirty="0"/>
          </a:p>
        </p:txBody>
      </p:sp>
      <p:sp>
        <p:nvSpPr>
          <p:cNvPr id="29" name="Rectangle à coins arrondis 28"/>
          <p:cNvSpPr/>
          <p:nvPr/>
        </p:nvSpPr>
        <p:spPr>
          <a:xfrm>
            <a:off x="1763816" y="5153488"/>
            <a:ext cx="3306968"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smtClean="0"/>
              <a:t>Histoire et géographie</a:t>
            </a:r>
            <a:endParaRPr lang="fr-FR" sz="1400" dirty="0"/>
          </a:p>
        </p:txBody>
      </p:sp>
      <p:sp>
        <p:nvSpPr>
          <p:cNvPr id="30" name="Rectangle à coins arrondis 29"/>
          <p:cNvSpPr/>
          <p:nvPr/>
        </p:nvSpPr>
        <p:spPr>
          <a:xfrm>
            <a:off x="1754191" y="5436935"/>
            <a:ext cx="3306968"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smtClean="0"/>
              <a:t>Physique chimie</a:t>
            </a:r>
            <a:endParaRPr lang="fr-FR" sz="1400" dirty="0"/>
          </a:p>
        </p:txBody>
      </p:sp>
      <p:sp>
        <p:nvSpPr>
          <p:cNvPr id="31" name="Rectangle à coins arrondis 30"/>
          <p:cNvSpPr/>
          <p:nvPr/>
        </p:nvSpPr>
        <p:spPr>
          <a:xfrm>
            <a:off x="1763815" y="5698532"/>
            <a:ext cx="3306968"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smtClean="0"/>
              <a:t>Sciences de la vie et de la terre</a:t>
            </a:r>
            <a:endParaRPr lang="fr-FR" sz="1400" dirty="0"/>
          </a:p>
        </p:txBody>
      </p:sp>
      <p:sp>
        <p:nvSpPr>
          <p:cNvPr id="32" name="Rectangle à coins arrondis 31"/>
          <p:cNvSpPr/>
          <p:nvPr/>
        </p:nvSpPr>
        <p:spPr>
          <a:xfrm>
            <a:off x="1754192" y="5949825"/>
            <a:ext cx="3306968"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smtClean="0"/>
              <a:t>Technologie</a:t>
            </a:r>
            <a:endParaRPr lang="fr-FR" sz="1400" dirty="0"/>
          </a:p>
        </p:txBody>
      </p:sp>
      <p:sp>
        <p:nvSpPr>
          <p:cNvPr id="33" name="Rectangle à coins arrondis 32"/>
          <p:cNvSpPr/>
          <p:nvPr/>
        </p:nvSpPr>
        <p:spPr>
          <a:xfrm>
            <a:off x="1775278" y="6224145"/>
            <a:ext cx="3306968"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smtClean="0"/>
              <a:t>Mathématiques</a:t>
            </a:r>
            <a:endParaRPr lang="fr-FR" sz="1400" dirty="0"/>
          </a:p>
        </p:txBody>
      </p:sp>
      <p:sp>
        <p:nvSpPr>
          <p:cNvPr id="34" name="Rectangle à coins arrondis 33"/>
          <p:cNvSpPr/>
          <p:nvPr/>
        </p:nvSpPr>
        <p:spPr>
          <a:xfrm>
            <a:off x="1766532" y="6490760"/>
            <a:ext cx="3306968" cy="36724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fr-FR" sz="1400" b="1" dirty="0" smtClean="0"/>
              <a:t>Education aux médias et à l’information</a:t>
            </a:r>
            <a:endParaRPr lang="fr-FR" sz="1400" dirty="0"/>
          </a:p>
        </p:txBody>
      </p:sp>
      <p:sp>
        <p:nvSpPr>
          <p:cNvPr id="35" name="Rectangle à coins arrondis 34"/>
          <p:cNvSpPr/>
          <p:nvPr/>
        </p:nvSpPr>
        <p:spPr>
          <a:xfrm>
            <a:off x="5314498" y="3196835"/>
            <a:ext cx="2592360" cy="44969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400" dirty="0" smtClean="0"/>
              <a:t>Objectifs et organisation du programme</a:t>
            </a:r>
            <a:endParaRPr lang="fr-FR" sz="1400" dirty="0"/>
          </a:p>
        </p:txBody>
      </p:sp>
      <p:sp>
        <p:nvSpPr>
          <p:cNvPr id="36" name="Rectangle à coins arrondis 35"/>
          <p:cNvSpPr/>
          <p:nvPr/>
        </p:nvSpPr>
        <p:spPr>
          <a:xfrm>
            <a:off x="5580140" y="3748878"/>
            <a:ext cx="2592360" cy="41135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600" dirty="0" smtClean="0"/>
              <a:t>Compétences travaillées</a:t>
            </a:r>
            <a:endParaRPr lang="fr-FR" sz="1600" dirty="0"/>
          </a:p>
        </p:txBody>
      </p:sp>
      <p:sp>
        <p:nvSpPr>
          <p:cNvPr id="37" name="Rectangle à coins arrondis 36"/>
          <p:cNvSpPr/>
          <p:nvPr/>
        </p:nvSpPr>
        <p:spPr>
          <a:xfrm>
            <a:off x="5605899" y="4251120"/>
            <a:ext cx="2844445" cy="169870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400" dirty="0" smtClean="0"/>
              <a:t>Compétences détaillées :</a:t>
            </a:r>
          </a:p>
          <a:p>
            <a:r>
              <a:rPr lang="fr-FR" sz="1400" dirty="0" smtClean="0"/>
              <a:t>- attendus fin de cycle</a:t>
            </a:r>
          </a:p>
          <a:p>
            <a:r>
              <a:rPr lang="fr-FR" sz="1400" dirty="0" smtClean="0"/>
              <a:t>- connaissances associées, </a:t>
            </a:r>
          </a:p>
          <a:p>
            <a:pPr marL="285750" indent="-285750">
              <a:buFontTx/>
              <a:buChar char="-"/>
            </a:pPr>
            <a:r>
              <a:rPr lang="fr-FR" sz="1400" dirty="0" smtClean="0"/>
              <a:t>exemples de situations, activités  et ressources pour l’élève</a:t>
            </a:r>
          </a:p>
          <a:p>
            <a:r>
              <a:rPr lang="fr-FR" sz="1400" dirty="0" smtClean="0"/>
              <a:t>- Repères de progressivité</a:t>
            </a:r>
            <a:endParaRPr lang="fr-FR" sz="1400" dirty="0"/>
          </a:p>
        </p:txBody>
      </p:sp>
      <p:sp>
        <p:nvSpPr>
          <p:cNvPr id="40" name="Rectangle à coins arrondis 39"/>
          <p:cNvSpPr/>
          <p:nvPr/>
        </p:nvSpPr>
        <p:spPr>
          <a:xfrm>
            <a:off x="5857984" y="6107296"/>
            <a:ext cx="2819580" cy="5994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400" dirty="0" smtClean="0"/>
              <a:t>Croisements entre enseignements</a:t>
            </a:r>
            <a:endParaRPr lang="fr-FR" sz="1400" dirty="0"/>
          </a:p>
        </p:txBody>
      </p:sp>
      <p:sp>
        <p:nvSpPr>
          <p:cNvPr id="38" name="Text Box 17"/>
          <p:cNvSpPr txBox="1">
            <a:spLocks noChangeArrowheads="1"/>
          </p:cNvSpPr>
          <p:nvPr/>
        </p:nvSpPr>
        <p:spPr bwMode="auto">
          <a:xfrm>
            <a:off x="0" y="6519446"/>
            <a:ext cx="895108" cy="338554"/>
          </a:xfrm>
          <a:prstGeom prst="rect">
            <a:avLst/>
          </a:prstGeom>
          <a:solidFill>
            <a:srgbClr val="CCECFF"/>
          </a:solidFill>
          <a:ln w="9525">
            <a:solidFill>
              <a:srgbClr val="3366FF"/>
            </a:solidFill>
            <a:miter lim="800000"/>
            <a:headEnd/>
            <a:tailEnd/>
          </a:ln>
        </p:spPr>
        <p:txBody>
          <a:bodyPr wrap="square">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Socle</a:t>
            </a:r>
            <a:endParaRPr lang="fr-FR" sz="1600" dirty="0">
              <a:solidFill>
                <a:schemeClr val="accent2"/>
              </a:solidFill>
              <a:latin typeface="Arial Narrow" pitchFamily="26" charset="0"/>
            </a:endParaRPr>
          </a:p>
        </p:txBody>
      </p:sp>
    </p:spTree>
    <p:extLst>
      <p:ext uri="{BB962C8B-B14F-4D97-AF65-F5344CB8AC3E}">
        <p14:creationId xmlns:p14="http://schemas.microsoft.com/office/powerpoint/2010/main" val="73139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1000"/>
                                        <p:tgtEl>
                                          <p:spTgt spid="1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1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1000"/>
                                        <p:tgtEl>
                                          <p:spTgt spid="17"/>
                                        </p:tgtEl>
                                      </p:cBhvr>
                                    </p:animEffect>
                                  </p:childTnLst>
                                </p:cTn>
                              </p:par>
                            </p:childTnLst>
                          </p:cTn>
                        </p:par>
                        <p:par>
                          <p:cTn id="34" fill="hold">
                            <p:stCondLst>
                              <p:cond delay="1000"/>
                            </p:stCondLst>
                            <p:childTnLst>
                              <p:par>
                                <p:cTn id="35" presetID="22" presetClass="entr" presetSubtype="2"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righ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right)">
                                      <p:cBhvr>
                                        <p:cTn id="42" dur="1000"/>
                                        <p:tgtEl>
                                          <p:spTgt spid="18"/>
                                        </p:tgtEl>
                                      </p:cBhvr>
                                    </p:animEffect>
                                  </p:childTnLst>
                                </p:cTn>
                              </p:par>
                            </p:childTnLst>
                          </p:cTn>
                        </p:par>
                        <p:par>
                          <p:cTn id="43" fill="hold">
                            <p:stCondLst>
                              <p:cond delay="1000"/>
                            </p:stCondLst>
                            <p:childTnLst>
                              <p:par>
                                <p:cTn id="44" presetID="22" presetClass="entr" presetSubtype="4"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1000"/>
                                        <p:tgtEl>
                                          <p:spTgt spid="22"/>
                                        </p:tgtEl>
                                      </p:cBhvr>
                                    </p:animEffect>
                                  </p:childTnLst>
                                </p:cTn>
                              </p:par>
                            </p:childTnLst>
                          </p:cTn>
                        </p:par>
                        <p:par>
                          <p:cTn id="47" fill="hold">
                            <p:stCondLst>
                              <p:cond delay="2000"/>
                            </p:stCondLst>
                            <p:childTnLst>
                              <p:par>
                                <p:cTn id="48" presetID="22" presetClass="entr" presetSubtype="4"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down)">
                                      <p:cBhvr>
                                        <p:cTn id="50" dur="1000"/>
                                        <p:tgtEl>
                                          <p:spTgt spid="23"/>
                                        </p:tgtEl>
                                      </p:cBhvr>
                                    </p:animEffect>
                                  </p:childTnLst>
                                </p:cTn>
                              </p:par>
                            </p:childTnLst>
                          </p:cTn>
                        </p:par>
                        <p:par>
                          <p:cTn id="51" fill="hold">
                            <p:stCondLst>
                              <p:cond delay="3000"/>
                            </p:stCondLst>
                            <p:childTnLst>
                              <p:par>
                                <p:cTn id="52" presetID="22" presetClass="entr" presetSubtype="4"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1000"/>
                                        <p:tgtEl>
                                          <p:spTgt spid="24"/>
                                        </p:tgtEl>
                                      </p:cBhvr>
                                    </p:animEffect>
                                  </p:childTnLst>
                                </p:cTn>
                              </p:par>
                            </p:childTnLst>
                          </p:cTn>
                        </p:par>
                        <p:par>
                          <p:cTn id="55" fill="hold">
                            <p:stCondLst>
                              <p:cond delay="4000"/>
                            </p:stCondLst>
                            <p:childTnLst>
                              <p:par>
                                <p:cTn id="56" presetID="22" presetClass="entr" presetSubtype="4"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down)">
                                      <p:cBhvr>
                                        <p:cTn id="58" dur="1000"/>
                                        <p:tgtEl>
                                          <p:spTgt spid="25"/>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down)">
                                      <p:cBhvr>
                                        <p:cTn id="62" dur="1000"/>
                                        <p:tgtEl>
                                          <p:spTgt spid="26"/>
                                        </p:tgtEl>
                                      </p:cBhvr>
                                    </p:animEffect>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down)">
                                      <p:cBhvr>
                                        <p:cTn id="66" dur="1000"/>
                                        <p:tgtEl>
                                          <p:spTgt spid="27"/>
                                        </p:tgtEl>
                                      </p:cBhvr>
                                    </p:animEffect>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1000"/>
                                        <p:tgtEl>
                                          <p:spTgt spid="28"/>
                                        </p:tgtEl>
                                      </p:cBhvr>
                                    </p:animEffect>
                                  </p:childTnLst>
                                </p:cTn>
                              </p:par>
                            </p:childTnLst>
                          </p:cTn>
                        </p:par>
                        <p:par>
                          <p:cTn id="71" fill="hold">
                            <p:stCondLst>
                              <p:cond delay="8000"/>
                            </p:stCondLst>
                            <p:childTnLst>
                              <p:par>
                                <p:cTn id="72" presetID="22" presetClass="entr" presetSubtype="4"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down)">
                                      <p:cBhvr>
                                        <p:cTn id="74" dur="1000"/>
                                        <p:tgtEl>
                                          <p:spTgt spid="29"/>
                                        </p:tgtEl>
                                      </p:cBhvr>
                                    </p:animEffect>
                                  </p:childTnLst>
                                </p:cTn>
                              </p:par>
                            </p:childTnLst>
                          </p:cTn>
                        </p:par>
                        <p:par>
                          <p:cTn id="75" fill="hold">
                            <p:stCondLst>
                              <p:cond delay="9000"/>
                            </p:stCondLst>
                            <p:childTnLst>
                              <p:par>
                                <p:cTn id="76" presetID="22" presetClass="entr" presetSubtype="4"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down)">
                                      <p:cBhvr>
                                        <p:cTn id="78" dur="1000"/>
                                        <p:tgtEl>
                                          <p:spTgt spid="30"/>
                                        </p:tgtEl>
                                      </p:cBhvr>
                                    </p:animEffect>
                                  </p:childTnLst>
                                </p:cTn>
                              </p:par>
                            </p:childTnLst>
                          </p:cTn>
                        </p:par>
                        <p:par>
                          <p:cTn id="79" fill="hold">
                            <p:stCondLst>
                              <p:cond delay="10000"/>
                            </p:stCondLst>
                            <p:childTnLst>
                              <p:par>
                                <p:cTn id="80" presetID="22" presetClass="entr" presetSubtype="4"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down)">
                                      <p:cBhvr>
                                        <p:cTn id="82" dur="1000"/>
                                        <p:tgtEl>
                                          <p:spTgt spid="31"/>
                                        </p:tgtEl>
                                      </p:cBhvr>
                                    </p:animEffect>
                                  </p:childTnLst>
                                </p:cTn>
                              </p:par>
                            </p:childTnLst>
                          </p:cTn>
                        </p:par>
                        <p:par>
                          <p:cTn id="83" fill="hold">
                            <p:stCondLst>
                              <p:cond delay="11000"/>
                            </p:stCondLst>
                            <p:childTnLst>
                              <p:par>
                                <p:cTn id="84" presetID="22" presetClass="entr" presetSubtype="4" fill="hold" grpId="0"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down)">
                                      <p:cBhvr>
                                        <p:cTn id="86" dur="1000"/>
                                        <p:tgtEl>
                                          <p:spTgt spid="32"/>
                                        </p:tgtEl>
                                      </p:cBhvr>
                                    </p:animEffect>
                                  </p:childTnLst>
                                </p:cTn>
                              </p:par>
                            </p:childTnLst>
                          </p:cTn>
                        </p:par>
                        <p:par>
                          <p:cTn id="87" fill="hold">
                            <p:stCondLst>
                              <p:cond delay="12000"/>
                            </p:stCondLst>
                            <p:childTnLst>
                              <p:par>
                                <p:cTn id="88" presetID="22" presetClass="entr" presetSubtype="4"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down)">
                                      <p:cBhvr>
                                        <p:cTn id="90" dur="1000"/>
                                        <p:tgtEl>
                                          <p:spTgt spid="33"/>
                                        </p:tgtEl>
                                      </p:cBhvr>
                                    </p:animEffect>
                                  </p:childTnLst>
                                </p:cTn>
                              </p:par>
                            </p:childTnLst>
                          </p:cTn>
                        </p:par>
                        <p:par>
                          <p:cTn id="91" fill="hold">
                            <p:stCondLst>
                              <p:cond delay="13000"/>
                            </p:stCondLst>
                            <p:childTnLst>
                              <p:par>
                                <p:cTn id="92" presetID="22" presetClass="entr" presetSubtype="4" fill="hold" grpId="0" nodeType="after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down)">
                                      <p:cBhvr>
                                        <p:cTn id="94" dur="1000"/>
                                        <p:tgtEl>
                                          <p:spTgt spid="34"/>
                                        </p:tgtEl>
                                      </p:cBhvr>
                                    </p:animEffect>
                                  </p:childTnLst>
                                </p:cTn>
                              </p:par>
                            </p:childTnLst>
                          </p:cTn>
                        </p:par>
                        <p:par>
                          <p:cTn id="95" fill="hold">
                            <p:stCondLst>
                              <p:cond delay="14000"/>
                            </p:stCondLst>
                            <p:childTnLst>
                              <p:par>
                                <p:cTn id="96" presetID="22" presetClass="entr" presetSubtype="2"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right)">
                                      <p:cBhvr>
                                        <p:cTn id="98" dur="2000"/>
                                        <p:tgtEl>
                                          <p:spTgt spid="35"/>
                                        </p:tgtEl>
                                      </p:cBhvr>
                                    </p:animEffect>
                                  </p:childTnLst>
                                </p:cTn>
                              </p:par>
                            </p:childTnLst>
                          </p:cTn>
                        </p:par>
                        <p:par>
                          <p:cTn id="99" fill="hold">
                            <p:stCondLst>
                              <p:cond delay="16000"/>
                            </p:stCondLst>
                            <p:childTnLst>
                              <p:par>
                                <p:cTn id="100" presetID="22" presetClass="entr" presetSubtype="2"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right)">
                                      <p:cBhvr>
                                        <p:cTn id="102" dur="2000"/>
                                        <p:tgtEl>
                                          <p:spTgt spid="36"/>
                                        </p:tgtEl>
                                      </p:cBhvr>
                                    </p:animEffect>
                                  </p:childTnLst>
                                </p:cTn>
                              </p:par>
                            </p:childTnLst>
                          </p:cTn>
                        </p:par>
                        <p:par>
                          <p:cTn id="103" fill="hold">
                            <p:stCondLst>
                              <p:cond delay="18000"/>
                            </p:stCondLst>
                            <p:childTnLst>
                              <p:par>
                                <p:cTn id="104" presetID="22" presetClass="entr" presetSubtype="2" fill="hold" grpId="0"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right)">
                                      <p:cBhvr>
                                        <p:cTn id="106" dur="2000"/>
                                        <p:tgtEl>
                                          <p:spTgt spid="37"/>
                                        </p:tgtEl>
                                      </p:cBhvr>
                                    </p:animEffect>
                                  </p:childTnLst>
                                </p:cTn>
                              </p:par>
                            </p:childTnLst>
                          </p:cTn>
                        </p:par>
                        <p:par>
                          <p:cTn id="107" fill="hold">
                            <p:stCondLst>
                              <p:cond delay="20000"/>
                            </p:stCondLst>
                            <p:childTnLst>
                              <p:par>
                                <p:cTn id="108" presetID="22" presetClass="entr" presetSubtype="2" fill="hold" grpId="0" nodeType="after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wipe(right)">
                                      <p:cBhvr>
                                        <p:cTn id="110"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6" grpId="0" animBg="1"/>
      <p:bldP spid="14" grpId="0" animBg="1"/>
      <p:bldP spid="15" grpId="0" animBg="1"/>
      <p:bldP spid="16" grpId="0" animBg="1"/>
      <p:bldP spid="17" grpId="0" animBg="1"/>
      <p:bldP spid="18" grpId="0" animBg="1"/>
      <p:bldP spid="1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95" y="260560"/>
            <a:ext cx="8580096" cy="509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à coins arrondis 6"/>
          <p:cNvSpPr/>
          <p:nvPr/>
        </p:nvSpPr>
        <p:spPr>
          <a:xfrm>
            <a:off x="5339725" y="145937"/>
            <a:ext cx="3024420" cy="43206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smtClean="0"/>
              <a:t>Exemple : cycle 4 - Français</a:t>
            </a:r>
            <a:endParaRPr lang="fr-FR" b="1" dirty="0"/>
          </a:p>
        </p:txBody>
      </p:sp>
      <p:sp>
        <p:nvSpPr>
          <p:cNvPr id="8" name="Ellipse 7"/>
          <p:cNvSpPr/>
          <p:nvPr/>
        </p:nvSpPr>
        <p:spPr>
          <a:xfrm>
            <a:off x="447554" y="630725"/>
            <a:ext cx="3622912" cy="631602"/>
          </a:xfrm>
          <a:prstGeom prst="ellipse">
            <a:avLst/>
          </a:prstGeom>
          <a:no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Text Box 17"/>
          <p:cNvSpPr txBox="1">
            <a:spLocks noChangeArrowheads="1"/>
          </p:cNvSpPr>
          <p:nvPr/>
        </p:nvSpPr>
        <p:spPr bwMode="auto">
          <a:xfrm>
            <a:off x="0" y="6519446"/>
            <a:ext cx="895108" cy="338554"/>
          </a:xfrm>
          <a:prstGeom prst="rect">
            <a:avLst/>
          </a:prstGeom>
          <a:solidFill>
            <a:srgbClr val="CCECFF"/>
          </a:solidFill>
          <a:ln w="9525">
            <a:solidFill>
              <a:srgbClr val="3366FF"/>
            </a:solidFill>
            <a:miter lim="800000"/>
            <a:headEnd/>
            <a:tailEnd/>
          </a:ln>
        </p:spPr>
        <p:txBody>
          <a:bodyPr wrap="square">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Socle</a:t>
            </a:r>
            <a:endParaRPr lang="fr-FR" sz="1600" dirty="0">
              <a:solidFill>
                <a:schemeClr val="accent2"/>
              </a:solidFill>
              <a:latin typeface="Arial Narrow" pitchFamily="26" charset="0"/>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26860"/>
            <a:ext cx="9212273" cy="423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Ellipse 13"/>
          <p:cNvSpPr/>
          <p:nvPr/>
        </p:nvSpPr>
        <p:spPr>
          <a:xfrm>
            <a:off x="0" y="1233169"/>
            <a:ext cx="2813538" cy="764972"/>
          </a:xfrm>
          <a:prstGeom prst="ellipse">
            <a:avLst/>
          </a:prstGeom>
          <a:no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31" y="697629"/>
            <a:ext cx="8791038" cy="607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31" y="1233169"/>
            <a:ext cx="9093769" cy="2769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324" y="720203"/>
            <a:ext cx="8685567"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89" y="1350376"/>
            <a:ext cx="9229007" cy="5338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Box 17"/>
          <p:cNvSpPr txBox="1">
            <a:spLocks noChangeArrowheads="1"/>
          </p:cNvSpPr>
          <p:nvPr/>
        </p:nvSpPr>
        <p:spPr bwMode="auto">
          <a:xfrm>
            <a:off x="0" y="6484238"/>
            <a:ext cx="895108" cy="338554"/>
          </a:xfrm>
          <a:prstGeom prst="rect">
            <a:avLst/>
          </a:prstGeom>
          <a:solidFill>
            <a:srgbClr val="CCECFF"/>
          </a:solidFill>
          <a:ln w="9525">
            <a:solidFill>
              <a:srgbClr val="3366FF"/>
            </a:solidFill>
            <a:miter lim="800000"/>
            <a:headEnd/>
            <a:tailEnd/>
          </a:ln>
        </p:spPr>
        <p:txBody>
          <a:bodyPr wrap="square">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Socle</a:t>
            </a:r>
            <a:endParaRPr lang="fr-FR" sz="1600" dirty="0">
              <a:solidFill>
                <a:schemeClr val="accent2"/>
              </a:solidFill>
              <a:latin typeface="Arial Narrow" pitchFamily="26" charset="0"/>
            </a:endParaRPr>
          </a:p>
        </p:txBody>
      </p:sp>
    </p:spTree>
    <p:extLst>
      <p:ext uri="{BB962C8B-B14F-4D97-AF65-F5344CB8AC3E}">
        <p14:creationId xmlns:p14="http://schemas.microsoft.com/office/powerpoint/2010/main" val="73793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childTnLst>
                                </p:cTn>
                              </p:par>
                              <p:par>
                                <p:cTn id="12" presetID="3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27"/>
                                        </p:tgtEl>
                                      </p:cBhvr>
                                    </p:animEffect>
                                    <p:set>
                                      <p:cBhvr>
                                        <p:cTn id="22" dur="1" fill="hold">
                                          <p:stCondLst>
                                            <p:cond delay="499"/>
                                          </p:stCondLst>
                                        </p:cTn>
                                        <p:tgtEl>
                                          <p:spTgt spid="102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9"/>
                                        </p:tgtEl>
                                        <p:attrNameLst>
                                          <p:attrName>style.visibility</p:attrName>
                                        </p:attrNameLst>
                                      </p:cBhvr>
                                      <p:to>
                                        <p:strVal val="visible"/>
                                      </p:to>
                                    </p:set>
                                  </p:childTnLst>
                                </p:cTn>
                              </p:par>
                              <p:par>
                                <p:cTn id="30" presetID="31"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029"/>
                                        </p:tgtEl>
                                      </p:cBhvr>
                                    </p:animEffect>
                                    <p:set>
                                      <p:cBhvr>
                                        <p:cTn id="40" dur="1" fill="hold">
                                          <p:stCondLst>
                                            <p:cond delay="499"/>
                                          </p:stCondLst>
                                        </p:cTn>
                                        <p:tgtEl>
                                          <p:spTgt spid="1029"/>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03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030"/>
                                        </p:tgtEl>
                                      </p:cBhvr>
                                    </p:animEffect>
                                    <p:set>
                                      <p:cBhvr>
                                        <p:cTn id="50" dur="1" fill="hold">
                                          <p:stCondLst>
                                            <p:cond delay="499"/>
                                          </p:stCondLst>
                                        </p:cTn>
                                        <p:tgtEl>
                                          <p:spTgt spid="1030"/>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0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031"/>
                                        </p:tgtEl>
                                      </p:cBhvr>
                                    </p:animEffect>
                                    <p:set>
                                      <p:cBhvr>
                                        <p:cTn id="57" dur="1" fill="hold">
                                          <p:stCondLst>
                                            <p:cond delay="499"/>
                                          </p:stCondLst>
                                        </p:cTn>
                                        <p:tgtEl>
                                          <p:spTgt spid="1031"/>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1033"/>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14" grpId="0" animBg="1"/>
      <p:bldP spid="14"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5753023" y="260560"/>
            <a:ext cx="3024420" cy="65128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smtClean="0"/>
              <a:t>Exemple :  Français</a:t>
            </a:r>
          </a:p>
          <a:p>
            <a:pPr algn="ctr"/>
            <a:r>
              <a:rPr lang="fr-FR" b="1" dirty="0" smtClean="0"/>
              <a:t>Cycles  2 – 3 - 4</a:t>
            </a:r>
            <a:endParaRPr lang="fr-FR" b="1" dirty="0"/>
          </a:p>
        </p:txBody>
      </p:sp>
      <p:sp>
        <p:nvSpPr>
          <p:cNvPr id="8" name="Rectangle à coins arrondis 7"/>
          <p:cNvSpPr/>
          <p:nvPr/>
        </p:nvSpPr>
        <p:spPr>
          <a:xfrm>
            <a:off x="467430" y="260559"/>
            <a:ext cx="3672510" cy="65128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t>Progressivité des apprentissages</a:t>
            </a:r>
            <a:endParaRPr lang="fr-FR" b="1" dirty="0"/>
          </a:p>
        </p:txBody>
      </p:sp>
      <p:sp>
        <p:nvSpPr>
          <p:cNvPr id="17" name="Text Box 17"/>
          <p:cNvSpPr txBox="1">
            <a:spLocks noChangeArrowheads="1"/>
          </p:cNvSpPr>
          <p:nvPr/>
        </p:nvSpPr>
        <p:spPr bwMode="auto">
          <a:xfrm>
            <a:off x="0" y="6519446"/>
            <a:ext cx="895108" cy="338554"/>
          </a:xfrm>
          <a:prstGeom prst="rect">
            <a:avLst/>
          </a:prstGeom>
          <a:solidFill>
            <a:srgbClr val="CCECFF"/>
          </a:solidFill>
          <a:ln w="9525">
            <a:solidFill>
              <a:srgbClr val="3366FF"/>
            </a:solidFill>
            <a:miter lim="800000"/>
            <a:headEnd/>
            <a:tailEnd/>
          </a:ln>
        </p:spPr>
        <p:txBody>
          <a:bodyPr wrap="square">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Socle</a:t>
            </a:r>
            <a:endParaRPr lang="fr-FR" sz="1600" dirty="0">
              <a:solidFill>
                <a:schemeClr val="accent2"/>
              </a:solidFill>
              <a:latin typeface="Arial Narrow" pitchFamily="26"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54" y="1150055"/>
            <a:ext cx="8210550" cy="2009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554" y="2915964"/>
            <a:ext cx="82105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30" y="4567854"/>
            <a:ext cx="8190674"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e 2"/>
          <p:cNvSpPr/>
          <p:nvPr/>
        </p:nvSpPr>
        <p:spPr>
          <a:xfrm>
            <a:off x="7963511" y="1150055"/>
            <a:ext cx="615462" cy="5732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2</a:t>
            </a:r>
            <a:endParaRPr lang="fr-FR" dirty="0"/>
          </a:p>
        </p:txBody>
      </p:sp>
      <p:sp>
        <p:nvSpPr>
          <p:cNvPr id="20" name="Ellipse 19"/>
          <p:cNvSpPr/>
          <p:nvPr/>
        </p:nvSpPr>
        <p:spPr>
          <a:xfrm>
            <a:off x="7963511" y="2872439"/>
            <a:ext cx="615462" cy="5732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3</a:t>
            </a:r>
          </a:p>
        </p:txBody>
      </p:sp>
      <p:sp>
        <p:nvSpPr>
          <p:cNvPr id="21" name="Ellipse 20"/>
          <p:cNvSpPr/>
          <p:nvPr/>
        </p:nvSpPr>
        <p:spPr>
          <a:xfrm>
            <a:off x="7963511" y="4424214"/>
            <a:ext cx="615462" cy="5732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4</a:t>
            </a:r>
            <a:endParaRPr lang="fr-FR" dirty="0"/>
          </a:p>
        </p:txBody>
      </p:sp>
    </p:spTree>
    <p:extLst>
      <p:ext uri="{BB962C8B-B14F-4D97-AF65-F5344CB8AC3E}">
        <p14:creationId xmlns:p14="http://schemas.microsoft.com/office/powerpoint/2010/main" val="57548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53"/>
                                        </p:tgtEl>
                                        <p:attrNameLst>
                                          <p:attrName>style.visibility</p:attrName>
                                        </p:attrNameLst>
                                      </p:cBhvr>
                                      <p:to>
                                        <p:strVal val="visible"/>
                                      </p:to>
                                    </p:set>
                                    <p:animEffect transition="in" filter="fade">
                                      <p:cBhvr>
                                        <p:cTn id="24" dur="1000"/>
                                        <p:tgtEl>
                                          <p:spTgt spid="2053"/>
                                        </p:tgtEl>
                                      </p:cBhvr>
                                    </p:animEffect>
                                    <p:anim calcmode="lin" valueType="num">
                                      <p:cBhvr>
                                        <p:cTn id="25" dur="1000" fill="hold"/>
                                        <p:tgtEl>
                                          <p:spTgt spid="2053"/>
                                        </p:tgtEl>
                                        <p:attrNameLst>
                                          <p:attrName>ppt_x</p:attrName>
                                        </p:attrNameLst>
                                      </p:cBhvr>
                                      <p:tavLst>
                                        <p:tav tm="0">
                                          <p:val>
                                            <p:strVal val="#ppt_x"/>
                                          </p:val>
                                        </p:tav>
                                        <p:tav tm="100000">
                                          <p:val>
                                            <p:strVal val="#ppt_x"/>
                                          </p:val>
                                        </p:tav>
                                      </p:tavLst>
                                    </p:anim>
                                    <p:anim calcmode="lin" valueType="num">
                                      <p:cBhvr>
                                        <p:cTn id="26"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ircle(in)">
                                      <p:cBhvr>
                                        <p:cTn id="31" dur="2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054"/>
                                        </p:tgtEl>
                                        <p:attrNameLst>
                                          <p:attrName>style.visibility</p:attrName>
                                        </p:attrNameLst>
                                      </p:cBhvr>
                                      <p:to>
                                        <p:strVal val="visible"/>
                                      </p:to>
                                    </p:set>
                                    <p:animEffect transition="in" filter="fade">
                                      <p:cBhvr>
                                        <p:cTn id="36" dur="1000"/>
                                        <p:tgtEl>
                                          <p:spTgt spid="2054"/>
                                        </p:tgtEl>
                                      </p:cBhvr>
                                    </p:animEffect>
                                    <p:anim calcmode="lin" valueType="num">
                                      <p:cBhvr>
                                        <p:cTn id="37" dur="1000" fill="hold"/>
                                        <p:tgtEl>
                                          <p:spTgt spid="2054"/>
                                        </p:tgtEl>
                                        <p:attrNameLst>
                                          <p:attrName>ppt_x</p:attrName>
                                        </p:attrNameLst>
                                      </p:cBhvr>
                                      <p:tavLst>
                                        <p:tav tm="0">
                                          <p:val>
                                            <p:strVal val="#ppt_x"/>
                                          </p:val>
                                        </p:tav>
                                        <p:tav tm="100000">
                                          <p:val>
                                            <p:strVal val="#ppt_x"/>
                                          </p:val>
                                        </p:tav>
                                      </p:tavLst>
                                    </p:anim>
                                    <p:anim calcmode="lin" valueType="num">
                                      <p:cBhvr>
                                        <p:cTn id="38"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20" grpId="0" animBg="1"/>
      <p:bldP spid="2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1172397"/>
            <a:ext cx="6534150"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à coins arrondis 12"/>
          <p:cNvSpPr/>
          <p:nvPr/>
        </p:nvSpPr>
        <p:spPr>
          <a:xfrm>
            <a:off x="1650023" y="320677"/>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smtClean="0">
                <a:effectLst/>
                <a:latin typeface="Arial"/>
                <a:ea typeface="MS Mincho"/>
                <a:cs typeface="Times New Roman"/>
              </a:rPr>
              <a:t>Repères des domaines du socle </a:t>
            </a:r>
            <a:endParaRPr lang="fr-FR" sz="1200" dirty="0">
              <a:effectLst/>
              <a:latin typeface="Arial"/>
              <a:ea typeface="MS Mincho"/>
              <a:cs typeface="Times New Roman"/>
            </a:endParaRPr>
          </a:p>
        </p:txBody>
      </p:sp>
      <p:sp>
        <p:nvSpPr>
          <p:cNvPr id="16" name="Explosion 1 15"/>
          <p:cNvSpPr/>
          <p:nvPr/>
        </p:nvSpPr>
        <p:spPr>
          <a:xfrm>
            <a:off x="2290539" y="3559195"/>
            <a:ext cx="731084" cy="845739"/>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Explosion 1 16"/>
          <p:cNvSpPr/>
          <p:nvPr/>
        </p:nvSpPr>
        <p:spPr>
          <a:xfrm>
            <a:off x="2358273" y="5561663"/>
            <a:ext cx="759655" cy="850834"/>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Text Box 17"/>
          <p:cNvSpPr txBox="1">
            <a:spLocks noChangeArrowheads="1"/>
          </p:cNvSpPr>
          <p:nvPr/>
        </p:nvSpPr>
        <p:spPr bwMode="auto">
          <a:xfrm>
            <a:off x="0" y="6519446"/>
            <a:ext cx="895108" cy="338554"/>
          </a:xfrm>
          <a:prstGeom prst="rect">
            <a:avLst/>
          </a:prstGeom>
          <a:solidFill>
            <a:srgbClr val="CCECFF"/>
          </a:solidFill>
          <a:ln w="9525">
            <a:solidFill>
              <a:srgbClr val="3366FF"/>
            </a:solidFill>
            <a:miter lim="800000"/>
            <a:headEnd/>
            <a:tailEnd/>
          </a:ln>
        </p:spPr>
        <p:txBody>
          <a:bodyPr wrap="square">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Socle</a:t>
            </a:r>
            <a:endParaRPr lang="fr-FR" sz="1600" dirty="0">
              <a:solidFill>
                <a:schemeClr val="accent2"/>
              </a:solidFill>
              <a:latin typeface="Arial Narrow" pitchFamily="26" charset="0"/>
            </a:endParaRPr>
          </a:p>
        </p:txBody>
      </p:sp>
    </p:spTree>
    <p:extLst>
      <p:ext uri="{BB962C8B-B14F-4D97-AF65-F5344CB8AC3E}">
        <p14:creationId xmlns:p14="http://schemas.microsoft.com/office/powerpoint/2010/main" val="186576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1+#ppt_w/2"/>
                                          </p:val>
                                        </p:tav>
                                        <p:tav tm="100000">
                                          <p:val>
                                            <p:strVal val="#ppt_x"/>
                                          </p:val>
                                        </p:tav>
                                      </p:tavLst>
                                    </p:anim>
                                    <p:anim calcmode="lin" valueType="num">
                                      <p:cBhvr additive="base">
                                        <p:cTn id="8"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100000">
              <a:srgbClr val="FFFFFF"/>
            </a:gs>
          </a:gsLst>
          <a:lin ang="15840000" scaled="0"/>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534228"/>
            <a:ext cx="7772400" cy="1912205"/>
          </a:xfrm>
        </p:spPr>
        <p:txBody>
          <a:bodyPr>
            <a:normAutofit fontScale="90000"/>
          </a:bodyPr>
          <a:lstStyle/>
          <a:p>
            <a:pPr algn="ctr"/>
            <a:r>
              <a:rPr lang="fr-FR" dirty="0" smtClean="0">
                <a:solidFill>
                  <a:srgbClr val="595959"/>
                </a:solidFill>
                <a:latin typeface="Calibri"/>
                <a:cs typeface="Calibri"/>
              </a:rPr>
              <a:t>J1 – </a:t>
            </a:r>
            <a:r>
              <a:rPr lang="fr-FR" dirty="0">
                <a:solidFill>
                  <a:srgbClr val="595959"/>
                </a:solidFill>
                <a:latin typeface="Calibri"/>
                <a:cs typeface="Calibri"/>
              </a:rPr>
              <a:t>D</a:t>
            </a:r>
            <a:r>
              <a:rPr lang="fr-FR" dirty="0" smtClean="0">
                <a:solidFill>
                  <a:srgbClr val="595959"/>
                </a:solidFill>
                <a:latin typeface="Calibri"/>
                <a:cs typeface="Calibri"/>
              </a:rPr>
              <a:t/>
            </a:r>
            <a:br>
              <a:rPr lang="fr-FR" dirty="0" smtClean="0">
                <a:solidFill>
                  <a:srgbClr val="595959"/>
                </a:solidFill>
                <a:latin typeface="Calibri"/>
                <a:cs typeface="Calibri"/>
              </a:rPr>
            </a:br>
            <a:r>
              <a:rPr lang="fr-FR" spc="50" dirty="0">
                <a:ln w="11430"/>
                <a:effectLst/>
              </a:rPr>
              <a:t>Les champs </a:t>
            </a:r>
            <a:r>
              <a:rPr lang="fr-FR" spc="50" dirty="0" smtClean="0">
                <a:ln w="11430"/>
                <a:effectLst/>
              </a:rPr>
              <a:t>professionnels</a:t>
            </a:r>
            <a:br>
              <a:rPr lang="fr-FR" spc="50" dirty="0" smtClean="0">
                <a:ln w="11430"/>
                <a:effectLst/>
              </a:rPr>
            </a:br>
            <a:r>
              <a:rPr lang="fr-FR" dirty="0">
                <a:effectLst/>
              </a:rPr>
              <a:t>Démarche pédagogique</a:t>
            </a:r>
            <a:br>
              <a:rPr lang="fr-FR" dirty="0">
                <a:effectLst/>
              </a:rPr>
            </a:br>
            <a:r>
              <a:rPr lang="fr-FR" dirty="0">
                <a:effectLst/>
              </a:rPr>
              <a:t>Relation avec le socle et les disciplines</a:t>
            </a:r>
            <a:br>
              <a:rPr lang="fr-FR" dirty="0">
                <a:effectLst/>
              </a:rPr>
            </a:br>
            <a:endParaRPr lang="fr-FR" dirty="0">
              <a:effectLst/>
            </a:endParaRPr>
          </a:p>
        </p:txBody>
      </p:sp>
      <p:sp>
        <p:nvSpPr>
          <p:cNvPr id="4" name="Espace réservé du pied de page 3"/>
          <p:cNvSpPr>
            <a:spLocks noGrp="1"/>
          </p:cNvSpPr>
          <p:nvPr>
            <p:ph type="ftr" sz="quarter" idx="11"/>
          </p:nvPr>
        </p:nvSpPr>
        <p:spPr>
          <a:xfrm>
            <a:off x="4380072" y="6407944"/>
            <a:ext cx="3720320" cy="365125"/>
          </a:xfrm>
        </p:spPr>
        <p:txBody>
          <a:bodyPr/>
          <a:lstStyle/>
          <a:p>
            <a:r>
              <a:rPr lang="fr-FR" smtClean="0">
                <a:solidFill>
                  <a:srgbClr val="2DA2BF">
                    <a:tint val="20000"/>
                  </a:srgbClr>
                </a:solidFill>
              </a:rPr>
              <a:t>Collèges IEN ASH - IEN ET  R 2016  </a:t>
            </a:r>
            <a:endParaRPr lang="fr-FR" dirty="0">
              <a:solidFill>
                <a:srgbClr val="2DA2BF">
                  <a:tint val="20000"/>
                </a:srgbClr>
              </a:solidFill>
            </a:endParaRPr>
          </a:p>
        </p:txBody>
      </p:sp>
      <p:pic>
        <p:nvPicPr>
          <p:cNvPr id="5" name="Picture 2" descr="logo academie orleans-tours quadri marianne - rvb"/>
          <p:cNvPicPr>
            <a:picLocks noChangeAspect="1" noChangeArrowheads="1"/>
          </p:cNvPicPr>
          <p:nvPr/>
        </p:nvPicPr>
        <p:blipFill>
          <a:blip r:embed="rId3"/>
          <a:srcRect/>
          <a:stretch>
            <a:fillRect/>
          </a:stretch>
        </p:blipFill>
        <p:spPr bwMode="auto">
          <a:xfrm>
            <a:off x="395288" y="188913"/>
            <a:ext cx="1403350" cy="1084262"/>
          </a:xfrm>
          <a:prstGeom prst="rect">
            <a:avLst/>
          </a:prstGeom>
          <a:noFill/>
          <a:ln w="9525">
            <a:noFill/>
            <a:miter lim="800000"/>
            <a:headEnd/>
            <a:tailEnd/>
          </a:ln>
        </p:spPr>
      </p:pic>
    </p:spTree>
    <p:extLst>
      <p:ext uri="{BB962C8B-B14F-4D97-AF65-F5344CB8AC3E}">
        <p14:creationId xmlns:p14="http://schemas.microsoft.com/office/powerpoint/2010/main" val="688155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3410" y="260560"/>
            <a:ext cx="3672511" cy="36725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420" y="2928167"/>
            <a:ext cx="3697316" cy="370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ible_200807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89" y="260560"/>
            <a:ext cx="3457287" cy="343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2736" y="2709044"/>
            <a:ext cx="3997921" cy="39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853" y="1038865"/>
            <a:ext cx="4961235" cy="495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à coins arrondis 6"/>
          <p:cNvSpPr/>
          <p:nvPr/>
        </p:nvSpPr>
        <p:spPr>
          <a:xfrm>
            <a:off x="4470400" y="3194517"/>
            <a:ext cx="3749607" cy="50406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b="1" dirty="0" smtClean="0"/>
              <a:t>Les activités du métier</a:t>
            </a:r>
          </a:p>
        </p:txBody>
      </p:sp>
      <p:sp>
        <p:nvSpPr>
          <p:cNvPr id="8" name="Rectangle à coins arrondis 7"/>
          <p:cNvSpPr/>
          <p:nvPr/>
        </p:nvSpPr>
        <p:spPr>
          <a:xfrm>
            <a:off x="284861" y="188551"/>
            <a:ext cx="3278999" cy="3600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t>Les cinq champs professionnels</a:t>
            </a:r>
          </a:p>
        </p:txBody>
      </p:sp>
      <p:sp>
        <p:nvSpPr>
          <p:cNvPr id="14"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D. Champs Pro</a:t>
            </a:r>
            <a:endParaRPr lang="fr-FR" sz="1600" dirty="0">
              <a:solidFill>
                <a:schemeClr val="accent2"/>
              </a:solidFill>
              <a:latin typeface="Arial Narrow" pitchFamily="26" charset="0"/>
            </a:endParaRPr>
          </a:p>
        </p:txBody>
      </p:sp>
      <p:sp>
        <p:nvSpPr>
          <p:cNvPr id="19" name="Rectangle à coins arrondis 18"/>
          <p:cNvSpPr/>
          <p:nvPr/>
        </p:nvSpPr>
        <p:spPr>
          <a:xfrm>
            <a:off x="4842933" y="2096815"/>
            <a:ext cx="3749607" cy="42042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b="1" dirty="0" smtClean="0"/>
              <a:t>Les métiers</a:t>
            </a:r>
          </a:p>
        </p:txBody>
      </p:sp>
      <p:sp>
        <p:nvSpPr>
          <p:cNvPr id="20" name="Rectangle à coins arrondis 19"/>
          <p:cNvSpPr/>
          <p:nvPr/>
        </p:nvSpPr>
        <p:spPr>
          <a:xfrm>
            <a:off x="3199125" y="4226149"/>
            <a:ext cx="3749607" cy="50406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b="1" dirty="0" smtClean="0"/>
              <a:t>Les activités </a:t>
            </a:r>
            <a:r>
              <a:rPr lang="fr-FR" b="1" smtClean="0"/>
              <a:t>de référence</a:t>
            </a:r>
            <a:endParaRPr lang="fr-FR" b="1" dirty="0" smtClean="0"/>
          </a:p>
        </p:txBody>
      </p:sp>
    </p:spTree>
    <p:extLst>
      <p:ext uri="{BB962C8B-B14F-4D97-AF65-F5344CB8AC3E}">
        <p14:creationId xmlns:p14="http://schemas.microsoft.com/office/powerpoint/2010/main" val="330494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Effect transition="in" filter="fade">
                                      <p:cBhvr>
                                        <p:cTn id="42" dur="500"/>
                                        <p:tgtEl>
                                          <p:spTgt spid="3"/>
                                        </p:tgtEl>
                                      </p:cBhvr>
                                    </p:animEffect>
                                  </p:childTnLst>
                                </p:cTn>
                              </p:par>
                              <p:par>
                                <p:cTn id="43" presetID="1" presetClass="exit" presetSubtype="0" fill="hold" nodeType="withEffect">
                                  <p:stCondLst>
                                    <p:cond delay="0"/>
                                  </p:stCondLst>
                                  <p:childTnLst>
                                    <p:set>
                                      <p:cBhvr>
                                        <p:cTn id="44" dur="1" fill="hold">
                                          <p:stCondLst>
                                            <p:cond delay="0"/>
                                          </p:stCondLst>
                                        </p:cTn>
                                        <p:tgtEl>
                                          <p:spTgt spid="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9" grpId="0" animBg="1"/>
      <p:bldP spid="2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pic>
        <p:nvPicPr>
          <p:cNvPr id="4"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
        <p:nvSpPr>
          <p:cNvPr id="7" name="Rectangle à coins arrondis 6"/>
          <p:cNvSpPr/>
          <p:nvPr/>
        </p:nvSpPr>
        <p:spPr>
          <a:xfrm>
            <a:off x="2043617" y="318824"/>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b="1" dirty="0" smtClean="0">
                <a:latin typeface="Arial"/>
                <a:ea typeface="MS Mincho"/>
                <a:cs typeface="Times New Roman"/>
              </a:rPr>
              <a:t>Les champs professionnels</a:t>
            </a:r>
            <a:endParaRPr lang="fr-FR" dirty="0">
              <a:latin typeface="Arial"/>
              <a:ea typeface="MS Mincho"/>
              <a:cs typeface="Times New Roman"/>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1290638"/>
            <a:ext cx="8391525"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238" y="1108604"/>
            <a:ext cx="8577948"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Multiplier 7"/>
          <p:cNvSpPr/>
          <p:nvPr/>
        </p:nvSpPr>
        <p:spPr>
          <a:xfrm>
            <a:off x="5452533" y="2692401"/>
            <a:ext cx="3112029" cy="3531128"/>
          </a:xfrm>
          <a:prstGeom prst="mathMultiply">
            <a:avLst>
              <a:gd name="adj1" fmla="val 6651"/>
            </a:avLst>
          </a:prstGeom>
          <a:gradFill>
            <a:gsLst>
              <a:gs pos="98000">
                <a:srgbClr val="FF0000"/>
              </a:gs>
              <a:gs pos="0">
                <a:srgbClr val="FF0000"/>
              </a:gs>
              <a:gs pos="50000">
                <a:schemeClr val="bg1"/>
              </a:gs>
            </a:gsLst>
            <a:lin ang="16200000" scaled="0"/>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D. Champs Pro</a:t>
            </a:r>
            <a:endParaRPr lang="fr-FR" sz="1600" dirty="0">
              <a:solidFill>
                <a:schemeClr val="accent2"/>
              </a:solidFill>
              <a:latin typeface="Arial Narrow" pitchFamily="2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098"/>
                                        </p:tgtEl>
                                      </p:cBhvr>
                                    </p:animEffect>
                                    <p:set>
                                      <p:cBhvr>
                                        <p:cTn id="17" dur="1" fill="hold">
                                          <p:stCondLst>
                                            <p:cond delay="499"/>
                                          </p:stCondLst>
                                        </p:cTn>
                                        <p:tgtEl>
                                          <p:spTgt spid="4098"/>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409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30" y="2069961"/>
            <a:ext cx="8691923" cy="4264981"/>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à coins arrondis 12"/>
          <p:cNvSpPr/>
          <p:nvPr/>
        </p:nvSpPr>
        <p:spPr>
          <a:xfrm>
            <a:off x="2136750" y="346604"/>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b="1" dirty="0" smtClean="0">
                <a:latin typeface="Arial"/>
                <a:ea typeface="MS Mincho"/>
                <a:cs typeface="Times New Roman"/>
              </a:rPr>
              <a:t>Les enseignements disciplinaires et professionnels</a:t>
            </a:r>
            <a:endParaRPr lang="fr-FR" dirty="0">
              <a:latin typeface="Arial"/>
              <a:ea typeface="MS Mincho"/>
              <a:cs typeface="Times New Roman"/>
            </a:endParaRPr>
          </a:p>
        </p:txBody>
      </p:sp>
      <p:sp>
        <p:nvSpPr>
          <p:cNvPr id="6"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pic>
        <p:nvPicPr>
          <p:cNvPr id="7" name="Picture 57" descr="logo academie quadri - en tete"/>
          <p:cNvPicPr>
            <a:picLocks noChangeAspect="1" noChangeArrowheads="1"/>
          </p:cNvPicPr>
          <p:nvPr/>
        </p:nvPicPr>
        <p:blipFill>
          <a:blip r:embed="rId4"/>
          <a:srcRect/>
          <a:stretch>
            <a:fillRect/>
          </a:stretch>
        </p:blipFill>
        <p:spPr bwMode="auto">
          <a:xfrm>
            <a:off x="14287" y="0"/>
            <a:ext cx="1357313" cy="731838"/>
          </a:xfrm>
          <a:prstGeom prst="rect">
            <a:avLst/>
          </a:prstGeom>
          <a:noFill/>
          <a:ln w="9525">
            <a:noFill/>
            <a:miter lim="800000"/>
            <a:headEnd/>
            <a:tailEnd/>
          </a:ln>
        </p:spPr>
      </p:pic>
      <p:sp>
        <p:nvSpPr>
          <p:cNvPr id="9"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D. Champs Pro</a:t>
            </a:r>
            <a:endParaRPr lang="fr-FR" sz="1600" dirty="0">
              <a:solidFill>
                <a:schemeClr val="accent2"/>
              </a:solidFill>
              <a:latin typeface="Arial Narrow" pitchFamily="26"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31" y="1369875"/>
            <a:ext cx="8691923" cy="70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62708" y="2655277"/>
            <a:ext cx="2795954" cy="263769"/>
          </a:xfrm>
          <a:prstGeom prst="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562707" y="4199195"/>
            <a:ext cx="3890759" cy="263769"/>
          </a:xfrm>
          <a:prstGeom prst="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4622192" y="2919046"/>
            <a:ext cx="3556608" cy="755487"/>
          </a:xfrm>
          <a:prstGeom prst="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1901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1+#ppt_w/2"/>
                                          </p:val>
                                        </p:tav>
                                        <p:tav tm="100000">
                                          <p:val>
                                            <p:strVal val="#ppt_x"/>
                                          </p:val>
                                        </p:tav>
                                      </p:tavLst>
                                    </p:anim>
                                    <p:anim calcmode="lin" valueType="num">
                                      <p:cBhvr additive="base">
                                        <p:cTn id="8"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3" name="Rectangle 2"/>
          <p:cNvSpPr/>
          <p:nvPr/>
        </p:nvSpPr>
        <p:spPr>
          <a:xfrm>
            <a:off x="2703537" y="1628800"/>
            <a:ext cx="3673475" cy="1079500"/>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400" b="1" dirty="0">
                <a:solidFill>
                  <a:srgbClr val="1C1850"/>
                </a:solidFill>
                <a:latin typeface="Calibri"/>
                <a:cs typeface="Calibri"/>
              </a:rPr>
              <a:t>Enseignements communs</a:t>
            </a:r>
          </a:p>
          <a:p>
            <a:pPr algn="ctr" eaLnBrk="1" hangingPunct="1">
              <a:defRPr/>
            </a:pPr>
            <a:r>
              <a:rPr lang="fr-FR" sz="2000" dirty="0" smtClean="0">
                <a:solidFill>
                  <a:srgbClr val="1C1850"/>
                </a:solidFill>
                <a:latin typeface="Calibri"/>
                <a:cs typeface="Calibri"/>
              </a:rPr>
              <a:t>22 à 27h30 de la 6</a:t>
            </a:r>
            <a:r>
              <a:rPr lang="fr-FR" sz="2000" baseline="30000" dirty="0" smtClean="0">
                <a:solidFill>
                  <a:srgbClr val="1C1850"/>
                </a:solidFill>
                <a:latin typeface="Calibri"/>
                <a:cs typeface="Calibri"/>
              </a:rPr>
              <a:t>ème</a:t>
            </a:r>
            <a:r>
              <a:rPr lang="fr-FR" sz="2000" dirty="0" smtClean="0">
                <a:solidFill>
                  <a:srgbClr val="1C1850"/>
                </a:solidFill>
                <a:latin typeface="Calibri"/>
                <a:cs typeface="Calibri"/>
              </a:rPr>
              <a:t> à la 3</a:t>
            </a:r>
            <a:r>
              <a:rPr lang="fr-FR" sz="2000" baseline="30000" dirty="0" smtClean="0">
                <a:solidFill>
                  <a:srgbClr val="1C1850"/>
                </a:solidFill>
                <a:latin typeface="Calibri"/>
                <a:cs typeface="Calibri"/>
              </a:rPr>
              <a:t>ème</a:t>
            </a:r>
            <a:endParaRPr lang="fr-FR" sz="2000" dirty="0">
              <a:solidFill>
                <a:srgbClr val="1C1850"/>
              </a:solidFill>
              <a:latin typeface="Calibri"/>
              <a:cs typeface="Calibri"/>
            </a:endParaRPr>
          </a:p>
        </p:txBody>
      </p:sp>
      <p:grpSp>
        <p:nvGrpSpPr>
          <p:cNvPr id="4" name="Groupe 3"/>
          <p:cNvGrpSpPr/>
          <p:nvPr/>
        </p:nvGrpSpPr>
        <p:grpSpPr>
          <a:xfrm>
            <a:off x="467544" y="3533012"/>
            <a:ext cx="8145462" cy="2294749"/>
            <a:chOff x="3482128" y="3781585"/>
            <a:chExt cx="8145462" cy="2294749"/>
          </a:xfrm>
        </p:grpSpPr>
        <p:sp>
          <p:nvSpPr>
            <p:cNvPr id="5" name="Rectangle 4"/>
            <p:cNvSpPr/>
            <p:nvPr/>
          </p:nvSpPr>
          <p:spPr>
            <a:xfrm>
              <a:off x="7955703" y="4802669"/>
              <a:ext cx="3671887" cy="1079500"/>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1800" b="1" dirty="0">
                  <a:solidFill>
                    <a:srgbClr val="1C1850"/>
                  </a:solidFill>
                  <a:latin typeface="Calibri"/>
                  <a:cs typeface="Calibri"/>
                </a:rPr>
                <a:t>Enseignements pratiques interdisciplinaires (EPI)</a:t>
              </a:r>
            </a:p>
            <a:p>
              <a:pPr algn="ctr" eaLnBrk="1" hangingPunct="1">
                <a:defRPr/>
              </a:pPr>
              <a:r>
                <a:rPr lang="fr-FR" sz="1800" dirty="0" smtClean="0">
                  <a:solidFill>
                    <a:srgbClr val="1C1850"/>
                  </a:solidFill>
                  <a:latin typeface="Calibri"/>
                  <a:cs typeface="Calibri"/>
                </a:rPr>
                <a:t>3 ou 2 h</a:t>
              </a:r>
              <a:endParaRPr lang="fr-FR" sz="1800" dirty="0">
                <a:solidFill>
                  <a:srgbClr val="1C1850"/>
                </a:solidFill>
                <a:latin typeface="Calibri"/>
                <a:cs typeface="Calibri"/>
              </a:endParaRPr>
            </a:p>
          </p:txBody>
        </p:sp>
        <p:sp>
          <p:nvSpPr>
            <p:cNvPr id="6" name="Rectangle 5"/>
            <p:cNvSpPr/>
            <p:nvPr/>
          </p:nvSpPr>
          <p:spPr>
            <a:xfrm>
              <a:off x="3482128" y="4788023"/>
              <a:ext cx="3671888" cy="1079500"/>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altLang="fr-FR" sz="1800" b="1" dirty="0">
                  <a:solidFill>
                    <a:srgbClr val="1C1850"/>
                  </a:solidFill>
                  <a:latin typeface="Calibri" pitchFamily="34" charset="0"/>
                </a:rPr>
                <a:t>Accompagnement personnalisé</a:t>
              </a:r>
            </a:p>
            <a:p>
              <a:pPr algn="ctr" eaLnBrk="1" hangingPunct="1">
                <a:defRPr/>
              </a:pPr>
              <a:r>
                <a:rPr lang="fr-FR" altLang="fr-FR" sz="1800" dirty="0" smtClean="0">
                  <a:solidFill>
                    <a:srgbClr val="1C1850"/>
                  </a:solidFill>
                  <a:latin typeface="Calibri" pitchFamily="34" charset="0"/>
                </a:rPr>
                <a:t>1 </a:t>
              </a:r>
              <a:r>
                <a:rPr lang="fr-FR" altLang="fr-FR" sz="1800" dirty="0">
                  <a:solidFill>
                    <a:srgbClr val="1C1850"/>
                  </a:solidFill>
                  <a:latin typeface="Calibri" pitchFamily="34" charset="0"/>
                </a:rPr>
                <a:t>ou 2 h </a:t>
              </a:r>
              <a:r>
                <a:rPr lang="fr-FR" altLang="fr-FR" sz="1800" dirty="0" smtClean="0">
                  <a:solidFill>
                    <a:srgbClr val="1C1850"/>
                  </a:solidFill>
                  <a:latin typeface="Calibri" pitchFamily="34" charset="0"/>
                </a:rPr>
                <a:t>à partir de la 5</a:t>
              </a:r>
              <a:r>
                <a:rPr lang="fr-FR" altLang="fr-FR" sz="1800" baseline="30000" dirty="0" smtClean="0">
                  <a:solidFill>
                    <a:srgbClr val="1C1850"/>
                  </a:solidFill>
                  <a:latin typeface="Calibri" pitchFamily="34" charset="0"/>
                </a:rPr>
                <a:t>ème</a:t>
              </a:r>
              <a:endParaRPr lang="fr-FR" altLang="fr-FR" sz="1800" baseline="30000" dirty="0">
                <a:solidFill>
                  <a:srgbClr val="1C1850"/>
                </a:solidFill>
                <a:latin typeface="Calibri" pitchFamily="34" charset="0"/>
              </a:endParaRPr>
            </a:p>
          </p:txBody>
        </p:sp>
        <p:sp>
          <p:nvSpPr>
            <p:cNvPr id="7" name="ZoneTexte 1"/>
            <p:cNvSpPr txBox="1">
              <a:spLocks noChangeArrowheads="1"/>
            </p:cNvSpPr>
            <p:nvPr/>
          </p:nvSpPr>
          <p:spPr bwMode="auto">
            <a:xfrm>
              <a:off x="3482128" y="3910946"/>
              <a:ext cx="8145462" cy="769441"/>
            </a:xfrm>
            <a:prstGeom prst="rect">
              <a:avLst/>
            </a:prstGeom>
            <a:solidFill>
              <a:schemeClr val="accent1">
                <a:lumMod val="40000"/>
                <a:lumOff val="60000"/>
              </a:schemeClr>
            </a:solidFill>
            <a:ln>
              <a:noFill/>
            </a:ln>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fr-FR" altLang="fr-FR" b="1" i="1" dirty="0">
                  <a:solidFill>
                    <a:srgbClr val="1C1850"/>
                  </a:solidFill>
                  <a:latin typeface="Calibri" pitchFamily="34" charset="0"/>
                </a:rPr>
                <a:t>Enseignements complémentaires</a:t>
              </a:r>
            </a:p>
            <a:p>
              <a:pPr algn="ctr" eaLnBrk="1" hangingPunct="1"/>
              <a:r>
                <a:rPr lang="fr-FR" altLang="fr-FR" sz="2000" i="1" dirty="0" smtClean="0">
                  <a:solidFill>
                    <a:srgbClr val="1C1850"/>
                  </a:solidFill>
                  <a:latin typeface="Calibri" pitchFamily="34" charset="0"/>
                </a:rPr>
                <a:t>3 ou 4 </a:t>
              </a:r>
              <a:r>
                <a:rPr lang="fr-FR" altLang="fr-FR" sz="2000" i="1" dirty="0">
                  <a:solidFill>
                    <a:srgbClr val="1C1850"/>
                  </a:solidFill>
                  <a:latin typeface="Calibri" pitchFamily="34" charset="0"/>
                </a:rPr>
                <a:t>h </a:t>
              </a:r>
              <a:r>
                <a:rPr lang="fr-FR" altLang="fr-FR" sz="2000" i="1" dirty="0" smtClean="0">
                  <a:solidFill>
                    <a:srgbClr val="1C1850"/>
                  </a:solidFill>
                  <a:latin typeface="Calibri" pitchFamily="34" charset="0"/>
                </a:rPr>
                <a:t>hebdomadaires</a:t>
              </a:r>
              <a:endParaRPr lang="fr-FR" altLang="fr-FR" sz="2000" i="1" dirty="0">
                <a:solidFill>
                  <a:srgbClr val="1C1850"/>
                </a:solidFill>
                <a:latin typeface="Calibri" pitchFamily="34" charset="0"/>
              </a:endParaRPr>
            </a:p>
          </p:txBody>
        </p:sp>
        <p:sp>
          <p:nvSpPr>
            <p:cNvPr id="8" name="Rectangle 7"/>
            <p:cNvSpPr/>
            <p:nvPr/>
          </p:nvSpPr>
          <p:spPr>
            <a:xfrm>
              <a:off x="3482128" y="3781585"/>
              <a:ext cx="8145462" cy="2294749"/>
            </a:xfrm>
            <a:prstGeom prst="rect">
              <a:avLst/>
            </a:prstGeom>
            <a:noFill/>
            <a:ln w="19050">
              <a:solidFill>
                <a:schemeClr val="accent1">
                  <a:lumMod val="75000"/>
                  <a:alpha val="45000"/>
                </a:schemeClr>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grpSp>
      <p:sp>
        <p:nvSpPr>
          <p:cNvPr id="9" name="Croix 8"/>
          <p:cNvSpPr/>
          <p:nvPr/>
        </p:nvSpPr>
        <p:spPr>
          <a:xfrm>
            <a:off x="4287862" y="2904981"/>
            <a:ext cx="504825" cy="514350"/>
          </a:xfrm>
          <a:prstGeom prst="plus">
            <a:avLst>
              <a:gd name="adj" fmla="val 3627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800"/>
          </a:p>
        </p:txBody>
      </p:sp>
      <p:sp>
        <p:nvSpPr>
          <p:cNvPr id="10" name="ZoneTexte 9"/>
          <p:cNvSpPr txBox="1"/>
          <p:nvPr/>
        </p:nvSpPr>
        <p:spPr>
          <a:xfrm>
            <a:off x="467544" y="767026"/>
            <a:ext cx="8145462" cy="861774"/>
          </a:xfrm>
          <a:prstGeom prst="rect">
            <a:avLst/>
          </a:prstGeom>
          <a:noFill/>
        </p:spPr>
        <p:txBody>
          <a:bodyPr wrap="square" rtlCol="0">
            <a:spAutoFit/>
          </a:bodyPr>
          <a:lstStyle/>
          <a:p>
            <a:pPr algn="ctr"/>
            <a:r>
              <a:rPr lang="fr-FR" sz="3200" b="1" cap="small" dirty="0" smtClean="0">
                <a:solidFill>
                  <a:schemeClr val="tx2"/>
                </a:solidFill>
                <a:effectLst>
                  <a:outerShdw blurRad="38100" dist="38100" dir="2700000" algn="tl">
                    <a:srgbClr val="000000">
                      <a:alpha val="43137"/>
                    </a:srgbClr>
                  </a:outerShdw>
                </a:effectLst>
              </a:rPr>
              <a:t>Trois types d’enseignements obligatoires</a:t>
            </a:r>
          </a:p>
          <a:p>
            <a:endParaRPr lang="fr-FR" dirty="0"/>
          </a:p>
        </p:txBody>
      </p:sp>
      <p:sp>
        <p:nvSpPr>
          <p:cNvPr id="2" name="Espace réservé du pied de page 1"/>
          <p:cNvSpPr>
            <a:spLocks noGrp="1"/>
          </p:cNvSpPr>
          <p:nvPr>
            <p:ph type="ftr" sz="quarter" idx="11"/>
          </p:nvPr>
        </p:nvSpPr>
        <p:spPr/>
        <p:txBody>
          <a:bodyPr/>
          <a:lstStyle/>
          <a:p>
            <a:r>
              <a:rPr lang="fr-FR" smtClean="0"/>
              <a:t>Collèges IEN ASH - IEN ET  R 2016  </a:t>
            </a:r>
            <a:endParaRPr lang="fr-FR"/>
          </a:p>
        </p:txBody>
      </p:sp>
      <p:sp>
        <p:nvSpPr>
          <p:cNvPr id="12"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Introduction</a:t>
            </a:r>
            <a:endParaRPr lang="fr-FR" sz="1600" dirty="0">
              <a:solidFill>
                <a:schemeClr val="accent2"/>
              </a:solidFill>
              <a:latin typeface="Arial Narrow" pitchFamily="26" charset="0"/>
            </a:endParaRPr>
          </a:p>
        </p:txBody>
      </p:sp>
      <p:pic>
        <p:nvPicPr>
          <p:cNvPr id="13"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extLst>
      <p:ext uri="{BB962C8B-B14F-4D97-AF65-F5344CB8AC3E}">
        <p14:creationId xmlns:p14="http://schemas.microsoft.com/office/powerpoint/2010/main" val="16283054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2136750" y="346604"/>
            <a:ext cx="5848376" cy="48577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b="1" dirty="0" smtClean="0">
                <a:latin typeface="Arial"/>
                <a:ea typeface="MS Mincho"/>
                <a:cs typeface="Times New Roman"/>
              </a:rPr>
              <a:t>Les enseignements disciplinaires et professionnels</a:t>
            </a:r>
            <a:endParaRPr lang="fr-FR" dirty="0">
              <a:latin typeface="Arial"/>
              <a:ea typeface="MS Mincho"/>
              <a:cs typeface="Times New Roman"/>
            </a:endParaRPr>
          </a:p>
        </p:txBody>
      </p:sp>
      <p:sp>
        <p:nvSpPr>
          <p:cNvPr id="6"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pic>
        <p:nvPicPr>
          <p:cNvPr id="7"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
        <p:nvSpPr>
          <p:cNvPr id="9"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D. Champs Pro</a:t>
            </a:r>
            <a:endParaRPr lang="fr-FR" sz="1600" dirty="0">
              <a:solidFill>
                <a:schemeClr val="accent2"/>
              </a:solidFill>
              <a:latin typeface="Arial Narrow" pitchFamily="26" charset="0"/>
            </a:endParaRPr>
          </a:p>
        </p:txBody>
      </p:sp>
      <p:graphicFrame>
        <p:nvGraphicFramePr>
          <p:cNvPr id="11" name="Tableau 10"/>
          <p:cNvGraphicFramePr>
            <a:graphicFrameLocks noGrp="1"/>
          </p:cNvGraphicFramePr>
          <p:nvPr>
            <p:extLst>
              <p:ext uri="{D42A27DB-BD31-4B8C-83A1-F6EECF244321}">
                <p14:modId xmlns:p14="http://schemas.microsoft.com/office/powerpoint/2010/main" val="503155197"/>
              </p:ext>
            </p:extLst>
          </p:nvPr>
        </p:nvGraphicFramePr>
        <p:xfrm>
          <a:off x="683303" y="1070383"/>
          <a:ext cx="8110740" cy="5345670"/>
        </p:xfrm>
        <a:graphic>
          <a:graphicData uri="http://schemas.openxmlformats.org/drawingml/2006/table">
            <a:tbl>
              <a:tblPr firstRow="1" bandRow="1">
                <a:tableStyleId>{5C22544A-7EE6-4342-B048-85BDC9FD1C3A}</a:tableStyleId>
              </a:tblPr>
              <a:tblGrid>
                <a:gridCol w="1326119"/>
                <a:gridCol w="2054578"/>
                <a:gridCol w="4730043"/>
              </a:tblGrid>
              <a:tr h="1064220">
                <a:tc>
                  <a:txBody>
                    <a:bodyPr/>
                    <a:lstStyle/>
                    <a:p>
                      <a:pPr algn="ctr"/>
                      <a:r>
                        <a:rPr lang="fr-FR" dirty="0" smtClean="0"/>
                        <a:t>CYCLE </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Enseignements</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Attendus</a:t>
                      </a:r>
                      <a:r>
                        <a:rPr lang="fr-FR" baseline="0" dirty="0" smtClean="0"/>
                        <a:t> </a:t>
                      </a:r>
                      <a:r>
                        <a:rPr lang="fr-FR" dirty="0" smtClean="0"/>
                        <a:t>fin de cycle</a:t>
                      </a:r>
                    </a:p>
                    <a:p>
                      <a:pPr algn="ctr"/>
                      <a:r>
                        <a:rPr lang="fr-FR" dirty="0" smtClean="0"/>
                        <a:t>- Connaissances</a:t>
                      </a:r>
                      <a:r>
                        <a:rPr lang="fr-FR" baseline="0" dirty="0" smtClean="0"/>
                        <a:t> </a:t>
                      </a:r>
                      <a:r>
                        <a:rPr lang="fr-FR" dirty="0" smtClean="0"/>
                        <a:t>et compétences associées  </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04916">
                <a:tc>
                  <a:txBody>
                    <a:bodyPr/>
                    <a:lstStyle/>
                    <a:p>
                      <a:pPr algn="ctr"/>
                      <a:r>
                        <a:rPr lang="fr-FR" dirty="0" smtClean="0"/>
                        <a:t>4</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Français</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fr-FR" sz="1800" b="1" kern="1200" baseline="0" dirty="0" smtClean="0">
                          <a:solidFill>
                            <a:schemeClr val="dk1"/>
                          </a:solidFill>
                          <a:latin typeface="+mn-lt"/>
                          <a:ea typeface="+mn-ea"/>
                          <a:cs typeface="+mn-cs"/>
                        </a:rPr>
                        <a:t>Adopter des stratégies et des procédures</a:t>
                      </a:r>
                    </a:p>
                    <a:p>
                      <a:pPr algn="ctr"/>
                      <a:r>
                        <a:rPr kumimoji="0" lang="fr-FR" sz="1800" b="1" kern="1200" baseline="0" dirty="0" smtClean="0">
                          <a:solidFill>
                            <a:schemeClr val="dk1"/>
                          </a:solidFill>
                          <a:latin typeface="+mn-lt"/>
                          <a:ea typeface="+mn-ea"/>
                          <a:cs typeface="+mn-cs"/>
                        </a:rPr>
                        <a:t>d’écriture efficaces.</a:t>
                      </a:r>
                    </a:p>
                    <a:p>
                      <a:pPr algn="just"/>
                      <a:r>
                        <a:rPr kumimoji="0" lang="fr-FR" sz="1800" kern="1200" baseline="0" dirty="0" smtClean="0">
                          <a:solidFill>
                            <a:schemeClr val="dk1"/>
                          </a:solidFill>
                          <a:latin typeface="+mn-lt"/>
                          <a:ea typeface="+mn-ea"/>
                          <a:cs typeface="+mn-cs"/>
                        </a:rPr>
                        <a:t>Prise en compte du destinataire, des visées du texte et des caractéristiques de son genre et du support d’écriture dès la préparation de l’écrit et jusqu’à la relecture ultime.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4274">
                <a:tc gridSpan="3">
                  <a:txBody>
                    <a:bodyPr/>
                    <a:lstStyle/>
                    <a:p>
                      <a:pPr algn="ctr"/>
                      <a:r>
                        <a:rPr lang="fr-FR" b="1" i="0" dirty="0" smtClean="0"/>
                        <a:t>Activités</a:t>
                      </a:r>
                      <a:r>
                        <a:rPr lang="fr-FR" b="1" i="0" baseline="0" dirty="0" smtClean="0"/>
                        <a:t> </a:t>
                      </a:r>
                      <a:endParaRPr lang="fr-FR"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fr-FR"/>
                    </a:p>
                  </a:txBody>
                  <a:tcPr/>
                </a:tc>
                <a:tc hMerge="1">
                  <a:txBody>
                    <a:bodyPr/>
                    <a:lstStyle/>
                    <a:p>
                      <a:endParaRPr lang="fr-FR"/>
                    </a:p>
                  </a:txBody>
                  <a:tcPr/>
                </a:tc>
              </a:tr>
              <a:tr h="534274">
                <a:tc gridSpan="2">
                  <a:txBody>
                    <a:bodyPr/>
                    <a:lstStyle/>
                    <a:p>
                      <a:pPr algn="ctr"/>
                      <a:r>
                        <a:rPr lang="fr-FR" b="1" i="0" dirty="0" smtClean="0"/>
                        <a:t>PE</a:t>
                      </a:r>
                      <a:endParaRPr lang="fr-FR"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fr-FR"/>
                    </a:p>
                  </a:txBody>
                  <a:tcPr/>
                </a:tc>
                <a:tc>
                  <a:txBody>
                    <a:bodyPr/>
                    <a:lstStyle/>
                    <a:p>
                      <a:pPr algn="ctr"/>
                      <a:r>
                        <a:rPr lang="fr-FR" b="1" i="0" dirty="0" smtClean="0"/>
                        <a:t>PLP</a:t>
                      </a:r>
                      <a:endParaRPr lang="fr-FR"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926902">
                <a:tc gridSpan="2">
                  <a:txBody>
                    <a:bodyPr/>
                    <a:lstStyle/>
                    <a:p>
                      <a:r>
                        <a:rPr lang="fr-FR" dirty="0" smtClean="0"/>
                        <a:t>- Etude de la littérature épistolaire</a:t>
                      </a:r>
                      <a:r>
                        <a:rPr lang="fr-FR" baseline="0" dirty="0" smtClean="0"/>
                        <a:t> </a:t>
                      </a:r>
                      <a:r>
                        <a:rPr lang="fr-FR" sz="1800" dirty="0" smtClean="0"/>
                        <a:t>(lettre personnelle, « informelle »)</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r>
                        <a:rPr lang="fr-FR" sz="1800" dirty="0" smtClean="0"/>
                        <a:t>Correspondances à visées professionnelles : CV, lettre de motivation, lettre de recherche de stage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822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1+#ppt_w/2"/>
                                          </p:val>
                                        </p:tav>
                                        <p:tav tm="100000">
                                          <p:val>
                                            <p:strVal val="#ppt_x"/>
                                          </p:val>
                                        </p:tav>
                                      </p:tavLst>
                                    </p:anim>
                                    <p:anim calcmode="lin" valueType="num">
                                      <p:cBhvr additive="base">
                                        <p:cTn id="8"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100000">
              <a:srgbClr val="FFFFFF"/>
            </a:gs>
          </a:gsLst>
          <a:lin ang="15840000" scaled="0"/>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651000"/>
            <a:ext cx="7772400" cy="2601634"/>
          </a:xfrm>
        </p:spPr>
        <p:txBody>
          <a:bodyPr>
            <a:normAutofit fontScale="90000"/>
          </a:bodyPr>
          <a:lstStyle/>
          <a:p>
            <a:pPr algn="ctr"/>
            <a:r>
              <a:rPr lang="fr-FR" dirty="0" smtClean="0">
                <a:solidFill>
                  <a:schemeClr val="tx1">
                    <a:lumMod val="65000"/>
                    <a:lumOff val="35000"/>
                  </a:schemeClr>
                </a:solidFill>
                <a:latin typeface="Calibri"/>
                <a:cs typeface="Calibri"/>
              </a:rPr>
              <a:t>J1 – A</a:t>
            </a:r>
            <a:br>
              <a:rPr lang="fr-FR" dirty="0" smtClean="0">
                <a:solidFill>
                  <a:schemeClr val="tx1">
                    <a:lumMod val="65000"/>
                    <a:lumOff val="35000"/>
                  </a:schemeClr>
                </a:solidFill>
                <a:latin typeface="Calibri"/>
                <a:cs typeface="Calibri"/>
              </a:rPr>
            </a:br>
            <a:r>
              <a:rPr lang="fr-FR" dirty="0" smtClean="0">
                <a:solidFill>
                  <a:schemeClr val="tx1">
                    <a:lumMod val="65000"/>
                    <a:lumOff val="35000"/>
                  </a:schemeClr>
                </a:solidFill>
                <a:latin typeface="Calibri"/>
                <a:cs typeface="Calibri"/>
              </a:rPr>
              <a:t>La </a:t>
            </a:r>
            <a:r>
              <a:rPr lang="fr-FR" dirty="0" err="1" smtClean="0">
                <a:solidFill>
                  <a:schemeClr val="tx1">
                    <a:lumMod val="65000"/>
                    <a:lumOff val="35000"/>
                  </a:schemeClr>
                </a:solidFill>
                <a:latin typeface="Calibri"/>
                <a:cs typeface="Calibri"/>
              </a:rPr>
              <a:t>segpa</a:t>
            </a:r>
            <a:r>
              <a:rPr lang="fr-FR" dirty="0" smtClean="0">
                <a:solidFill>
                  <a:schemeClr val="tx1">
                    <a:lumMod val="65000"/>
                    <a:lumOff val="35000"/>
                  </a:schemeClr>
                </a:solidFill>
                <a:latin typeface="Calibri"/>
                <a:cs typeface="Calibri"/>
              </a:rPr>
              <a:t/>
            </a:r>
            <a:br>
              <a:rPr lang="fr-FR" dirty="0" smtClean="0">
                <a:solidFill>
                  <a:schemeClr val="tx1">
                    <a:lumMod val="65000"/>
                    <a:lumOff val="35000"/>
                  </a:schemeClr>
                </a:solidFill>
                <a:latin typeface="Calibri"/>
                <a:cs typeface="Calibri"/>
              </a:rPr>
            </a:br>
            <a:r>
              <a:rPr lang="fr-FR" dirty="0" smtClean="0">
                <a:solidFill>
                  <a:schemeClr val="tx1">
                    <a:lumMod val="65000"/>
                    <a:lumOff val="35000"/>
                  </a:schemeClr>
                </a:solidFill>
                <a:latin typeface="Calibri"/>
                <a:cs typeface="Calibri"/>
              </a:rPr>
              <a:t>circulaire n°2015-176 du 28 octobre 2015 </a:t>
            </a:r>
            <a:endParaRPr lang="fr-FR" dirty="0">
              <a:solidFill>
                <a:schemeClr val="tx1">
                  <a:lumMod val="65000"/>
                  <a:lumOff val="35000"/>
                </a:schemeClr>
              </a:solidFill>
            </a:endParaRPr>
          </a:p>
        </p:txBody>
      </p:sp>
      <p:sp>
        <p:nvSpPr>
          <p:cNvPr id="4" name="Espace réservé du pied de page 3"/>
          <p:cNvSpPr>
            <a:spLocks noGrp="1"/>
          </p:cNvSpPr>
          <p:nvPr>
            <p:ph type="ftr" sz="quarter" idx="11"/>
          </p:nvPr>
        </p:nvSpPr>
        <p:spPr>
          <a:xfrm>
            <a:off x="4380072" y="6407944"/>
            <a:ext cx="3720320" cy="365125"/>
          </a:xfrm>
        </p:spPr>
        <p:txBody>
          <a:bodyPr/>
          <a:lstStyle/>
          <a:p>
            <a:r>
              <a:rPr lang="fr-FR" smtClean="0">
                <a:solidFill>
                  <a:srgbClr val="2DA2BF">
                    <a:tint val="20000"/>
                  </a:srgbClr>
                </a:solidFill>
              </a:rPr>
              <a:t>Collèges IEN ASH - IEN ET  R 2016  </a:t>
            </a:r>
            <a:endParaRPr lang="fr-FR" dirty="0">
              <a:solidFill>
                <a:srgbClr val="2DA2BF">
                  <a:tint val="20000"/>
                </a:srgbClr>
              </a:solidFill>
            </a:endParaRPr>
          </a:p>
        </p:txBody>
      </p:sp>
      <p:pic>
        <p:nvPicPr>
          <p:cNvPr id="5" name="Picture 2" descr="logo academie orleans-tours quadri marianne - rvb"/>
          <p:cNvPicPr>
            <a:picLocks noChangeAspect="1" noChangeArrowheads="1"/>
          </p:cNvPicPr>
          <p:nvPr/>
        </p:nvPicPr>
        <p:blipFill>
          <a:blip r:embed="rId3"/>
          <a:srcRect/>
          <a:stretch>
            <a:fillRect/>
          </a:stretch>
        </p:blipFill>
        <p:spPr bwMode="auto">
          <a:xfrm>
            <a:off x="395288" y="188913"/>
            <a:ext cx="1403350" cy="1084262"/>
          </a:xfrm>
          <a:prstGeom prst="rect">
            <a:avLst/>
          </a:prstGeom>
          <a:noFill/>
          <a:ln w="9525">
            <a:noFill/>
            <a:miter lim="800000"/>
            <a:headEnd/>
            <a:tailEnd/>
          </a:ln>
        </p:spPr>
      </p:pic>
    </p:spTree>
    <p:extLst>
      <p:ext uri="{BB962C8B-B14F-4D97-AF65-F5344CB8AC3E}">
        <p14:creationId xmlns:p14="http://schemas.microsoft.com/office/powerpoint/2010/main" val="3136275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2051050" y="274638"/>
            <a:ext cx="6635750" cy="1143000"/>
          </a:xfrm>
        </p:spPr>
        <p:txBody>
          <a:bodyPr/>
          <a:lstStyle/>
          <a:p>
            <a:pPr eaLnBrk="1" hangingPunct="1"/>
            <a:r>
              <a:rPr lang="fr-FR" sz="2400" b="1">
                <a:solidFill>
                  <a:srgbClr val="000099"/>
                </a:solidFill>
              </a:rPr>
              <a:t>Cadre règlementaire</a:t>
            </a:r>
          </a:p>
        </p:txBody>
      </p:sp>
      <p:sp>
        <p:nvSpPr>
          <p:cNvPr id="4" name="Espace réservé du pied de page 3"/>
          <p:cNvSpPr>
            <a:spLocks noGrp="1"/>
          </p:cNvSpPr>
          <p:nvPr>
            <p:ph type="ftr" sz="quarter" idx="11"/>
          </p:nvPr>
        </p:nvSpPr>
        <p:spPr/>
        <p:txBody>
          <a:bodyPr/>
          <a:lstStyle/>
          <a:p>
            <a:r>
              <a:rPr lang="fr-FR" sz="900">
                <a:solidFill>
                  <a:srgbClr val="000099"/>
                </a:solidFill>
              </a:rPr>
              <a:t>Collège IEN ASH / IEN 2nd degré - CT DASEN/RECTEUR</a:t>
            </a:r>
          </a:p>
        </p:txBody>
      </p:sp>
      <p:sp>
        <p:nvSpPr>
          <p:cNvPr id="3077" name="Espace réservé du contenu 2"/>
          <p:cNvSpPr>
            <a:spLocks noGrp="1"/>
          </p:cNvSpPr>
          <p:nvPr>
            <p:ph idx="1"/>
          </p:nvPr>
        </p:nvSpPr>
        <p:spPr>
          <a:xfrm>
            <a:off x="1371600" y="1196975"/>
            <a:ext cx="7397750" cy="5210969"/>
          </a:xfrm>
        </p:spPr>
        <p:txBody>
          <a:bodyPr>
            <a:normAutofit/>
          </a:bodyPr>
          <a:lstStyle/>
          <a:p>
            <a:pPr marL="354013" lvl="1" indent="-339725" algn="just">
              <a:lnSpc>
                <a:spcPct val="80000"/>
              </a:lnSpc>
              <a:spcBef>
                <a:spcPct val="0"/>
              </a:spcBef>
              <a:spcAft>
                <a:spcPts val="1800"/>
              </a:spcAft>
              <a:buFont typeface="Wingdings" charset="2"/>
              <a:buChar char="q"/>
            </a:pPr>
            <a:r>
              <a:rPr lang="fr-FR" sz="2000" dirty="0" smtClean="0"/>
              <a:t>Code </a:t>
            </a:r>
            <a:r>
              <a:rPr lang="fr-FR" sz="2000" dirty="0"/>
              <a:t>de l’Education, article L. 311-7 qui confère un caractère exceptionnel au redoublement ;</a:t>
            </a:r>
          </a:p>
          <a:p>
            <a:pPr marL="354013" lvl="1" indent="-339725" algn="just">
              <a:lnSpc>
                <a:spcPct val="80000"/>
              </a:lnSpc>
              <a:spcBef>
                <a:spcPct val="0"/>
              </a:spcBef>
              <a:spcAft>
                <a:spcPts val="1800"/>
              </a:spcAft>
              <a:buFont typeface="Wingdings" pitchFamily="26" charset="2"/>
              <a:buChar char="q"/>
            </a:pPr>
            <a:r>
              <a:rPr lang="fr-FR" sz="2000" dirty="0"/>
              <a:t>Loi n°2013-595 du 8 juillet 2013 pour la refondation de l’école de la république ;</a:t>
            </a:r>
          </a:p>
          <a:p>
            <a:pPr marL="354013" lvl="1" indent="-339725" algn="just">
              <a:lnSpc>
                <a:spcPct val="80000"/>
              </a:lnSpc>
              <a:spcBef>
                <a:spcPct val="0"/>
              </a:spcBef>
              <a:spcAft>
                <a:spcPts val="1800"/>
              </a:spcAft>
              <a:buFont typeface="Wingdings" pitchFamily="26" charset="2"/>
              <a:buChar char="q"/>
            </a:pPr>
            <a:r>
              <a:rPr lang="fr-FR" sz="2000" dirty="0"/>
              <a:t>Décret du 24 juillet 2013, instauration du cycle de consolidation recouvrant les niveaux CM1-CM2-sixième ;</a:t>
            </a:r>
          </a:p>
          <a:p>
            <a:pPr marL="354013" lvl="1" indent="-339725" algn="just">
              <a:lnSpc>
                <a:spcPct val="80000"/>
              </a:lnSpc>
              <a:spcBef>
                <a:spcPct val="0"/>
              </a:spcBef>
              <a:spcAft>
                <a:spcPts val="1800"/>
              </a:spcAft>
              <a:buFont typeface="Wingdings" pitchFamily="26" charset="2"/>
              <a:buChar char="q"/>
            </a:pPr>
            <a:r>
              <a:rPr lang="fr-FR" sz="2000" dirty="0"/>
              <a:t>Arrêté du 21 octobre 2015 modifié par l’arrêté du 1</a:t>
            </a:r>
            <a:r>
              <a:rPr lang="fr-FR" sz="2000" baseline="30000" dirty="0"/>
              <a:t>er</a:t>
            </a:r>
            <a:r>
              <a:rPr lang="fr-FR" sz="2000" dirty="0"/>
              <a:t> décembre 2015, relatif aux classes des sections d'enseignement général et professionnel adapté ;</a:t>
            </a:r>
          </a:p>
          <a:p>
            <a:pPr marL="354013" lvl="1" indent="-339725" algn="just">
              <a:lnSpc>
                <a:spcPct val="80000"/>
              </a:lnSpc>
              <a:spcBef>
                <a:spcPct val="0"/>
              </a:spcBef>
              <a:spcAft>
                <a:spcPts val="1800"/>
              </a:spcAft>
              <a:buFont typeface="Wingdings" pitchFamily="26" charset="2"/>
              <a:buChar char="q"/>
            </a:pPr>
            <a:r>
              <a:rPr lang="fr-FR" sz="2000" dirty="0"/>
              <a:t>Circulaire n° 2015-106 du 30 juin 2015 sur la réforme du collège ;</a:t>
            </a:r>
          </a:p>
          <a:p>
            <a:pPr marL="354013" lvl="1" indent="-339725" algn="just">
              <a:lnSpc>
                <a:spcPct val="80000"/>
              </a:lnSpc>
              <a:spcBef>
                <a:spcPct val="0"/>
              </a:spcBef>
              <a:spcAft>
                <a:spcPts val="1800"/>
              </a:spcAft>
              <a:buFont typeface="Wingdings" pitchFamily="26" charset="2"/>
              <a:buChar char="q"/>
            </a:pPr>
            <a:r>
              <a:rPr lang="fr-FR" sz="2000" dirty="0"/>
              <a:t>Circulaire n°2015-176 du 28 octobre 2015, relative aux sections d'enseignement général et professionnel adapté.</a:t>
            </a:r>
          </a:p>
          <a:p>
            <a:pPr algn="just">
              <a:lnSpc>
                <a:spcPct val="200000"/>
              </a:lnSpc>
              <a:spcBef>
                <a:spcPct val="0"/>
              </a:spcBef>
            </a:pPr>
            <a:endParaRPr lang="fr-FR" sz="2000" dirty="0"/>
          </a:p>
        </p:txBody>
      </p:sp>
      <p:sp>
        <p:nvSpPr>
          <p:cNvPr id="6"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7"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a:t>
            </a:r>
            <a:r>
              <a:rPr lang="fr-FR" sz="1600" dirty="0" err="1" smtClean="0">
                <a:solidFill>
                  <a:schemeClr val="accent2"/>
                </a:solidFill>
                <a:latin typeface="Arial Narrow" pitchFamily="26" charset="0"/>
              </a:rPr>
              <a:t>Segpa</a:t>
            </a:r>
            <a:endParaRPr lang="fr-FR" sz="1600" dirty="0">
              <a:solidFill>
                <a:schemeClr val="accent2"/>
              </a:solidFill>
              <a:latin typeface="Arial Narrow" pitchFamily="26" charset="0"/>
            </a:endParaRPr>
          </a:p>
        </p:txBody>
      </p:sp>
      <p:pic>
        <p:nvPicPr>
          <p:cNvPr id="8"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 calcmode="lin" valueType="num">
                                      <p:cBhvr>
                                        <p:cTn id="7" dur="1000" fill="hold"/>
                                        <p:tgtEl>
                                          <p:spTgt spid="307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07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07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077">
                                            <p:txEl>
                                              <p:pRg st="1" end="1"/>
                                            </p:txEl>
                                          </p:spTgt>
                                        </p:tgtEl>
                                        <p:attrNameLst>
                                          <p:attrName>style.visibility</p:attrName>
                                        </p:attrNameLst>
                                      </p:cBhvr>
                                      <p:to>
                                        <p:strVal val="visible"/>
                                      </p:to>
                                    </p:set>
                                    <p:anim calcmode="lin" valueType="num">
                                      <p:cBhvr>
                                        <p:cTn id="14" dur="1000" fill="hold"/>
                                        <p:tgtEl>
                                          <p:spTgt spid="3077">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077">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07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3077">
                                            <p:txEl>
                                              <p:pRg st="2" end="2"/>
                                            </p:txEl>
                                          </p:spTgt>
                                        </p:tgtEl>
                                        <p:attrNameLst>
                                          <p:attrName>style.visibility</p:attrName>
                                        </p:attrNameLst>
                                      </p:cBhvr>
                                      <p:to>
                                        <p:strVal val="visible"/>
                                      </p:to>
                                    </p:set>
                                    <p:anim calcmode="lin" valueType="num">
                                      <p:cBhvr>
                                        <p:cTn id="21" dur="1000" fill="hold"/>
                                        <p:tgtEl>
                                          <p:spTgt spid="3077">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077">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07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3077">
                                            <p:txEl>
                                              <p:pRg st="3" end="3"/>
                                            </p:txEl>
                                          </p:spTgt>
                                        </p:tgtEl>
                                        <p:attrNameLst>
                                          <p:attrName>style.visibility</p:attrName>
                                        </p:attrNameLst>
                                      </p:cBhvr>
                                      <p:to>
                                        <p:strVal val="visible"/>
                                      </p:to>
                                    </p:set>
                                    <p:anim calcmode="lin" valueType="num">
                                      <p:cBhvr>
                                        <p:cTn id="28" dur="1000" fill="hold"/>
                                        <p:tgtEl>
                                          <p:spTgt spid="3077">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077">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307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3077">
                                            <p:txEl>
                                              <p:pRg st="4" end="4"/>
                                            </p:txEl>
                                          </p:spTgt>
                                        </p:tgtEl>
                                        <p:attrNameLst>
                                          <p:attrName>style.visibility</p:attrName>
                                        </p:attrNameLst>
                                      </p:cBhvr>
                                      <p:to>
                                        <p:strVal val="visible"/>
                                      </p:to>
                                    </p:set>
                                    <p:anim calcmode="lin" valueType="num">
                                      <p:cBhvr>
                                        <p:cTn id="35" dur="1000" fill="hold"/>
                                        <p:tgtEl>
                                          <p:spTgt spid="3077">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077">
                                            <p:txEl>
                                              <p:pRg st="4" end="4"/>
                                            </p:txEl>
                                          </p:spTgt>
                                        </p:tgtEl>
                                        <p:attrNameLst>
                                          <p:attrName>ppt_h</p:attrName>
                                        </p:attrNameLst>
                                      </p:cBhvr>
                                      <p:tavLst>
                                        <p:tav tm="0">
                                          <p:val>
                                            <p:fltVal val="0"/>
                                          </p:val>
                                        </p:tav>
                                        <p:tav tm="100000">
                                          <p:val>
                                            <p:strVal val="#ppt_h"/>
                                          </p:val>
                                        </p:tav>
                                      </p:tavLst>
                                    </p:anim>
                                    <p:animEffect transition="in" filter="fade">
                                      <p:cBhvr>
                                        <p:cTn id="37" dur="1000"/>
                                        <p:tgtEl>
                                          <p:spTgt spid="307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3077">
                                            <p:txEl>
                                              <p:pRg st="5" end="5"/>
                                            </p:txEl>
                                          </p:spTgt>
                                        </p:tgtEl>
                                        <p:attrNameLst>
                                          <p:attrName>style.visibility</p:attrName>
                                        </p:attrNameLst>
                                      </p:cBhvr>
                                      <p:to>
                                        <p:strVal val="visible"/>
                                      </p:to>
                                    </p:set>
                                    <p:anim calcmode="lin" valueType="num">
                                      <p:cBhvr>
                                        <p:cTn id="42" dur="1000" fill="hold"/>
                                        <p:tgtEl>
                                          <p:spTgt spid="3077">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077">
                                            <p:txEl>
                                              <p:pRg st="5" end="5"/>
                                            </p:txEl>
                                          </p:spTgt>
                                        </p:tgtEl>
                                        <p:attrNameLst>
                                          <p:attrName>ppt_h</p:attrName>
                                        </p:attrNameLst>
                                      </p:cBhvr>
                                      <p:tavLst>
                                        <p:tav tm="0">
                                          <p:val>
                                            <p:fltVal val="0"/>
                                          </p:val>
                                        </p:tav>
                                        <p:tav tm="100000">
                                          <p:val>
                                            <p:strVal val="#ppt_h"/>
                                          </p:val>
                                        </p:tav>
                                      </p:tavLst>
                                    </p:anim>
                                    <p:animEffect transition="in" filter="fade">
                                      <p:cBhvr>
                                        <p:cTn id="44" dur="1000"/>
                                        <p:tgtEl>
                                          <p:spTgt spid="307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1371600" y="731838"/>
            <a:ext cx="7315200" cy="5275453"/>
          </a:xfrm>
        </p:spPr>
        <p:txBody>
          <a:bodyPr>
            <a:normAutofit/>
          </a:bodyPr>
          <a:lstStyle/>
          <a:p>
            <a:pPr marL="0" indent="0" algn="just" eaLnBrk="1" hangingPunct="1">
              <a:lnSpc>
                <a:spcPct val="150000"/>
              </a:lnSpc>
              <a:buFont typeface="Arial" pitchFamily="26" charset="0"/>
              <a:buNone/>
            </a:pPr>
            <a:r>
              <a:rPr lang="fr-FR" sz="2800" b="1" dirty="0">
                <a:solidFill>
                  <a:srgbClr val="000099"/>
                </a:solidFill>
              </a:rPr>
              <a:t>L’ensemble des orientations présentées dans la circulaire n°2015-176 du 28 octobre 2015 pourra se décliner, dans l’académie, selon les réalités locales de chaque département.</a:t>
            </a:r>
          </a:p>
          <a:p>
            <a:pPr marL="0" indent="0" algn="just" eaLnBrk="1" hangingPunct="1">
              <a:lnSpc>
                <a:spcPct val="150000"/>
              </a:lnSpc>
              <a:buFont typeface="Arial" pitchFamily="26" charset="0"/>
              <a:buNone/>
            </a:pPr>
            <a:r>
              <a:rPr lang="fr-FR" sz="2800" b="1" dirty="0">
                <a:solidFill>
                  <a:srgbClr val="000099"/>
                </a:solidFill>
              </a:rPr>
              <a:t>Des temps de concertation avec les collectivités territoriales seront conduits par les IA-DASEN.</a:t>
            </a:r>
          </a:p>
          <a:p>
            <a:pPr marL="0" indent="0" algn="just" eaLnBrk="1" hangingPunct="1">
              <a:lnSpc>
                <a:spcPct val="150000"/>
              </a:lnSpc>
              <a:buFont typeface="Arial" pitchFamily="26" charset="0"/>
              <a:buNone/>
            </a:pPr>
            <a:endParaRPr lang="fr-FR" sz="2800" b="1" dirty="0">
              <a:solidFill>
                <a:srgbClr val="000099"/>
              </a:solidFill>
            </a:endParaRPr>
          </a:p>
        </p:txBody>
      </p:sp>
      <p:sp>
        <p:nvSpPr>
          <p:cNvPr id="4" name="Espace réservé du pied de page 3"/>
          <p:cNvSpPr>
            <a:spLocks noGrp="1"/>
          </p:cNvSpPr>
          <p:nvPr>
            <p:ph type="ftr" sz="quarter" idx="11"/>
          </p:nvPr>
        </p:nvSpPr>
        <p:spPr/>
        <p:txBody>
          <a:bodyPr/>
          <a:lstStyle/>
          <a:p>
            <a:r>
              <a:rPr lang="fr-FR" sz="900">
                <a:solidFill>
                  <a:srgbClr val="000099"/>
                </a:solidFill>
              </a:rPr>
              <a:t>Collège IEN ASH / IEN 2nd degré - CT DASEN/RECTEUR</a:t>
            </a:r>
          </a:p>
        </p:txBody>
      </p:sp>
      <p:sp>
        <p:nvSpPr>
          <p:cNvPr id="6"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7" name="Text Box 17"/>
          <p:cNvSpPr txBox="1">
            <a:spLocks noChangeArrowheads="1"/>
          </p:cNvSpPr>
          <p:nvPr/>
        </p:nvSpPr>
        <p:spPr bwMode="auto">
          <a:xfrm>
            <a:off x="0" y="6519446"/>
            <a:ext cx="1371600" cy="338554"/>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a:t>
            </a:r>
            <a:r>
              <a:rPr lang="fr-FR" sz="1600" dirty="0" err="1" smtClean="0">
                <a:solidFill>
                  <a:schemeClr val="accent2"/>
                </a:solidFill>
                <a:latin typeface="Arial Narrow" pitchFamily="26" charset="0"/>
              </a:rPr>
              <a:t>Segpa</a:t>
            </a:r>
            <a:endParaRPr lang="fr-FR" sz="1600" dirty="0">
              <a:solidFill>
                <a:schemeClr val="accent2"/>
              </a:solidFill>
              <a:latin typeface="Arial Narrow" pitchFamily="26" charset="0"/>
            </a:endParaRPr>
          </a:p>
        </p:txBody>
      </p:sp>
      <p:pic>
        <p:nvPicPr>
          <p:cNvPr id="8"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ssemblement">
  <a:themeElements>
    <a:clrScheme name="Rassemblement">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assemblement">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assemblement">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Rassemblement">
  <a:themeElements>
    <a:clrScheme name="Rassemblement">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assemblement">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assemblement">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Rassemblement">
  <a:themeElements>
    <a:clrScheme name="Rassemblement">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assemblement">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assemblement">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Rassemblement">
  <a:themeElements>
    <a:clrScheme name="Rassemblement">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assemblement">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assemblement">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Rassemblement.thmx</Template>
  <TotalTime>3856</TotalTime>
  <Words>4555</Words>
  <Application>Microsoft Office PowerPoint</Application>
  <PresentationFormat>Affichage à l'écran (4:3)</PresentationFormat>
  <Paragraphs>723</Paragraphs>
  <Slides>60</Slides>
  <Notes>60</Notes>
  <HiddenSlides>0</HiddenSlides>
  <MMClips>0</MMClips>
  <ScaleCrop>false</ScaleCrop>
  <HeadingPairs>
    <vt:vector size="6" baseType="variant">
      <vt:variant>
        <vt:lpstr>Thème</vt:lpstr>
      </vt:variant>
      <vt:variant>
        <vt:i4>4</vt:i4>
      </vt:variant>
      <vt:variant>
        <vt:lpstr>Serveurs OLE incorporés</vt:lpstr>
      </vt:variant>
      <vt:variant>
        <vt:i4>1</vt:i4>
      </vt:variant>
      <vt:variant>
        <vt:lpstr>Titres des diapositives</vt:lpstr>
      </vt:variant>
      <vt:variant>
        <vt:i4>60</vt:i4>
      </vt:variant>
    </vt:vector>
  </HeadingPairs>
  <TitlesOfParts>
    <vt:vector size="65" baseType="lpstr">
      <vt:lpstr>Rassemblement</vt:lpstr>
      <vt:lpstr>1_Rassemblement</vt:lpstr>
      <vt:lpstr>2_Rassemblement</vt:lpstr>
      <vt:lpstr>3_Rassemblement</vt:lpstr>
      <vt:lpstr>Document</vt:lpstr>
      <vt:lpstr>Mise en œuvre de la réforme du collège en SEGPA</vt:lpstr>
      <vt:lpstr>Format des 3 journées de formation</vt:lpstr>
      <vt:lpstr>JOUR 1- PLP-PE</vt:lpstr>
      <vt:lpstr>Sens de la Réforme</vt:lpstr>
      <vt:lpstr>Nouvelle organisation du collège</vt:lpstr>
      <vt:lpstr>Présentation PowerPoint</vt:lpstr>
      <vt:lpstr>J1 – A La segpa circulaire n°2015-176 du 28 octobre 2015 </vt:lpstr>
      <vt:lpstr>Cadre règlementaire</vt:lpstr>
      <vt:lpstr>Présentation PowerPoint</vt:lpstr>
      <vt:lpstr>Quelques principes rappelés</vt:lpstr>
      <vt:lpstr>Objectifs visés</vt:lpstr>
      <vt:lpstr>Public concerné</vt:lpstr>
      <vt:lpstr>1. Développer une meilleure inclusion des élèves</vt:lpstr>
      <vt:lpstr>1. Développer une meilleure inclusion des élèves</vt:lpstr>
      <vt:lpstr>1. Développer une meilleure inclusion des élèves</vt:lpstr>
      <vt:lpstr>2. Redéfinir l’orientation et les modalités d’admission</vt:lpstr>
      <vt:lpstr>2. Redéfinir l’orientation et les modalités d’admission</vt:lpstr>
      <vt:lpstr>2. Redéfinir l’orientation et les modalités d’admission</vt:lpstr>
      <vt:lpstr>2. Redéfinir l’orientation et les modalités d’admission</vt:lpstr>
      <vt:lpstr>3. Renforcer le pilotage inclusif de la SEGPA  au sein du collège </vt:lpstr>
      <vt:lpstr>3. Renforcer le pilotage inclusif de la SEGPA  au sein du collège </vt:lpstr>
      <vt:lpstr>3. Renforcer le pilotage inclusif de la SEGPA  au sein du collège </vt:lpstr>
      <vt:lpstr>Présentation PowerPoint</vt:lpstr>
      <vt:lpstr>3. Renforcer le pilotage inclusif de la SEGPA  au sein du collège </vt:lpstr>
      <vt:lpstr>3. Renforcer le pilotage inclusif de la SEGPA  au sein du collège </vt:lpstr>
      <vt:lpstr>4. Détailler les conditions nécessaires à l’individualisation des parcours de formation</vt:lpstr>
      <vt:lpstr>4. Détailler les conditions nécessaires à l’individualisation des parcours de formation</vt:lpstr>
      <vt:lpstr>4. Détailler les conditions nécessaires à l’individualisation des parcours de formation</vt:lpstr>
      <vt:lpstr>4. Détailler les conditions nécessaires à l’individualisation des parcours de formation</vt:lpstr>
      <vt:lpstr>J1 – B De l’intégration à l’inclusion</vt:lpstr>
      <vt:lpstr>Présentation PowerPoint</vt:lpstr>
      <vt:lpstr>Présentation PowerPoint</vt:lpstr>
      <vt:lpstr>Présentation PowerPoint</vt:lpstr>
      <vt:lpstr>Présentation PowerPoint</vt:lpstr>
      <vt:lpstr>Présentation PowerPoint</vt:lpstr>
      <vt:lpstr>L’école inclusive, proposer des réponses adaptées </vt:lpstr>
      <vt:lpstr>J1 – C Le socle commun de connaissances, de compétences et de culture BO du 7-23 /04/15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J1 – D Les champs professionnels Démarche pédagogique Relation avec le socle et les disciplines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 des journées de formation</dc:title>
  <dc:creator>GAELLE PETILLAULT</dc:creator>
  <cp:lastModifiedBy>Baptiste COUVRAT</cp:lastModifiedBy>
  <cp:revision>66</cp:revision>
  <dcterms:created xsi:type="dcterms:W3CDTF">2016-02-28T19:14:27Z</dcterms:created>
  <dcterms:modified xsi:type="dcterms:W3CDTF">2016-03-06T21:19:23Z</dcterms:modified>
</cp:coreProperties>
</file>