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7.xml" ContentType="application/vnd.openxmlformats-officedocument.drawingml.chart+xml"/>
  <Override PartName="/ppt/notesSlides/notesSlide29.xml" ContentType="application/vnd.openxmlformats-officedocument.presentationml.notesSlide+xml"/>
  <Override PartName="/ppt/charts/chart1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9.xml" ContentType="application/vnd.openxmlformats-officedocument.drawingml.chart+xml"/>
  <Override PartName="/ppt/notesSlides/notesSlide32.xml" ContentType="application/vnd.openxmlformats-officedocument.presentationml.notesSlide+xml"/>
  <Override PartName="/ppt/charts/chart20.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1.xml" ContentType="application/vnd.openxmlformats-officedocument.drawingml.chart+xml"/>
  <Override PartName="/ppt/notesSlides/notesSlide36.xml" ContentType="application/vnd.openxmlformats-officedocument.presentationml.notesSlide+xml"/>
  <Override PartName="/ppt/charts/chart22.xml" ContentType="application/vnd.openxmlformats-officedocument.drawingml.chart+xml"/>
  <Override PartName="/ppt/notesSlides/notesSlide37.xml" ContentType="application/vnd.openxmlformats-officedocument.presentationml.notesSlide+xml"/>
  <Override PartName="/ppt/charts/chart23.xml" ContentType="application/vnd.openxmlformats-officedocument.drawingml.chart+xml"/>
  <Override PartName="/ppt/notesSlides/notesSlide38.xml" ContentType="application/vnd.openxmlformats-officedocument.presentationml.notesSlide+xml"/>
  <Override PartName="/ppt/charts/chart24.xml" ContentType="application/vnd.openxmlformats-officedocument.drawingml.chart+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ppt/charts/chart27.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5"/>
  </p:notesMasterIdLst>
  <p:handoutMasterIdLst>
    <p:handoutMasterId r:id="rId46"/>
  </p:handoutMasterIdLst>
  <p:sldIdLst>
    <p:sldId id="256" r:id="rId2"/>
    <p:sldId id="258" r:id="rId3"/>
    <p:sldId id="291" r:id="rId4"/>
    <p:sldId id="279" r:id="rId5"/>
    <p:sldId id="307" r:id="rId6"/>
    <p:sldId id="336" r:id="rId7"/>
    <p:sldId id="337" r:id="rId8"/>
    <p:sldId id="281" r:id="rId9"/>
    <p:sldId id="308" r:id="rId10"/>
    <p:sldId id="284" r:id="rId11"/>
    <p:sldId id="365" r:id="rId12"/>
    <p:sldId id="366" r:id="rId13"/>
    <p:sldId id="380" r:id="rId14"/>
    <p:sldId id="381" r:id="rId15"/>
    <p:sldId id="403" r:id="rId16"/>
    <p:sldId id="404" r:id="rId17"/>
    <p:sldId id="371" r:id="rId18"/>
    <p:sldId id="383" r:id="rId19"/>
    <p:sldId id="399" r:id="rId20"/>
    <p:sldId id="369" r:id="rId21"/>
    <p:sldId id="382" r:id="rId22"/>
    <p:sldId id="397" r:id="rId23"/>
    <p:sldId id="373" r:id="rId24"/>
    <p:sldId id="384" r:id="rId25"/>
    <p:sldId id="385" r:id="rId26"/>
    <p:sldId id="400" r:id="rId27"/>
    <p:sldId id="401" r:id="rId28"/>
    <p:sldId id="378" r:id="rId29"/>
    <p:sldId id="387" r:id="rId30"/>
    <p:sldId id="398" r:id="rId31"/>
    <p:sldId id="376" r:id="rId32"/>
    <p:sldId id="386" r:id="rId33"/>
    <p:sldId id="402" r:id="rId34"/>
    <p:sldId id="334" r:id="rId35"/>
    <p:sldId id="405" r:id="rId36"/>
    <p:sldId id="406" r:id="rId37"/>
    <p:sldId id="407" r:id="rId38"/>
    <p:sldId id="392" r:id="rId39"/>
    <p:sldId id="394" r:id="rId40"/>
    <p:sldId id="396" r:id="rId41"/>
    <p:sldId id="332" r:id="rId42"/>
    <p:sldId id="33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BDE"/>
    <a:srgbClr val="00FF00"/>
    <a:srgbClr val="AB4CFF"/>
    <a:srgbClr val="800080"/>
    <a:srgbClr val="FF0000"/>
    <a:srgbClr val="36FF33"/>
    <a:srgbClr val="FDFF17"/>
    <a:srgbClr val="FF33E4"/>
    <a:srgbClr val="33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9" autoAdjust="0"/>
    <p:restoredTop sz="90235" autoAdjust="0"/>
  </p:normalViewPr>
  <p:slideViewPr>
    <p:cSldViewPr snapToGrid="0" snapToObjects="1">
      <p:cViewPr>
        <p:scale>
          <a:sx n="130" d="100"/>
          <a:sy n="130" d="100"/>
        </p:scale>
        <p:origin x="424" y="-80"/>
      </p:cViewPr>
      <p:guideLst>
        <p:guide orient="horz" pos="2160"/>
        <p:guide pos="2880"/>
      </p:guideLst>
    </p:cSldViewPr>
  </p:slideViewPr>
  <p:outlineViewPr>
    <p:cViewPr>
      <p:scale>
        <a:sx n="33" d="100"/>
        <a:sy n="33" d="100"/>
      </p:scale>
      <p:origin x="8" y="0"/>
    </p:cViewPr>
  </p:outlineViewPr>
  <p:notesTextViewPr>
    <p:cViewPr>
      <p:scale>
        <a:sx n="100" d="100"/>
        <a:sy n="100" d="100"/>
      </p:scale>
      <p:origin x="0" y="0"/>
    </p:cViewPr>
  </p:notesTextViewPr>
  <p:sorterViewPr>
    <p:cViewPr>
      <p:scale>
        <a:sx n="66" d="100"/>
        <a:sy n="66" d="100"/>
      </p:scale>
      <p:origin x="0" y="464"/>
    </p:cViewPr>
  </p:sorterViewPr>
  <p:notesViewPr>
    <p:cSldViewPr snapToGrid="0" snapToObjects="1">
      <p:cViewPr varScale="1">
        <p:scale>
          <a:sx n="132" d="100"/>
          <a:sy n="132" d="100"/>
        </p:scale>
        <p:origin x="-35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idierpro:_EPS:Examens:Com%20harmo%20ACAD:2014%202015%20:Offre%20de%20formation%20EPS%202009_20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5.xml"/><Relationship Id="rId3" Type="http://schemas.microsoft.com/office/2011/relationships/chartColorStyle" Target="colors5.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6.xml"/><Relationship Id="rId3" Type="http://schemas.microsoft.com/office/2011/relationships/chartColorStyle" Target="colors6.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3.xml"/><Relationship Id="rId3" Type="http://schemas.microsoft.com/office/2011/relationships/chartColorStyle" Target="colors3.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4.xml"/><Relationship Id="rId3" Type="http://schemas.microsoft.com/office/2011/relationships/chartColorStyle" Target="colors4.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7.xml"/><Relationship Id="rId3" Type="http://schemas.microsoft.com/office/2011/relationships/chartColorStyle" Target="colors7.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8.xml"/><Relationship Id="rId3" Type="http://schemas.microsoft.com/office/2011/relationships/chartColorStyle" Target="colors8.xml"/></Relationships>
</file>

<file path=ppt/charts/_rels/chart16.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9.xml"/><Relationship Id="rId3" Type="http://schemas.microsoft.com/office/2011/relationships/chartColorStyle" Target="colors9.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12.xml"/><Relationship Id="rId3" Type="http://schemas.microsoft.com/office/2011/relationships/chartColorStyle" Target="colors12.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13.xml"/><Relationship Id="rId3" Type="http://schemas.microsoft.com/office/2011/relationships/chartColorStyle" Target="colors13.xml"/></Relationships>
</file>

<file path=ppt/charts/_rels/chart19.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10.xml"/><Relationship Id="rId3" Type="http://schemas.microsoft.com/office/2011/relationships/chartColorStyle" Target="colors10.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11.xml"/><Relationship Id="rId3" Type="http://schemas.microsoft.com/office/2011/relationships/chartColorStyle" Target="colors11.xm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didierpro:_EPS:Examens:Com%20harmo%20ACAD:2015%202016:Stats%20HNSS%20et%20FAC:2016%20-%20EPREUVES%20PONCTUELLES%20FACULTATIVES%20-%20STAT%20V3%20ALAIN.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didierpro:_EPS:Examens:Com%20harmo%20ACAD:2015%202016:Stats%20HNSS%20et%20FAC:2016%20-%20EPREUVES%20PONCTUELLES%20FACULTATIVES%20-%20STAT%20V3%20ALAIN.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didierpro:_EPS:Examens:Com%20harmo%20ACAD:2015%202016:Stats%20HNSS%20et%20FAC:2016%20-%20EPREUVES%20PONCTUELLES%20FACULTATIVES%20-%20STAT%20V3%20ALAI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didierpro:_EPS:Examens:Com%20harmo%20ACAD:2015%202016:Stats%20HNSS%20et%20FAC:2016%20-%20EPREUVES%20PONCTUELLES%20FACULTATIVES%20-%20STAT%20V3%20ALAIN.xlsx" TargetMode="External"/></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Microsoft_Excel6.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Microsoft_Excel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Microsoft_Excel8.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Excel5.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1.xml"/><Relationship Id="rId3" Type="http://schemas.microsoft.com/office/2011/relationships/chartColorStyle" Target="colors1.xml"/></Relationships>
</file>

<file path=ppt/charts/_rels/chart9.xml.rels><?xml version="1.0" encoding="UTF-8" standalone="yes"?>
<Relationships xmlns="http://schemas.openxmlformats.org/package/2006/relationships"><Relationship Id="rId1" Type="http://schemas.openxmlformats.org/officeDocument/2006/relationships/oleObject" Target="file:///C:\Users\LEBRETON\Desktop\EXAMENS\ANNEE%20EN%20COURS\VOIE%20GENERALE\creation%20fili&#232;re%20g&#233;n&#233;rale%20ann&#233;e%20en%20cours.xlsm" TargetMode="External"/><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a:t>Evolution</a:t>
            </a:r>
            <a:r>
              <a:rPr lang="fr-FR" sz="1400" baseline="0"/>
              <a:t> de l'offre de formation par CP </a:t>
            </a:r>
          </a:p>
          <a:p>
            <a:pPr>
              <a:defRPr/>
            </a:pPr>
            <a:r>
              <a:rPr lang="fr-FR" sz="1400" baseline="0"/>
              <a:t>Voie Générale et Technologique</a:t>
            </a:r>
            <a:endParaRPr lang="fr-FR" sz="1400"/>
          </a:p>
        </c:rich>
      </c:tx>
      <c:layout>
        <c:manualLayout>
          <c:xMode val="edge"/>
          <c:yMode val="edge"/>
          <c:x val="0.209656035021889"/>
          <c:y val="0.0141656389336875"/>
        </c:manualLayout>
      </c:layout>
      <c:overlay val="0"/>
    </c:title>
    <c:autoTitleDeleted val="0"/>
    <c:plotArea>
      <c:layout/>
      <c:barChart>
        <c:barDir val="col"/>
        <c:grouping val="clustered"/>
        <c:varyColors val="0"/>
        <c:ser>
          <c:idx val="0"/>
          <c:order val="0"/>
          <c:tx>
            <c:strRef>
              <c:f>Bilan!$R$2</c:f>
              <c:strCache>
                <c:ptCount val="1"/>
                <c:pt idx="0">
                  <c:v>CP1</c:v>
                </c:pt>
              </c:strCache>
            </c:strRef>
          </c:tx>
          <c:invertIfNegative val="0"/>
          <c:dLbls>
            <c:spPr>
              <a:noFill/>
              <a:ln>
                <a:noFill/>
              </a:ln>
              <a:effectLst/>
            </c:spPr>
            <c:txPr>
              <a:bodyPr rot="-5400000" vert="horz"/>
              <a:lstStyle/>
              <a:p>
                <a:pPr>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Bilan!$S$1:$Y$1</c:f>
              <c:strCache>
                <c:ptCount val="7"/>
                <c:pt idx="0">
                  <c:v>2009-2010</c:v>
                </c:pt>
                <c:pt idx="1">
                  <c:v>2010-2011</c:v>
                </c:pt>
                <c:pt idx="2">
                  <c:v>2011-2012</c:v>
                </c:pt>
                <c:pt idx="3">
                  <c:v>2012-1013</c:v>
                </c:pt>
                <c:pt idx="4">
                  <c:v>2013-2014</c:v>
                </c:pt>
                <c:pt idx="5">
                  <c:v>2014-2015</c:v>
                </c:pt>
                <c:pt idx="6">
                  <c:v>2015-2016</c:v>
                </c:pt>
              </c:strCache>
            </c:strRef>
          </c:cat>
          <c:val>
            <c:numRef>
              <c:f>Bilan!$S$2:$Y$2</c:f>
              <c:numCache>
                <c:formatCode>0.00%</c:formatCode>
                <c:ptCount val="7"/>
                <c:pt idx="0">
                  <c:v>0.270300965360591</c:v>
                </c:pt>
                <c:pt idx="1">
                  <c:v>0.258852258852259</c:v>
                </c:pt>
                <c:pt idx="2">
                  <c:v>0.264576802507837</c:v>
                </c:pt>
                <c:pt idx="3">
                  <c:v>0.2492</c:v>
                </c:pt>
                <c:pt idx="4">
                  <c:v>0.2456</c:v>
                </c:pt>
                <c:pt idx="5">
                  <c:v>0.2697</c:v>
                </c:pt>
                <c:pt idx="6">
                  <c:v>0.2423</c:v>
                </c:pt>
              </c:numCache>
            </c:numRef>
          </c:val>
          <c:extLst xmlns:c16r2="http://schemas.microsoft.com/office/drawing/2015/06/chart">
            <c:ext xmlns:c16="http://schemas.microsoft.com/office/drawing/2014/chart" uri="{C3380CC4-5D6E-409C-BE32-E72D297353CC}">
              <c16:uniqueId val="{00000000-3E61-49CD-995A-501D5E3AAF96}"/>
            </c:ext>
          </c:extLst>
        </c:ser>
        <c:ser>
          <c:idx val="1"/>
          <c:order val="1"/>
          <c:tx>
            <c:strRef>
              <c:f>Bilan!$R$3</c:f>
              <c:strCache>
                <c:ptCount val="1"/>
                <c:pt idx="0">
                  <c:v>CP2</c:v>
                </c:pt>
              </c:strCache>
            </c:strRef>
          </c:tx>
          <c:spPr>
            <a:solidFill>
              <a:schemeClr val="accent3"/>
            </a:solidFill>
          </c:spPr>
          <c:invertIfNegative val="0"/>
          <c:dLbls>
            <c:spPr>
              <a:noFill/>
              <a:ln>
                <a:noFill/>
              </a:ln>
              <a:effectLst/>
            </c:spPr>
            <c:txPr>
              <a:bodyPr rot="-5400000" vert="horz"/>
              <a:lstStyle/>
              <a:p>
                <a:pPr>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Bilan!$S$1:$Y$1</c:f>
              <c:strCache>
                <c:ptCount val="7"/>
                <c:pt idx="0">
                  <c:v>2009-2010</c:v>
                </c:pt>
                <c:pt idx="1">
                  <c:v>2010-2011</c:v>
                </c:pt>
                <c:pt idx="2">
                  <c:v>2011-2012</c:v>
                </c:pt>
                <c:pt idx="3">
                  <c:v>2012-1013</c:v>
                </c:pt>
                <c:pt idx="4">
                  <c:v>2013-2014</c:v>
                </c:pt>
                <c:pt idx="5">
                  <c:v>2014-2015</c:v>
                </c:pt>
                <c:pt idx="6">
                  <c:v>2015-2016</c:v>
                </c:pt>
              </c:strCache>
            </c:strRef>
          </c:cat>
          <c:val>
            <c:numRef>
              <c:f>Bilan!$S$3:$Y$3</c:f>
              <c:numCache>
                <c:formatCode>0.00%</c:formatCode>
                <c:ptCount val="7"/>
                <c:pt idx="0">
                  <c:v>0.0636002271436684</c:v>
                </c:pt>
                <c:pt idx="1">
                  <c:v>0.072039072039072</c:v>
                </c:pt>
                <c:pt idx="2">
                  <c:v>0.0808777429467084</c:v>
                </c:pt>
                <c:pt idx="3">
                  <c:v>0.0928</c:v>
                </c:pt>
                <c:pt idx="4">
                  <c:v>0.0942</c:v>
                </c:pt>
                <c:pt idx="5">
                  <c:v>0.1014</c:v>
                </c:pt>
                <c:pt idx="6">
                  <c:v>0.1058</c:v>
                </c:pt>
              </c:numCache>
            </c:numRef>
          </c:val>
          <c:extLst xmlns:c16r2="http://schemas.microsoft.com/office/drawing/2015/06/chart">
            <c:ext xmlns:c16="http://schemas.microsoft.com/office/drawing/2014/chart" uri="{C3380CC4-5D6E-409C-BE32-E72D297353CC}">
              <c16:uniqueId val="{00000001-3E61-49CD-995A-501D5E3AAF96}"/>
            </c:ext>
          </c:extLst>
        </c:ser>
        <c:ser>
          <c:idx val="2"/>
          <c:order val="2"/>
          <c:tx>
            <c:strRef>
              <c:f>Bilan!$R$4</c:f>
              <c:strCache>
                <c:ptCount val="1"/>
                <c:pt idx="0">
                  <c:v>CP3</c:v>
                </c:pt>
              </c:strCache>
            </c:strRef>
          </c:tx>
          <c:spPr>
            <a:solidFill>
              <a:srgbClr val="FF6600"/>
            </a:solidFill>
          </c:spPr>
          <c:invertIfNegative val="0"/>
          <c:dLbls>
            <c:spPr>
              <a:noFill/>
              <a:ln>
                <a:noFill/>
              </a:ln>
              <a:effectLst/>
            </c:spPr>
            <c:txPr>
              <a:bodyPr rot="-5400000" vert="horz"/>
              <a:lstStyle/>
              <a:p>
                <a:pPr>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Bilan!$S$1:$Y$1</c:f>
              <c:strCache>
                <c:ptCount val="7"/>
                <c:pt idx="0">
                  <c:v>2009-2010</c:v>
                </c:pt>
                <c:pt idx="1">
                  <c:v>2010-2011</c:v>
                </c:pt>
                <c:pt idx="2">
                  <c:v>2011-2012</c:v>
                </c:pt>
                <c:pt idx="3">
                  <c:v>2012-1013</c:v>
                </c:pt>
                <c:pt idx="4">
                  <c:v>2013-2014</c:v>
                </c:pt>
                <c:pt idx="5">
                  <c:v>2014-2015</c:v>
                </c:pt>
                <c:pt idx="6">
                  <c:v>2015-2016</c:v>
                </c:pt>
              </c:strCache>
            </c:strRef>
          </c:cat>
          <c:val>
            <c:numRef>
              <c:f>Bilan!$S$4:$Y$4</c:f>
              <c:numCache>
                <c:formatCode>0.00%</c:formatCode>
                <c:ptCount val="7"/>
                <c:pt idx="0">
                  <c:v>0.116978989210676</c:v>
                </c:pt>
                <c:pt idx="1">
                  <c:v>0.114163614163614</c:v>
                </c:pt>
                <c:pt idx="2">
                  <c:v>0.129153605015674</c:v>
                </c:pt>
                <c:pt idx="3">
                  <c:v>0.1327</c:v>
                </c:pt>
                <c:pt idx="4">
                  <c:v>0.1319</c:v>
                </c:pt>
                <c:pt idx="5">
                  <c:v>0.1326</c:v>
                </c:pt>
                <c:pt idx="6">
                  <c:v>0.1417</c:v>
                </c:pt>
              </c:numCache>
            </c:numRef>
          </c:val>
          <c:extLst xmlns:c16r2="http://schemas.microsoft.com/office/drawing/2015/06/chart">
            <c:ext xmlns:c16="http://schemas.microsoft.com/office/drawing/2014/chart" uri="{C3380CC4-5D6E-409C-BE32-E72D297353CC}">
              <c16:uniqueId val="{00000002-3E61-49CD-995A-501D5E3AAF96}"/>
            </c:ext>
          </c:extLst>
        </c:ser>
        <c:ser>
          <c:idx val="3"/>
          <c:order val="3"/>
          <c:tx>
            <c:strRef>
              <c:f>Bilan!$R$5</c:f>
              <c:strCache>
                <c:ptCount val="1"/>
                <c:pt idx="0">
                  <c:v>CP4</c:v>
                </c:pt>
              </c:strCache>
            </c:strRef>
          </c:tx>
          <c:spPr>
            <a:solidFill>
              <a:srgbClr val="FFFF00"/>
            </a:solidFill>
          </c:spPr>
          <c:invertIfNegative val="0"/>
          <c:dLbls>
            <c:spPr>
              <a:noFill/>
              <a:ln>
                <a:noFill/>
              </a:ln>
              <a:effectLst/>
            </c:spPr>
            <c:txPr>
              <a:bodyPr rot="-5400000" vert="horz"/>
              <a:lstStyle/>
              <a:p>
                <a:pPr>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Bilan!$S$1:$Y$1</c:f>
              <c:strCache>
                <c:ptCount val="7"/>
                <c:pt idx="0">
                  <c:v>2009-2010</c:v>
                </c:pt>
                <c:pt idx="1">
                  <c:v>2010-2011</c:v>
                </c:pt>
                <c:pt idx="2">
                  <c:v>2011-2012</c:v>
                </c:pt>
                <c:pt idx="3">
                  <c:v>2012-1013</c:v>
                </c:pt>
                <c:pt idx="4">
                  <c:v>2013-2014</c:v>
                </c:pt>
                <c:pt idx="5">
                  <c:v>2014-2015</c:v>
                </c:pt>
                <c:pt idx="6">
                  <c:v>2015-2016</c:v>
                </c:pt>
              </c:strCache>
            </c:strRef>
          </c:cat>
          <c:val>
            <c:numRef>
              <c:f>Bilan!$S$5:$Y$5</c:f>
              <c:numCache>
                <c:formatCode>0.00%</c:formatCode>
                <c:ptCount val="7"/>
                <c:pt idx="0">
                  <c:v>0.505962521294719</c:v>
                </c:pt>
                <c:pt idx="1">
                  <c:v>0.475579975579976</c:v>
                </c:pt>
                <c:pt idx="2">
                  <c:v>0.421316614420063</c:v>
                </c:pt>
                <c:pt idx="3">
                  <c:v>0.3931</c:v>
                </c:pt>
                <c:pt idx="4">
                  <c:v>0.3825</c:v>
                </c:pt>
                <c:pt idx="5">
                  <c:v>0.3347</c:v>
                </c:pt>
                <c:pt idx="6">
                  <c:v>0.3282</c:v>
                </c:pt>
              </c:numCache>
            </c:numRef>
          </c:val>
          <c:extLst xmlns:c16r2="http://schemas.microsoft.com/office/drawing/2015/06/chart">
            <c:ext xmlns:c16="http://schemas.microsoft.com/office/drawing/2014/chart" uri="{C3380CC4-5D6E-409C-BE32-E72D297353CC}">
              <c16:uniqueId val="{00000003-3E61-49CD-995A-501D5E3AAF96}"/>
            </c:ext>
          </c:extLst>
        </c:ser>
        <c:ser>
          <c:idx val="4"/>
          <c:order val="4"/>
          <c:tx>
            <c:strRef>
              <c:f>Bilan!$R$6</c:f>
              <c:strCache>
                <c:ptCount val="1"/>
                <c:pt idx="0">
                  <c:v>CP5</c:v>
                </c:pt>
              </c:strCache>
            </c:strRef>
          </c:tx>
          <c:spPr>
            <a:solidFill>
              <a:srgbClr val="660066"/>
            </a:solidFill>
          </c:spPr>
          <c:invertIfNegative val="0"/>
          <c:dLbls>
            <c:spPr>
              <a:noFill/>
              <a:ln>
                <a:noFill/>
              </a:ln>
              <a:effectLst/>
            </c:spPr>
            <c:txPr>
              <a:bodyPr rot="-5400000" vert="horz"/>
              <a:lstStyle/>
              <a:p>
                <a:pPr>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Bilan!$S$1:$Y$1</c:f>
              <c:strCache>
                <c:ptCount val="7"/>
                <c:pt idx="0">
                  <c:v>2009-2010</c:v>
                </c:pt>
                <c:pt idx="1">
                  <c:v>2010-2011</c:v>
                </c:pt>
                <c:pt idx="2">
                  <c:v>2011-2012</c:v>
                </c:pt>
                <c:pt idx="3">
                  <c:v>2012-1013</c:v>
                </c:pt>
                <c:pt idx="4">
                  <c:v>2013-2014</c:v>
                </c:pt>
                <c:pt idx="5">
                  <c:v>2014-2015</c:v>
                </c:pt>
                <c:pt idx="6">
                  <c:v>2015-2016</c:v>
                </c:pt>
              </c:strCache>
            </c:strRef>
          </c:cat>
          <c:val>
            <c:numRef>
              <c:f>Bilan!$S$6:$Y$6</c:f>
              <c:numCache>
                <c:formatCode>0.00%</c:formatCode>
                <c:ptCount val="7"/>
                <c:pt idx="0">
                  <c:v>0.0431572969903464</c:v>
                </c:pt>
                <c:pt idx="1">
                  <c:v>0.0793650793650794</c:v>
                </c:pt>
                <c:pt idx="2">
                  <c:v>0.104075235109718</c:v>
                </c:pt>
                <c:pt idx="3">
                  <c:v>0.1308</c:v>
                </c:pt>
                <c:pt idx="4">
                  <c:v>0.1445</c:v>
                </c:pt>
                <c:pt idx="5">
                  <c:v>0.1616</c:v>
                </c:pt>
                <c:pt idx="6">
                  <c:v>0.182</c:v>
                </c:pt>
              </c:numCache>
            </c:numRef>
          </c:val>
          <c:extLst xmlns:c16r2="http://schemas.microsoft.com/office/drawing/2015/06/chart">
            <c:ext xmlns:c16="http://schemas.microsoft.com/office/drawing/2014/chart" uri="{C3380CC4-5D6E-409C-BE32-E72D297353CC}">
              <c16:uniqueId val="{00000004-3E61-49CD-995A-501D5E3AAF96}"/>
            </c:ext>
          </c:extLst>
        </c:ser>
        <c:dLbls>
          <c:showLegendKey val="0"/>
          <c:showVal val="0"/>
          <c:showCatName val="0"/>
          <c:showSerName val="0"/>
          <c:showPercent val="0"/>
          <c:showBubbleSize val="0"/>
        </c:dLbls>
        <c:gapWidth val="150"/>
        <c:axId val="2087474216"/>
        <c:axId val="-2122503944"/>
      </c:barChart>
      <c:catAx>
        <c:axId val="2087474216"/>
        <c:scaling>
          <c:orientation val="minMax"/>
        </c:scaling>
        <c:delete val="0"/>
        <c:axPos val="b"/>
        <c:numFmt formatCode="General" sourceLinked="0"/>
        <c:majorTickMark val="none"/>
        <c:minorTickMark val="none"/>
        <c:tickLblPos val="nextTo"/>
        <c:crossAx val="-2122503944"/>
        <c:crosses val="autoZero"/>
        <c:auto val="1"/>
        <c:lblAlgn val="ctr"/>
        <c:lblOffset val="100"/>
        <c:noMultiLvlLbl val="0"/>
      </c:catAx>
      <c:valAx>
        <c:axId val="-2122503944"/>
        <c:scaling>
          <c:orientation val="minMax"/>
        </c:scaling>
        <c:delete val="0"/>
        <c:axPos val="l"/>
        <c:majorGridlines/>
        <c:numFmt formatCode="0.00%" sourceLinked="1"/>
        <c:majorTickMark val="none"/>
        <c:minorTickMark val="none"/>
        <c:tickLblPos val="nextTo"/>
        <c:crossAx val="2087474216"/>
        <c:crosses val="autoZero"/>
        <c:crossBetween val="between"/>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v>Moyennes Etab 36</c:v>
          </c:tx>
          <c:spPr>
            <a:gradFill rotWithShape="1">
              <a:gsLst>
                <a:gs pos="0">
                  <a:schemeClr val="accent3">
                    <a:shade val="65000"/>
                    <a:shade val="51000"/>
                    <a:satMod val="130000"/>
                  </a:schemeClr>
                </a:gs>
                <a:gs pos="80000">
                  <a:schemeClr val="accent3">
                    <a:shade val="65000"/>
                    <a:shade val="93000"/>
                    <a:satMod val="130000"/>
                  </a:schemeClr>
                </a:gs>
                <a:gs pos="100000">
                  <a:schemeClr val="accent3">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7F-4A86-827E-AD54BA4F5803}"/>
                </c:ext>
              </c:extLst>
            </c:dLbl>
            <c:spPr>
              <a:noFill/>
              <a:ln>
                <a:noFill/>
              </a:ln>
              <a:effectLst/>
            </c:spPr>
            <c:txPr>
              <a:bodyPr rot="-540000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'DONNEES ETAB'!$J$28:$J$37</c:f>
                <c:numCache>
                  <c:formatCode>General</c:formatCode>
                  <c:ptCount val="10"/>
                  <c:pt idx="0">
                    <c:v>2.192239291305167</c:v>
                  </c:pt>
                  <c:pt idx="1">
                    <c:v>3.510147654781357</c:v>
                  </c:pt>
                  <c:pt idx="2">
                    <c:v>3.63349986721439</c:v>
                  </c:pt>
                  <c:pt idx="3">
                    <c:v>2.691389326915558</c:v>
                  </c:pt>
                  <c:pt idx="4">
                    <c:v>3.115954449374441</c:v>
                  </c:pt>
                  <c:pt idx="5">
                    <c:v>2.794240743590662</c:v>
                  </c:pt>
                  <c:pt idx="6">
                    <c:v>2.956374923102686</c:v>
                  </c:pt>
                  <c:pt idx="7">
                    <c:v>2.881902339937763</c:v>
                  </c:pt>
                  <c:pt idx="8">
                    <c:v>2.484851884698339</c:v>
                  </c:pt>
                  <c:pt idx="9">
                    <c:v>2.704200489373199</c:v>
                  </c:pt>
                </c:numCache>
              </c:numRef>
            </c:plus>
            <c:minus>
              <c:numRef>
                <c:f>'DONNEES ETAB'!$J$28:$J$37</c:f>
                <c:numCache>
                  <c:formatCode>General</c:formatCode>
                  <c:ptCount val="10"/>
                  <c:pt idx="0">
                    <c:v>2.192239291305167</c:v>
                  </c:pt>
                  <c:pt idx="1">
                    <c:v>3.510147654781357</c:v>
                  </c:pt>
                  <c:pt idx="2">
                    <c:v>3.63349986721439</c:v>
                  </c:pt>
                  <c:pt idx="3">
                    <c:v>2.691389326915558</c:v>
                  </c:pt>
                  <c:pt idx="4">
                    <c:v>3.115954449374441</c:v>
                  </c:pt>
                  <c:pt idx="5">
                    <c:v>2.794240743590662</c:v>
                  </c:pt>
                  <c:pt idx="6">
                    <c:v>2.956374923102686</c:v>
                  </c:pt>
                  <c:pt idx="7">
                    <c:v>2.881902339937763</c:v>
                  </c:pt>
                  <c:pt idx="8">
                    <c:v>2.484851884698339</c:v>
                  </c:pt>
                  <c:pt idx="9">
                    <c:v>2.704200489373199</c:v>
                  </c:pt>
                </c:numCache>
              </c:numRef>
            </c:minus>
            <c:spPr>
              <a:solidFill>
                <a:schemeClr val="lt1"/>
              </a:solidFill>
              <a:ln w="9525" cap="flat" cmpd="sng" algn="ctr">
                <a:solidFill>
                  <a:schemeClr val="lt1">
                    <a:shade val="95000"/>
                    <a:satMod val="105000"/>
                  </a:schemeClr>
                </a:solidFill>
                <a:prstDash val="solid"/>
                <a:round/>
              </a:ln>
              <a:effectLst/>
            </c:spPr>
          </c:errBars>
          <c:cat>
            <c:strRef>
              <c:f>'DONNEES ETAB'!$G$28:$G$37</c:f>
              <c:strCache>
                <c:ptCount val="10"/>
                <c:pt idx="0">
                  <c:v>LYC AGRI NATURAPOLIS</c:v>
                </c:pt>
                <c:pt idx="1">
                  <c:v>LYCEE BLAISE PASCAL</c:v>
                </c:pt>
                <c:pt idx="2">
                  <c:v>LYCEE GEORGE SAND</c:v>
                </c:pt>
                <c:pt idx="3">
                  <c:v>LYC HONORE DE BALZAC</c:v>
                </c:pt>
                <c:pt idx="4">
                  <c:v>LYCEE JEAN GIRAUDOUX</c:v>
                </c:pt>
                <c:pt idx="5">
                  <c:v>LYCEE P. ET M. CURIE</c:v>
                </c:pt>
                <c:pt idx="6">
                  <c:v>LYCEE PASTEUR</c:v>
                </c:pt>
                <c:pt idx="7">
                  <c:v>LYCEE ROLLINAT</c:v>
                </c:pt>
                <c:pt idx="8">
                  <c:v>LYCEE SAINT-CYR</c:v>
                </c:pt>
                <c:pt idx="9">
                  <c:v>LYCEE SAINTE-SOLANGE</c:v>
                </c:pt>
              </c:strCache>
            </c:strRef>
          </c:cat>
          <c:val>
            <c:numRef>
              <c:f>'DONNEES ETAB'!$I$28:$I$37</c:f>
              <c:numCache>
                <c:formatCode>0.00</c:formatCode>
                <c:ptCount val="10"/>
                <c:pt idx="0">
                  <c:v>15.93921568627451</c:v>
                </c:pt>
                <c:pt idx="1">
                  <c:v>13.7120817843866</c:v>
                </c:pt>
                <c:pt idx="2">
                  <c:v>14.6058020477816</c:v>
                </c:pt>
                <c:pt idx="3">
                  <c:v>14.32254901960785</c:v>
                </c:pt>
                <c:pt idx="4">
                  <c:v>14.0088455772114</c:v>
                </c:pt>
                <c:pt idx="5">
                  <c:v>14.0591616766467</c:v>
                </c:pt>
                <c:pt idx="6">
                  <c:v>14.79136363636363</c:v>
                </c:pt>
                <c:pt idx="7">
                  <c:v>14.8132142857143</c:v>
                </c:pt>
                <c:pt idx="8">
                  <c:v>14.68666666666667</c:v>
                </c:pt>
                <c:pt idx="9">
                  <c:v>14.19480519480519</c:v>
                </c:pt>
              </c:numCache>
            </c:numRef>
          </c:val>
          <c:extLst xmlns:c16r2="http://schemas.microsoft.com/office/drawing/2015/06/chart">
            <c:ext xmlns:c16="http://schemas.microsoft.com/office/drawing/2014/chart" uri="{C3380CC4-5D6E-409C-BE32-E72D297353CC}">
              <c16:uniqueId val="{00000001-AC7F-4A86-827E-AD54BA4F5803}"/>
            </c:ext>
          </c:extLst>
        </c:ser>
        <c:dLbls>
          <c:showLegendKey val="0"/>
          <c:showVal val="0"/>
          <c:showCatName val="0"/>
          <c:showSerName val="0"/>
          <c:showPercent val="0"/>
          <c:showBubbleSize val="0"/>
        </c:dLbls>
        <c:gapWidth val="51"/>
        <c:axId val="-2139644024"/>
        <c:axId val="2087294488"/>
      </c:barChart>
      <c:lineChart>
        <c:grouping val="standard"/>
        <c:varyColors val="0"/>
        <c:ser>
          <c:idx val="1"/>
          <c:order val="1"/>
          <c:tx>
            <c:v>Moyenne Dept 36 : 14,22</c:v>
          </c:tx>
          <c:spPr>
            <a:ln w="47625" cap="rnd" cmpd="sng" algn="ctr">
              <a:solidFill>
                <a:schemeClr val="accent3">
                  <a:shade val="95000"/>
                  <a:satMod val="105000"/>
                </a:schemeClr>
              </a:solidFill>
              <a:prstDash val="solid"/>
              <a:round/>
            </a:ln>
            <a:effectLst/>
          </c:spPr>
          <c:marker>
            <c:symbol val="none"/>
          </c:marker>
          <c:cat>
            <c:strRef>
              <c:f>'DONNEES ETAB'!$G$38:$G$45</c:f>
              <c:strCache>
                <c:ptCount val="8"/>
                <c:pt idx="0">
                  <c:v>LYC LEONARD DE VINCI</c:v>
                </c:pt>
                <c:pt idx="1">
                  <c:v>LYC SAINT-MEDARD</c:v>
                </c:pt>
                <c:pt idx="2">
                  <c:v>LYC ALFRED DE VIGNY</c:v>
                </c:pt>
                <c:pt idx="3">
                  <c:v>LYCEE AGRICOLE 37</c:v>
                </c:pt>
                <c:pt idx="4">
                  <c:v>LYCEE BALZAC</c:v>
                </c:pt>
                <c:pt idx="5">
                  <c:v>LYCEE CHOISEUL</c:v>
                </c:pt>
                <c:pt idx="6">
                  <c:v>LYCEE DESCARTES</c:v>
                </c:pt>
                <c:pt idx="7">
                  <c:v>LYCEE SAINT-GILLES</c:v>
                </c:pt>
              </c:strCache>
            </c:strRef>
          </c:cat>
          <c:val>
            <c:numRef>
              <c:f>'DONNEES ETAB'!$K$28:$K$37</c:f>
              <c:numCache>
                <c:formatCode>0.00</c:formatCode>
                <c:ptCount val="10"/>
                <c:pt idx="0">
                  <c:v>14.21782236647976</c:v>
                </c:pt>
                <c:pt idx="1">
                  <c:v>14.21782236647976</c:v>
                </c:pt>
                <c:pt idx="2">
                  <c:v>14.21782236647976</c:v>
                </c:pt>
                <c:pt idx="3">
                  <c:v>14.21782236647976</c:v>
                </c:pt>
                <c:pt idx="4">
                  <c:v>14.21782236647976</c:v>
                </c:pt>
                <c:pt idx="5">
                  <c:v>14.21782236647976</c:v>
                </c:pt>
                <c:pt idx="6">
                  <c:v>14.21782236647976</c:v>
                </c:pt>
                <c:pt idx="7">
                  <c:v>14.21782236647976</c:v>
                </c:pt>
                <c:pt idx="8">
                  <c:v>14.21782236647976</c:v>
                </c:pt>
                <c:pt idx="9">
                  <c:v>14.21782236647976</c:v>
                </c:pt>
              </c:numCache>
            </c:numRef>
          </c:val>
          <c:smooth val="0"/>
          <c:extLst xmlns:c16r2="http://schemas.microsoft.com/office/drawing/2015/06/chart">
            <c:ext xmlns:c16="http://schemas.microsoft.com/office/drawing/2014/chart" uri="{C3380CC4-5D6E-409C-BE32-E72D297353CC}">
              <c16:uniqueId val="{00000002-AC7F-4A86-827E-AD54BA4F5803}"/>
            </c:ext>
          </c:extLst>
        </c:ser>
        <c:ser>
          <c:idx val="2"/>
          <c:order val="2"/>
          <c:tx>
            <c:v>Moyenne Acad : 13,76</c:v>
          </c:tx>
          <c:spPr>
            <a:ln w="47625" cap="rnd" cmpd="sng" algn="ctr">
              <a:solidFill>
                <a:schemeClr val="accent3">
                  <a:tint val="65000"/>
                  <a:shade val="95000"/>
                  <a:satMod val="105000"/>
                </a:schemeClr>
              </a:solidFill>
              <a:prstDash val="solid"/>
              <a:round/>
            </a:ln>
            <a:effectLst/>
          </c:spPr>
          <c:marker>
            <c:symbol val="none"/>
          </c:marker>
          <c:cat>
            <c:strRef>
              <c:f>'DONNEES ETAB'!$G$38:$G$45</c:f>
              <c:strCache>
                <c:ptCount val="8"/>
                <c:pt idx="0">
                  <c:v>LYC LEONARD DE VINCI</c:v>
                </c:pt>
                <c:pt idx="1">
                  <c:v>LYC SAINT-MEDARD</c:v>
                </c:pt>
                <c:pt idx="2">
                  <c:v>LYC ALFRED DE VIGNY</c:v>
                </c:pt>
                <c:pt idx="3">
                  <c:v>LYCEE AGRICOLE 37</c:v>
                </c:pt>
                <c:pt idx="4">
                  <c:v>LYCEE BALZAC</c:v>
                </c:pt>
                <c:pt idx="5">
                  <c:v>LYCEE CHOISEUL</c:v>
                </c:pt>
                <c:pt idx="6">
                  <c:v>LYCEE DESCARTES</c:v>
                </c:pt>
                <c:pt idx="7">
                  <c:v>LYCEE SAINT-GILLES</c:v>
                </c:pt>
              </c:strCache>
            </c:strRef>
          </c:cat>
          <c:val>
            <c:numRef>
              <c:f>'DONNEES ETAB'!$M$28:$M$37</c:f>
              <c:numCache>
                <c:formatCode>0.00</c:formatCode>
                <c:ptCount val="10"/>
                <c:pt idx="0">
                  <c:v>13.75520445309842</c:v>
                </c:pt>
                <c:pt idx="1">
                  <c:v>13.75520445309842</c:v>
                </c:pt>
                <c:pt idx="2">
                  <c:v>13.75520445309842</c:v>
                </c:pt>
                <c:pt idx="3">
                  <c:v>13.75520445309842</c:v>
                </c:pt>
                <c:pt idx="4">
                  <c:v>13.75520445309842</c:v>
                </c:pt>
                <c:pt idx="5">
                  <c:v>13.75520445309842</c:v>
                </c:pt>
                <c:pt idx="6">
                  <c:v>13.75520445309842</c:v>
                </c:pt>
                <c:pt idx="7">
                  <c:v>13.75520445309842</c:v>
                </c:pt>
                <c:pt idx="8">
                  <c:v>13.75520445309842</c:v>
                </c:pt>
                <c:pt idx="9">
                  <c:v>13.75520445309842</c:v>
                </c:pt>
              </c:numCache>
            </c:numRef>
          </c:val>
          <c:smooth val="0"/>
          <c:extLst xmlns:c16r2="http://schemas.microsoft.com/office/drawing/2015/06/chart">
            <c:ext xmlns:c16="http://schemas.microsoft.com/office/drawing/2014/chart" uri="{C3380CC4-5D6E-409C-BE32-E72D297353CC}">
              <c16:uniqueId val="{00000003-AC7F-4A86-827E-AD54BA4F5803}"/>
            </c:ext>
          </c:extLst>
        </c:ser>
        <c:dLbls>
          <c:showLegendKey val="0"/>
          <c:showVal val="0"/>
          <c:showCatName val="0"/>
          <c:showSerName val="0"/>
          <c:showPercent val="0"/>
          <c:showBubbleSize val="0"/>
        </c:dLbls>
        <c:marker val="1"/>
        <c:smooth val="0"/>
        <c:axId val="-2139644024"/>
        <c:axId val="2087294488"/>
      </c:lineChart>
      <c:catAx>
        <c:axId val="-2139644024"/>
        <c:scaling>
          <c:orientation val="minMax"/>
        </c:scaling>
        <c:delete val="0"/>
        <c:axPos val="b"/>
        <c:numFmt formatCode="General" sourceLinked="0"/>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2700000" spcFirstLastPara="1" vertOverflow="ellipsis" wrap="square" anchor="ctr" anchorCtr="1"/>
          <a:lstStyle/>
          <a:p>
            <a:pPr>
              <a:defRPr sz="1000" b="0" i="0" u="none" strike="noStrike" kern="1200" baseline="0">
                <a:solidFill>
                  <a:schemeClr val="lt1"/>
                </a:solidFill>
                <a:latin typeface="+mn-lt"/>
                <a:ea typeface="+mn-ea"/>
                <a:cs typeface="+mn-cs"/>
              </a:defRPr>
            </a:pPr>
            <a:endParaRPr lang="fr-FR"/>
          </a:p>
        </c:txPr>
        <c:crossAx val="2087294488"/>
        <c:crosses val="autoZero"/>
        <c:auto val="1"/>
        <c:lblAlgn val="ctr"/>
        <c:lblOffset val="100"/>
        <c:noMultiLvlLbl val="0"/>
      </c:catAx>
      <c:valAx>
        <c:axId val="2087294488"/>
        <c:scaling>
          <c:orientation val="minMax"/>
          <c:max val="20.0"/>
          <c:min val="4.0"/>
        </c:scaling>
        <c:delete val="0"/>
        <c:axPos val="l"/>
        <c:majorGridlines>
          <c:spPr>
            <a:ln w="9525" cap="flat" cmpd="sng" algn="ctr">
              <a:solidFill>
                <a:schemeClr val="dk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crossAx val="-2139644024"/>
        <c:crosses val="autoZero"/>
        <c:crossBetween val="between"/>
      </c:valAx>
      <c:spPr>
        <a:solidFill>
          <a:schemeClr val="dk1">
            <a:tint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legend>
    <c:plotVisOnly val="1"/>
    <c:dispBlanksAs val="gap"/>
    <c:showDLblsOverMax val="0"/>
  </c:chart>
  <c:spPr>
    <a:solidFill>
      <a:schemeClr val="dk1"/>
    </a:solid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ivotFmts>
      <c:pivotFmt>
        <c:idx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3"/>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4"/>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3"/>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4"/>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7"/>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8"/>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9"/>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3"/>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4"/>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barChart>
        <c:barDir val="col"/>
        <c:grouping val="clustered"/>
        <c:varyColors val="0"/>
        <c:ser>
          <c:idx val="0"/>
          <c:order val="0"/>
          <c:tx>
            <c:strRef>
              <c:f>'DONNEES ETAB'!$X$5</c:f>
              <c:strCache>
                <c:ptCount val="1"/>
                <c:pt idx="0">
                  <c:v>Moy 2013</c:v>
                </c:pt>
              </c:strCache>
            </c:strRef>
          </c:tx>
          <c:spPr>
            <a:gradFill rotWithShape="1">
              <a:gsLst>
                <a:gs pos="0">
                  <a:schemeClr val="accent3">
                    <a:shade val="58000"/>
                    <a:shade val="51000"/>
                    <a:satMod val="130000"/>
                  </a:schemeClr>
                </a:gs>
                <a:gs pos="80000">
                  <a:schemeClr val="accent3">
                    <a:shade val="58000"/>
                    <a:shade val="93000"/>
                    <a:satMod val="130000"/>
                  </a:schemeClr>
                </a:gs>
                <a:gs pos="100000">
                  <a:schemeClr val="accent3">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ETAB'!$G$28:$G$37</c:f>
              <c:strCache>
                <c:ptCount val="10"/>
                <c:pt idx="0">
                  <c:v>LYC AGRI NATURAPOLIS</c:v>
                </c:pt>
                <c:pt idx="1">
                  <c:v>LYCEE BLAISE PASCAL</c:v>
                </c:pt>
                <c:pt idx="2">
                  <c:v>LYCEE GEORGE SAND</c:v>
                </c:pt>
                <c:pt idx="3">
                  <c:v>LYC HONORE DE BALZAC</c:v>
                </c:pt>
                <c:pt idx="4">
                  <c:v>LYCEE JEAN GIRAUDOUX</c:v>
                </c:pt>
                <c:pt idx="5">
                  <c:v>LYCEE P. ET M. CURIE</c:v>
                </c:pt>
                <c:pt idx="6">
                  <c:v>LYCEE PASTEUR</c:v>
                </c:pt>
                <c:pt idx="7">
                  <c:v>LYCEE ROLLINAT</c:v>
                </c:pt>
                <c:pt idx="8">
                  <c:v>LYCEE SAINT-CYR</c:v>
                </c:pt>
                <c:pt idx="9">
                  <c:v>LYCEE SAINTE-SOLANGE</c:v>
                </c:pt>
              </c:strCache>
            </c:strRef>
          </c:cat>
          <c:val>
            <c:numRef>
              <c:f>'DONNEES ETAB'!$X$28:$X$37</c:f>
              <c:numCache>
                <c:formatCode>0.00</c:formatCode>
                <c:ptCount val="10"/>
                <c:pt idx="0">
                  <c:v>13.36666666666667</c:v>
                </c:pt>
                <c:pt idx="1">
                  <c:v>12.72573673870335</c:v>
                </c:pt>
                <c:pt idx="2">
                  <c:v>13.8884488448845</c:v>
                </c:pt>
                <c:pt idx="3">
                  <c:v>13.31623376623377</c:v>
                </c:pt>
                <c:pt idx="4">
                  <c:v>14.35682137834036</c:v>
                </c:pt>
                <c:pt idx="5">
                  <c:v>13.24202745512145</c:v>
                </c:pt>
                <c:pt idx="6">
                  <c:v>14.01174089068826</c:v>
                </c:pt>
                <c:pt idx="7">
                  <c:v>13.82158273381294</c:v>
                </c:pt>
                <c:pt idx="8">
                  <c:v>13.94473684210527</c:v>
                </c:pt>
                <c:pt idx="9">
                  <c:v>13.6557142857143</c:v>
                </c:pt>
              </c:numCache>
            </c:numRef>
          </c:val>
          <c:extLst xmlns:c16r2="http://schemas.microsoft.com/office/drawing/2015/06/chart">
            <c:ext xmlns:c16="http://schemas.microsoft.com/office/drawing/2014/chart" uri="{C3380CC4-5D6E-409C-BE32-E72D297353CC}">
              <c16:uniqueId val="{00000000-B87E-4460-B333-1CF62CC98BBC}"/>
            </c:ext>
          </c:extLst>
        </c:ser>
        <c:ser>
          <c:idx val="1"/>
          <c:order val="1"/>
          <c:tx>
            <c:strRef>
              <c:f>'DONNEES ETAB'!$V$5</c:f>
              <c:strCache>
                <c:ptCount val="1"/>
                <c:pt idx="0">
                  <c:v>Moy 2014</c:v>
                </c:pt>
              </c:strCache>
            </c:strRef>
          </c:tx>
          <c:spPr>
            <a:gradFill rotWithShape="1">
              <a:gsLst>
                <a:gs pos="0">
                  <a:schemeClr val="accent3">
                    <a:shade val="86000"/>
                    <a:shade val="51000"/>
                    <a:satMod val="130000"/>
                  </a:schemeClr>
                </a:gs>
                <a:gs pos="80000">
                  <a:schemeClr val="accent3">
                    <a:shade val="86000"/>
                    <a:shade val="93000"/>
                    <a:satMod val="130000"/>
                  </a:schemeClr>
                </a:gs>
                <a:gs pos="100000">
                  <a:schemeClr val="accent3">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ETAB'!$G$28:$G$37</c:f>
              <c:strCache>
                <c:ptCount val="10"/>
                <c:pt idx="0">
                  <c:v>LYC AGRI NATURAPOLIS</c:v>
                </c:pt>
                <c:pt idx="1">
                  <c:v>LYCEE BLAISE PASCAL</c:v>
                </c:pt>
                <c:pt idx="2">
                  <c:v>LYCEE GEORGE SAND</c:v>
                </c:pt>
                <c:pt idx="3">
                  <c:v>LYC HONORE DE BALZAC</c:v>
                </c:pt>
                <c:pt idx="4">
                  <c:v>LYCEE JEAN GIRAUDOUX</c:v>
                </c:pt>
                <c:pt idx="5">
                  <c:v>LYCEE P. ET M. CURIE</c:v>
                </c:pt>
                <c:pt idx="6">
                  <c:v>LYCEE PASTEUR</c:v>
                </c:pt>
                <c:pt idx="7">
                  <c:v>LYCEE ROLLINAT</c:v>
                </c:pt>
                <c:pt idx="8">
                  <c:v>LYCEE SAINT-CYR</c:v>
                </c:pt>
                <c:pt idx="9">
                  <c:v>LYCEE SAINTE-SOLANGE</c:v>
                </c:pt>
              </c:strCache>
            </c:strRef>
          </c:cat>
          <c:val>
            <c:numRef>
              <c:f>'DONNEES ETAB'!$V$28:$V$37</c:f>
              <c:numCache>
                <c:formatCode>0.00</c:formatCode>
                <c:ptCount val="10"/>
                <c:pt idx="0">
                  <c:v>13.38148148148148</c:v>
                </c:pt>
                <c:pt idx="1">
                  <c:v>12.91782006920413</c:v>
                </c:pt>
                <c:pt idx="2">
                  <c:v>14.2637037037037</c:v>
                </c:pt>
                <c:pt idx="3">
                  <c:v>14.37601351351352</c:v>
                </c:pt>
                <c:pt idx="4">
                  <c:v>14.59634146341464</c:v>
                </c:pt>
                <c:pt idx="5">
                  <c:v>13.7578125</c:v>
                </c:pt>
                <c:pt idx="6">
                  <c:v>14.43019607843138</c:v>
                </c:pt>
                <c:pt idx="7">
                  <c:v>14.21393034825871</c:v>
                </c:pt>
                <c:pt idx="8">
                  <c:v>14.46909090909091</c:v>
                </c:pt>
                <c:pt idx="9">
                  <c:v>14.86411764705882</c:v>
                </c:pt>
              </c:numCache>
            </c:numRef>
          </c:val>
          <c:extLst xmlns:c16r2="http://schemas.microsoft.com/office/drawing/2015/06/chart">
            <c:ext xmlns:c16="http://schemas.microsoft.com/office/drawing/2014/chart" uri="{C3380CC4-5D6E-409C-BE32-E72D297353CC}">
              <c16:uniqueId val="{00000001-B87E-4460-B333-1CF62CC98BBC}"/>
            </c:ext>
          </c:extLst>
        </c:ser>
        <c:ser>
          <c:idx val="2"/>
          <c:order val="2"/>
          <c:tx>
            <c:strRef>
              <c:f>'DONNEES ETAB'!$T$5</c:f>
              <c:strCache>
                <c:ptCount val="1"/>
                <c:pt idx="0">
                  <c:v>Moy 2015</c:v>
                </c:pt>
              </c:strCache>
            </c:strRef>
          </c:tx>
          <c:spPr>
            <a:gradFill rotWithShape="1">
              <a:gsLst>
                <a:gs pos="0">
                  <a:schemeClr val="accent3">
                    <a:tint val="86000"/>
                    <a:shade val="51000"/>
                    <a:satMod val="130000"/>
                  </a:schemeClr>
                </a:gs>
                <a:gs pos="80000">
                  <a:schemeClr val="accent3">
                    <a:tint val="86000"/>
                    <a:shade val="93000"/>
                    <a:satMod val="130000"/>
                  </a:schemeClr>
                </a:gs>
                <a:gs pos="100000">
                  <a:schemeClr val="accent3">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ETAB'!$G$28:$G$37</c:f>
              <c:strCache>
                <c:ptCount val="10"/>
                <c:pt idx="0">
                  <c:v>LYC AGRI NATURAPOLIS</c:v>
                </c:pt>
                <c:pt idx="1">
                  <c:v>LYCEE BLAISE PASCAL</c:v>
                </c:pt>
                <c:pt idx="2">
                  <c:v>LYCEE GEORGE SAND</c:v>
                </c:pt>
                <c:pt idx="3">
                  <c:v>LYC HONORE DE BALZAC</c:v>
                </c:pt>
                <c:pt idx="4">
                  <c:v>LYCEE JEAN GIRAUDOUX</c:v>
                </c:pt>
                <c:pt idx="5">
                  <c:v>LYCEE P. ET M. CURIE</c:v>
                </c:pt>
                <c:pt idx="6">
                  <c:v>LYCEE PASTEUR</c:v>
                </c:pt>
                <c:pt idx="7">
                  <c:v>LYCEE ROLLINAT</c:v>
                </c:pt>
                <c:pt idx="8">
                  <c:v>LYCEE SAINT-CYR</c:v>
                </c:pt>
                <c:pt idx="9">
                  <c:v>LYCEE SAINTE-SOLANGE</c:v>
                </c:pt>
              </c:strCache>
            </c:strRef>
          </c:cat>
          <c:val>
            <c:numRef>
              <c:f>'DONNEES ETAB'!$T$28:$T$37</c:f>
              <c:numCache>
                <c:formatCode>0.00</c:formatCode>
                <c:ptCount val="10"/>
                <c:pt idx="0">
                  <c:v>14.48285714285714</c:v>
                </c:pt>
                <c:pt idx="1">
                  <c:v>13.12871794871796</c:v>
                </c:pt>
                <c:pt idx="2">
                  <c:v>14.24392857142856</c:v>
                </c:pt>
                <c:pt idx="3">
                  <c:v>14.73031358885018</c:v>
                </c:pt>
                <c:pt idx="4">
                  <c:v>14.80520984081042</c:v>
                </c:pt>
                <c:pt idx="5">
                  <c:v>13.75447070914696</c:v>
                </c:pt>
                <c:pt idx="6">
                  <c:v>13.9094696969697</c:v>
                </c:pt>
                <c:pt idx="7">
                  <c:v>13.81223628691983</c:v>
                </c:pt>
                <c:pt idx="8">
                  <c:v>14.15909090909091</c:v>
                </c:pt>
                <c:pt idx="9">
                  <c:v>14.312</c:v>
                </c:pt>
              </c:numCache>
            </c:numRef>
          </c:val>
          <c:extLst xmlns:c16r2="http://schemas.microsoft.com/office/drawing/2015/06/chart">
            <c:ext xmlns:c16="http://schemas.microsoft.com/office/drawing/2014/chart" uri="{C3380CC4-5D6E-409C-BE32-E72D297353CC}">
              <c16:uniqueId val="{00000002-B87E-4460-B333-1CF62CC98BBC}"/>
            </c:ext>
          </c:extLst>
        </c:ser>
        <c:ser>
          <c:idx val="3"/>
          <c:order val="3"/>
          <c:tx>
            <c:strRef>
              <c:f>'DONNEES ETAB'!$R$5</c:f>
              <c:strCache>
                <c:ptCount val="1"/>
                <c:pt idx="0">
                  <c:v>Moy 2016</c:v>
                </c:pt>
              </c:strCache>
            </c:strRef>
          </c:tx>
          <c:spPr>
            <a:gradFill rotWithShape="1">
              <a:gsLst>
                <a:gs pos="0">
                  <a:schemeClr val="accent3">
                    <a:tint val="58000"/>
                    <a:shade val="51000"/>
                    <a:satMod val="130000"/>
                  </a:schemeClr>
                </a:gs>
                <a:gs pos="80000">
                  <a:schemeClr val="accent3">
                    <a:tint val="58000"/>
                    <a:shade val="93000"/>
                    <a:satMod val="130000"/>
                  </a:schemeClr>
                </a:gs>
                <a:gs pos="100000">
                  <a:schemeClr val="accent3">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ETAB'!$G$28:$G$37</c:f>
              <c:strCache>
                <c:ptCount val="10"/>
                <c:pt idx="0">
                  <c:v>LYC AGRI NATURAPOLIS</c:v>
                </c:pt>
                <c:pt idx="1">
                  <c:v>LYCEE BLAISE PASCAL</c:v>
                </c:pt>
                <c:pt idx="2">
                  <c:v>LYCEE GEORGE SAND</c:v>
                </c:pt>
                <c:pt idx="3">
                  <c:v>LYC HONORE DE BALZAC</c:v>
                </c:pt>
                <c:pt idx="4">
                  <c:v>LYCEE JEAN GIRAUDOUX</c:v>
                </c:pt>
                <c:pt idx="5">
                  <c:v>LYCEE P. ET M. CURIE</c:v>
                </c:pt>
                <c:pt idx="6">
                  <c:v>LYCEE PASTEUR</c:v>
                </c:pt>
                <c:pt idx="7">
                  <c:v>LYCEE ROLLINAT</c:v>
                </c:pt>
                <c:pt idx="8">
                  <c:v>LYCEE SAINT-CYR</c:v>
                </c:pt>
                <c:pt idx="9">
                  <c:v>LYCEE SAINTE-SOLANGE</c:v>
                </c:pt>
              </c:strCache>
            </c:strRef>
          </c:cat>
          <c:val>
            <c:numRef>
              <c:f>'DONNEES ETAB'!$R$28:$R$37</c:f>
              <c:numCache>
                <c:formatCode>0.00</c:formatCode>
                <c:ptCount val="10"/>
                <c:pt idx="0">
                  <c:v>15.93921568627451</c:v>
                </c:pt>
                <c:pt idx="1">
                  <c:v>13.7120817843866</c:v>
                </c:pt>
                <c:pt idx="2">
                  <c:v>14.6058020477816</c:v>
                </c:pt>
                <c:pt idx="3">
                  <c:v>14.32254901960785</c:v>
                </c:pt>
                <c:pt idx="4">
                  <c:v>14.0088455772114</c:v>
                </c:pt>
                <c:pt idx="5">
                  <c:v>14.0591616766467</c:v>
                </c:pt>
                <c:pt idx="6">
                  <c:v>14.79136363636363</c:v>
                </c:pt>
                <c:pt idx="7">
                  <c:v>14.8132142857143</c:v>
                </c:pt>
                <c:pt idx="8">
                  <c:v>14.68666666666667</c:v>
                </c:pt>
                <c:pt idx="9">
                  <c:v>14.19480519480519</c:v>
                </c:pt>
              </c:numCache>
            </c:numRef>
          </c:val>
          <c:extLst xmlns:c16r2="http://schemas.microsoft.com/office/drawing/2015/06/chart">
            <c:ext xmlns:c16="http://schemas.microsoft.com/office/drawing/2014/chart" uri="{C3380CC4-5D6E-409C-BE32-E72D297353CC}">
              <c16:uniqueId val="{00000003-B87E-4460-B333-1CF62CC98BBC}"/>
            </c:ext>
          </c:extLst>
        </c:ser>
        <c:dLbls>
          <c:showLegendKey val="0"/>
          <c:showVal val="0"/>
          <c:showCatName val="0"/>
          <c:showSerName val="0"/>
          <c:showPercent val="0"/>
          <c:showBubbleSize val="0"/>
        </c:dLbls>
        <c:gapWidth val="100"/>
        <c:overlap val="-24"/>
        <c:axId val="-2140015560"/>
        <c:axId val="2087243720"/>
      </c:barChart>
      <c:catAx>
        <c:axId val="-21400155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087243720"/>
        <c:crosses val="autoZero"/>
        <c:auto val="1"/>
        <c:lblAlgn val="ctr"/>
        <c:lblOffset val="100"/>
        <c:noMultiLvlLbl val="0"/>
      </c:catAx>
      <c:valAx>
        <c:axId val="2087243720"/>
        <c:scaling>
          <c:orientation val="minMax"/>
          <c:max val="16.0"/>
          <c:min val="1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4001556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r-FR"/>
          </a:p>
        </c:txPr>
      </c:dTable>
      <c:spPr>
        <a:noFill/>
        <a:ln>
          <a:noFill/>
        </a:ln>
        <a:effectLst/>
      </c:spPr>
    </c:plotArea>
    <c:plotVisOnly val="1"/>
    <c:dispBlanksAs val="gap"/>
    <c:showDLblsOverMax val="0"/>
  </c:chart>
  <c:spPr>
    <a:gradFill flip="none" rotWithShape="1">
      <a:gsLst>
        <a:gs pos="0">
          <a:schemeClr val="tx1"/>
        </a:gs>
        <a:gs pos="83000">
          <a:schemeClr val="tx1">
            <a:lumMod val="75000"/>
            <a:lumOff val="25000"/>
          </a:schemeClr>
        </a:gs>
        <a:gs pos="100000">
          <a:schemeClr val="tx1"/>
        </a:gs>
      </a:gsLst>
      <a:lin ang="5400000" scaled="1"/>
      <a:tileRect/>
    </a:gradFill>
    <a:ln>
      <a:noFill/>
    </a:ln>
    <a:effectLst/>
  </c:spPr>
  <c:txPr>
    <a:bodyPr/>
    <a:lstStyle/>
    <a:p>
      <a:pPr>
        <a:defRPr/>
      </a:pPr>
      <a:endParaRPr lang="fr-FR"/>
    </a:p>
  </c:txPr>
  <c:externalData r:id="rId1">
    <c:autoUpdate val="0"/>
  </c:externalData>
  <c:extLst xmlns:c16r2="http://schemas.microsoft.com/office/drawing/2015/06/char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tx>
            <c:v>Moyennes Etab 18</c:v>
          </c:tx>
          <c:spPr>
            <a:gradFill rotWithShape="1">
              <a:gsLst>
                <a:gs pos="0">
                  <a:schemeClr val="accent2">
                    <a:shade val="65000"/>
                    <a:shade val="51000"/>
                    <a:satMod val="130000"/>
                  </a:schemeClr>
                </a:gs>
                <a:gs pos="80000">
                  <a:schemeClr val="accent2">
                    <a:shade val="65000"/>
                    <a:shade val="93000"/>
                    <a:satMod val="130000"/>
                  </a:schemeClr>
                </a:gs>
                <a:gs pos="100000">
                  <a:schemeClr val="accent2">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7"/>
              <c:delete val="1"/>
            </c:dLbl>
            <c:spPr>
              <a:noFill/>
              <a:ln>
                <a:noFill/>
              </a:ln>
              <a:effectLst/>
            </c:spPr>
            <c:txPr>
              <a:bodyPr rot="-540000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'DONNEES ETAB'!$J$7:$J$16</c:f>
                <c:numCache>
                  <c:formatCode>General</c:formatCode>
                  <c:ptCount val="10"/>
                  <c:pt idx="0">
                    <c:v>3.286798317765674</c:v>
                  </c:pt>
                  <c:pt idx="1">
                    <c:v>3.239326615557067</c:v>
                  </c:pt>
                  <c:pt idx="2">
                    <c:v>3.454456344933777</c:v>
                  </c:pt>
                  <c:pt idx="3">
                    <c:v>3.22950255820129</c:v>
                  </c:pt>
                  <c:pt idx="4">
                    <c:v>2.841214529035074</c:v>
                  </c:pt>
                  <c:pt idx="5">
                    <c:v>3.318603147916953</c:v>
                  </c:pt>
                  <c:pt idx="6">
                    <c:v>3.233838610443132</c:v>
                  </c:pt>
                  <c:pt idx="7">
                    <c:v>0.0</c:v>
                  </c:pt>
                  <c:pt idx="8">
                    <c:v>3.573816433587818</c:v>
                  </c:pt>
                  <c:pt idx="9">
                    <c:v>3.508766732814768</c:v>
                  </c:pt>
                </c:numCache>
                <c:extLst xmlns:c16r2="http://schemas.microsoft.com/office/drawing/2015/06/chart">
                  <c:ext xmlns:c15="http://schemas.microsoft.com/office/drawing/2012/chart" uri="{02D57815-91ED-43cb-92C2-25804820EDAC}">
                    <c15:fullRef>
                      <c15:sqref>'DONNEES ETAB'!$J$7:$J$16</c15:sqref>
                    </c15:fullRef>
                  </c:ext>
                </c:extLst>
              </c:numRef>
            </c:plus>
            <c:minus>
              <c:numRef>
                <c:f>'DONNEES ETAB'!$J$7:$J$16</c:f>
                <c:numCache>
                  <c:formatCode>General</c:formatCode>
                  <c:ptCount val="10"/>
                  <c:pt idx="0">
                    <c:v>3.286798317765674</c:v>
                  </c:pt>
                  <c:pt idx="1">
                    <c:v>3.239326615557067</c:v>
                  </c:pt>
                  <c:pt idx="2">
                    <c:v>3.454456344933777</c:v>
                  </c:pt>
                  <c:pt idx="3">
                    <c:v>3.22950255820129</c:v>
                  </c:pt>
                  <c:pt idx="4">
                    <c:v>2.841214529035074</c:v>
                  </c:pt>
                  <c:pt idx="5">
                    <c:v>3.318603147916953</c:v>
                  </c:pt>
                  <c:pt idx="6">
                    <c:v>3.233838610443132</c:v>
                  </c:pt>
                  <c:pt idx="7">
                    <c:v>0.0</c:v>
                  </c:pt>
                  <c:pt idx="8">
                    <c:v>3.573816433587818</c:v>
                  </c:pt>
                  <c:pt idx="9">
                    <c:v>3.508766732814768</c:v>
                  </c:pt>
                </c:numCache>
                <c:extLst xmlns:c16r2="http://schemas.microsoft.com/office/drawing/2015/06/chart">
                  <c:ext xmlns:c15="http://schemas.microsoft.com/office/drawing/2012/chart" uri="{02D57815-91ED-43cb-92C2-25804820EDAC}">
                    <c15:fullRef>
                      <c15:sqref>'DONNEES ETAB'!$J$7:$J$16</c15:sqref>
                    </c15:fullRef>
                  </c:ext>
                </c:extLst>
              </c:numRef>
            </c:minus>
            <c:spPr>
              <a:solidFill>
                <a:schemeClr val="lt1"/>
              </a:solidFill>
              <a:ln w="9525" cap="flat" cmpd="sng" algn="ctr">
                <a:solidFill>
                  <a:schemeClr val="lt1">
                    <a:shade val="95000"/>
                    <a:satMod val="105000"/>
                  </a:schemeClr>
                </a:solidFill>
                <a:prstDash val="solid"/>
                <a:round/>
              </a:ln>
              <a:effectLst/>
            </c:spPr>
          </c:errBars>
          <c:cat>
            <c:strRef>
              <c:f>'DONNEES ETAB'!$G$7:$G$16</c:f>
              <c:strCache>
                <c:ptCount val="14"/>
                <c:pt idx="0">
                  <c:v>LYC STE MARIE ST DOM</c:v>
                </c:pt>
                <c:pt idx="1">
                  <c:v>LYCEE A. FOURNIER</c:v>
                </c:pt>
                <c:pt idx="2">
                  <c:v>EPLEFPA DU CHER</c:v>
                </c:pt>
                <c:pt idx="3">
                  <c:v>LYCEE E. VAILLANT</c:v>
                </c:pt>
                <c:pt idx="4">
                  <c:v>LYCEE HENRI BRISSON</c:v>
                </c:pt>
                <c:pt idx="5">
                  <c:v>LYCEE JACQUES COEUR</c:v>
                </c:pt>
                <c:pt idx="6">
                  <c:v>LYCEE JEAN MOULIN</c:v>
                </c:pt>
                <c:pt idx="7">
                  <c:v>LYCEE LA SALLE</c:v>
                </c:pt>
                <c:pt idx="8">
                  <c:v>LYCEE M. DE NAVARRE</c:v>
                </c:pt>
                <c:pt idx="9">
                  <c:v>LYCEE P. E. MARTIN</c:v>
                </c:pt>
                <c:pt idx="10">
                  <c:v>LYC ST PIERRE-PAUL</c:v>
                </c:pt>
                <c:pt idx="11">
                  <c:v>LYCEE AGRICOLE 28</c:v>
                </c:pt>
                <c:pt idx="12">
                  <c:v>LYCEE E. BRANLY</c:v>
                </c:pt>
                <c:pt idx="13">
                  <c:v>LYCEE EMILE ZOLA</c:v>
                </c:pt>
              </c:strCache>
              <c:extLst xmlns:c16r2="http://schemas.microsoft.com/office/drawing/2015/06/chart">
                <c:ext xmlns:c15="http://schemas.microsoft.com/office/drawing/2012/chart" uri="{02D57815-91ED-43cb-92C2-25804820EDAC}">
                  <c15:fullRef>
                    <c15:sqref>'DONNEES ETAB'!$G$7:$G$20</c15:sqref>
                  </c15:fullRef>
                </c:ext>
              </c:extLst>
            </c:strRef>
          </c:cat>
          <c:val>
            <c:numRef>
              <c:f>'DONNEES ETAB'!$I$7:$I$16</c:f>
              <c:numCache>
                <c:formatCode>0.00</c:formatCode>
                <c:ptCount val="10"/>
                <c:pt idx="0">
                  <c:v>14.61498771498771</c:v>
                </c:pt>
                <c:pt idx="1">
                  <c:v>14.22227662178703</c:v>
                </c:pt>
                <c:pt idx="2">
                  <c:v>15.28923076923077</c:v>
                </c:pt>
                <c:pt idx="3">
                  <c:v>13.21689750692522</c:v>
                </c:pt>
                <c:pt idx="4">
                  <c:v>12.81666666666667</c:v>
                </c:pt>
                <c:pt idx="5">
                  <c:v>12.92824578790882</c:v>
                </c:pt>
                <c:pt idx="6">
                  <c:v>13.51827731092437</c:v>
                </c:pt>
                <c:pt idx="7">
                  <c:v>0.0</c:v>
                </c:pt>
                <c:pt idx="8">
                  <c:v>13.24951245937162</c:v>
                </c:pt>
                <c:pt idx="9">
                  <c:v>13.32121212121212</c:v>
                </c:pt>
              </c:numCache>
              <c:extLst xmlns:c16r2="http://schemas.microsoft.com/office/drawing/2015/06/chart">
                <c:ext xmlns:c15="http://schemas.microsoft.com/office/drawing/2012/chart" uri="{02D57815-91ED-43cb-92C2-25804820EDAC}">
                  <c15:fullRef>
                    <c15:sqref>'DONNEES ETAB'!$I$7:$I$16</c15:sqref>
                  </c15:fullRef>
                </c:ext>
              </c:extLst>
            </c:numRef>
          </c:val>
          <c:extLst xmlns:c16r2="http://schemas.microsoft.com/office/drawing/2015/06/chart">
            <c:ext xmlns:c16="http://schemas.microsoft.com/office/drawing/2014/chart" uri="{C3380CC4-5D6E-409C-BE32-E72D297353CC}">
              <c16:uniqueId val="{00000000-5E79-42C6-AC0E-ED48909F170D}"/>
            </c:ext>
          </c:extLst>
        </c:ser>
        <c:dLbls>
          <c:showLegendKey val="0"/>
          <c:showVal val="0"/>
          <c:showCatName val="0"/>
          <c:showSerName val="0"/>
          <c:showPercent val="0"/>
          <c:showBubbleSize val="0"/>
        </c:dLbls>
        <c:gapWidth val="51"/>
        <c:axId val="-2139132328"/>
        <c:axId val="-2139176104"/>
      </c:barChart>
      <c:lineChart>
        <c:grouping val="standard"/>
        <c:varyColors val="0"/>
        <c:ser>
          <c:idx val="1"/>
          <c:order val="1"/>
          <c:tx>
            <c:v>Moyenne Dept 18 : 13,50</c:v>
          </c:tx>
          <c:spPr>
            <a:ln w="47625" cap="rnd" cmpd="sng" algn="ctr">
              <a:solidFill>
                <a:schemeClr val="accent2">
                  <a:shade val="95000"/>
                  <a:satMod val="105000"/>
                </a:schemeClr>
              </a:solidFill>
              <a:prstDash val="solid"/>
              <a:round/>
            </a:ln>
            <a:effectLst/>
          </c:spPr>
          <c:marker>
            <c:symbol val="none"/>
          </c:marker>
          <c:cat>
            <c:strRef>
              <c:f>'DONNEES ETAB'!$G$7:$G$16</c:f>
              <c:strCache>
                <c:ptCount val="10"/>
                <c:pt idx="0">
                  <c:v>LYC STE MARIE ST DOM</c:v>
                </c:pt>
                <c:pt idx="1">
                  <c:v>LYCEE A. FOURNIER</c:v>
                </c:pt>
                <c:pt idx="2">
                  <c:v>EPLEFPA DU CHER</c:v>
                </c:pt>
                <c:pt idx="3">
                  <c:v>LYCEE E. VAILLANT</c:v>
                </c:pt>
                <c:pt idx="4">
                  <c:v>LYCEE HENRI BRISSON</c:v>
                </c:pt>
                <c:pt idx="5">
                  <c:v>LYCEE JACQUES COEUR</c:v>
                </c:pt>
                <c:pt idx="6">
                  <c:v>LYCEE JEAN MOULIN</c:v>
                </c:pt>
                <c:pt idx="7">
                  <c:v>LYCEE LA SALLE</c:v>
                </c:pt>
                <c:pt idx="8">
                  <c:v>LYCEE M. DE NAVARRE</c:v>
                </c:pt>
                <c:pt idx="9">
                  <c:v>LYCEE P. E. MARTIN</c:v>
                </c:pt>
              </c:strCache>
              <c:extLst xmlns:c16r2="http://schemas.microsoft.com/office/drawing/2015/06/chart">
                <c:ext xmlns:c15="http://schemas.microsoft.com/office/drawing/2012/chart" uri="{02D57815-91ED-43cb-92C2-25804820EDAC}">
                  <c15:fullRef>
                    <c15:sqref>'DONNEES ETAB'!$G$7:$G$16</c15:sqref>
                  </c15:fullRef>
                </c:ext>
              </c:extLst>
            </c:strRef>
          </c:cat>
          <c:val>
            <c:numRef>
              <c:f>'DONNEES ETAB'!$K$7:$K$16</c:f>
              <c:numCache>
                <c:formatCode>0.00</c:formatCode>
                <c:ptCount val="10"/>
                <c:pt idx="0">
                  <c:v>13.49969040247678</c:v>
                </c:pt>
                <c:pt idx="1">
                  <c:v>13.49969040247678</c:v>
                </c:pt>
                <c:pt idx="2">
                  <c:v>13.49969040247678</c:v>
                </c:pt>
                <c:pt idx="3">
                  <c:v>13.49969040247678</c:v>
                </c:pt>
                <c:pt idx="4">
                  <c:v>13.49969040247678</c:v>
                </c:pt>
                <c:pt idx="5">
                  <c:v>13.49969040247678</c:v>
                </c:pt>
                <c:pt idx="6">
                  <c:v>13.49969040247678</c:v>
                </c:pt>
                <c:pt idx="7">
                  <c:v>13.49969040247678</c:v>
                </c:pt>
                <c:pt idx="8">
                  <c:v>13.49969040247678</c:v>
                </c:pt>
                <c:pt idx="9">
                  <c:v>13.49969040247678</c:v>
                </c:pt>
              </c:numCache>
              <c:extLst xmlns:c16r2="http://schemas.microsoft.com/office/drawing/2015/06/chart">
                <c:ext xmlns:c15="http://schemas.microsoft.com/office/drawing/2012/chart" uri="{02D57815-91ED-43cb-92C2-25804820EDAC}">
                  <c15:fullRef>
                    <c15:sqref>'DONNEES ETAB'!$K$7:$K$16</c15:sqref>
                  </c15:fullRef>
                </c:ext>
              </c:extLst>
            </c:numRef>
          </c:val>
          <c:smooth val="0"/>
          <c:extLst xmlns:c16r2="http://schemas.microsoft.com/office/drawing/2015/06/chart">
            <c:ext xmlns:c16="http://schemas.microsoft.com/office/drawing/2014/chart" uri="{C3380CC4-5D6E-409C-BE32-E72D297353CC}">
              <c16:uniqueId val="{00000001-5E79-42C6-AC0E-ED48909F170D}"/>
            </c:ext>
          </c:extLst>
        </c:ser>
        <c:ser>
          <c:idx val="2"/>
          <c:order val="2"/>
          <c:tx>
            <c:v>Moyenne Acad : 13,76</c:v>
          </c:tx>
          <c:spPr>
            <a:ln w="47625" cap="rnd" cmpd="sng" algn="ctr">
              <a:solidFill>
                <a:schemeClr val="accent2">
                  <a:tint val="65000"/>
                  <a:shade val="95000"/>
                  <a:satMod val="105000"/>
                </a:schemeClr>
              </a:solidFill>
              <a:prstDash val="solid"/>
              <a:round/>
            </a:ln>
            <a:effectLst/>
          </c:spPr>
          <c:marker>
            <c:symbol val="none"/>
          </c:marker>
          <c:cat>
            <c:strRef>
              <c:f>'DONNEES ETAB'!$G$7:$G$16</c:f>
              <c:strCache>
                <c:ptCount val="10"/>
                <c:pt idx="0">
                  <c:v>LYC STE MARIE ST DOM</c:v>
                </c:pt>
                <c:pt idx="1">
                  <c:v>LYCEE A. FOURNIER</c:v>
                </c:pt>
                <c:pt idx="2">
                  <c:v>EPLEFPA DU CHER</c:v>
                </c:pt>
                <c:pt idx="3">
                  <c:v>LYCEE E. VAILLANT</c:v>
                </c:pt>
                <c:pt idx="4">
                  <c:v>LYCEE HENRI BRISSON</c:v>
                </c:pt>
                <c:pt idx="5">
                  <c:v>LYCEE JACQUES COEUR</c:v>
                </c:pt>
                <c:pt idx="6">
                  <c:v>LYCEE JEAN MOULIN</c:v>
                </c:pt>
                <c:pt idx="7">
                  <c:v>LYCEE LA SALLE</c:v>
                </c:pt>
                <c:pt idx="8">
                  <c:v>LYCEE M. DE NAVARRE</c:v>
                </c:pt>
                <c:pt idx="9">
                  <c:v>LYCEE P. E. MARTIN</c:v>
                </c:pt>
              </c:strCache>
              <c:extLst xmlns:c16r2="http://schemas.microsoft.com/office/drawing/2015/06/chart">
                <c:ext xmlns:c15="http://schemas.microsoft.com/office/drawing/2012/chart" uri="{02D57815-91ED-43cb-92C2-25804820EDAC}">
                  <c15:fullRef>
                    <c15:sqref>'DONNEES ETAB'!$G$7:$G$16</c15:sqref>
                  </c15:fullRef>
                </c:ext>
              </c:extLst>
            </c:strRef>
          </c:cat>
          <c:val>
            <c:numRef>
              <c:f>'DONNEES ETAB'!$M$7:$M$16</c:f>
              <c:numCache>
                <c:formatCode>0.00</c:formatCode>
                <c:ptCount val="10"/>
                <c:pt idx="0">
                  <c:v>13.75520445309842</c:v>
                </c:pt>
                <c:pt idx="1">
                  <c:v>13.75520445309842</c:v>
                </c:pt>
                <c:pt idx="2">
                  <c:v>13.75520445309842</c:v>
                </c:pt>
                <c:pt idx="3">
                  <c:v>13.75520445309842</c:v>
                </c:pt>
                <c:pt idx="4">
                  <c:v>13.75520445309842</c:v>
                </c:pt>
                <c:pt idx="5">
                  <c:v>13.75520445309842</c:v>
                </c:pt>
                <c:pt idx="6">
                  <c:v>13.75520445309842</c:v>
                </c:pt>
                <c:pt idx="7">
                  <c:v>13.75520445309842</c:v>
                </c:pt>
                <c:pt idx="8">
                  <c:v>13.75520445309842</c:v>
                </c:pt>
                <c:pt idx="9">
                  <c:v>13.75520445309842</c:v>
                </c:pt>
              </c:numCache>
              <c:extLst xmlns:c16r2="http://schemas.microsoft.com/office/drawing/2015/06/chart">
                <c:ext xmlns:c15="http://schemas.microsoft.com/office/drawing/2012/chart" uri="{02D57815-91ED-43cb-92C2-25804820EDAC}">
                  <c15:fullRef>
                    <c15:sqref>'DONNEES ETAB'!$M$7:$M$16</c15:sqref>
                  </c15:fullRef>
                </c:ext>
              </c:extLst>
            </c:numRef>
          </c:val>
          <c:smooth val="0"/>
          <c:extLst xmlns:c16r2="http://schemas.microsoft.com/office/drawing/2015/06/chart">
            <c:ext xmlns:c16="http://schemas.microsoft.com/office/drawing/2014/chart" uri="{C3380CC4-5D6E-409C-BE32-E72D297353CC}">
              <c16:uniqueId val="{00000002-5E79-42C6-AC0E-ED48909F170D}"/>
            </c:ext>
          </c:extLst>
        </c:ser>
        <c:dLbls>
          <c:showLegendKey val="0"/>
          <c:showVal val="0"/>
          <c:showCatName val="0"/>
          <c:showSerName val="0"/>
          <c:showPercent val="0"/>
          <c:showBubbleSize val="0"/>
        </c:dLbls>
        <c:marker val="1"/>
        <c:smooth val="0"/>
        <c:axId val="-2139132328"/>
        <c:axId val="-2139176104"/>
      </c:lineChart>
      <c:catAx>
        <c:axId val="-2139132328"/>
        <c:scaling>
          <c:orientation val="minMax"/>
        </c:scaling>
        <c:delete val="0"/>
        <c:axPos val="b"/>
        <c:numFmt formatCode="General" sourceLinked="0"/>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2700000" spcFirstLastPara="1" vertOverflow="ellipsis" wrap="square" anchor="ctr" anchorCtr="1"/>
          <a:lstStyle/>
          <a:p>
            <a:pPr>
              <a:defRPr sz="1000" b="0" i="0" u="none" strike="noStrike" kern="1200" baseline="0">
                <a:solidFill>
                  <a:schemeClr val="lt1"/>
                </a:solidFill>
                <a:latin typeface="+mn-lt"/>
                <a:ea typeface="+mn-ea"/>
                <a:cs typeface="+mn-cs"/>
              </a:defRPr>
            </a:pPr>
            <a:endParaRPr lang="fr-FR"/>
          </a:p>
        </c:txPr>
        <c:crossAx val="-2139176104"/>
        <c:crosses val="autoZero"/>
        <c:auto val="1"/>
        <c:lblAlgn val="ctr"/>
        <c:lblOffset val="100"/>
        <c:noMultiLvlLbl val="0"/>
      </c:catAx>
      <c:valAx>
        <c:axId val="-2139176104"/>
        <c:scaling>
          <c:orientation val="minMax"/>
          <c:max val="20.0"/>
          <c:min val="4.0"/>
        </c:scaling>
        <c:delete val="0"/>
        <c:axPos val="l"/>
        <c:majorGridlines>
          <c:spPr>
            <a:ln w="9525" cap="flat" cmpd="sng" algn="ctr">
              <a:solidFill>
                <a:schemeClr val="dk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crossAx val="-2139132328"/>
        <c:crosses val="autoZero"/>
        <c:crossBetween val="between"/>
      </c:valAx>
      <c:spPr>
        <a:solidFill>
          <a:schemeClr val="dk1">
            <a:tint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legend>
    <c:plotVisOnly val="1"/>
    <c:dispBlanksAs val="gap"/>
    <c:showDLblsOverMax val="0"/>
  </c:chart>
  <c:spPr>
    <a:solidFill>
      <a:schemeClr val="dk1"/>
    </a:solidFill>
    <a:ln>
      <a:noFill/>
    </a:ln>
    <a:effectLst/>
  </c:spPr>
  <c:txPr>
    <a:bodyPr/>
    <a:lstStyle/>
    <a:p>
      <a:pPr>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ivotFmts>
      <c:pivotFmt>
        <c:idx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3"/>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4"/>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3"/>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4"/>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8"/>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9"/>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2"/>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3"/>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4"/>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barChart>
        <c:barDir val="col"/>
        <c:grouping val="clustered"/>
        <c:varyColors val="0"/>
        <c:ser>
          <c:idx val="0"/>
          <c:order val="0"/>
          <c:tx>
            <c:strRef>
              <c:f>'DONNEES ETAB'!$X$5</c:f>
              <c:strCache>
                <c:ptCount val="1"/>
                <c:pt idx="0">
                  <c:v>Moy 2013</c:v>
                </c:pt>
              </c:strCache>
            </c:strRef>
          </c:tx>
          <c:spPr>
            <a:gradFill rotWithShape="1">
              <a:gsLst>
                <a:gs pos="0">
                  <a:schemeClr val="accent2">
                    <a:shade val="58000"/>
                    <a:shade val="51000"/>
                    <a:satMod val="130000"/>
                  </a:schemeClr>
                </a:gs>
                <a:gs pos="80000">
                  <a:schemeClr val="accent2">
                    <a:shade val="58000"/>
                    <a:shade val="93000"/>
                    <a:satMod val="130000"/>
                  </a:schemeClr>
                </a:gs>
                <a:gs pos="100000">
                  <a:schemeClr val="accent2">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ETAB'!$Q$7:$Q$16</c:f>
              <c:strCache>
                <c:ptCount val="10"/>
                <c:pt idx="0">
                  <c:v>LYC STE MARIE ST DOM</c:v>
                </c:pt>
                <c:pt idx="1">
                  <c:v>LYCEE A. FOURNIER</c:v>
                </c:pt>
                <c:pt idx="2">
                  <c:v>EPLEFPA DU CHER</c:v>
                </c:pt>
                <c:pt idx="3">
                  <c:v>LYCEE E. VAILLANT</c:v>
                </c:pt>
                <c:pt idx="4">
                  <c:v>LYCEE HENRI BRISSON</c:v>
                </c:pt>
                <c:pt idx="5">
                  <c:v>LYCEE JACQUES COEUR</c:v>
                </c:pt>
                <c:pt idx="6">
                  <c:v>LYCEE JEAN MOULIN</c:v>
                </c:pt>
                <c:pt idx="7">
                  <c:v>LYCEE LA SALLE</c:v>
                </c:pt>
                <c:pt idx="8">
                  <c:v>LYCEE M. DE NAVARRE</c:v>
                </c:pt>
                <c:pt idx="9">
                  <c:v>LYCEE P. E. MARTIN</c:v>
                </c:pt>
              </c:strCache>
            </c:strRef>
          </c:cat>
          <c:val>
            <c:numRef>
              <c:f>'DONNEES ETAB'!$X$7:$X$16</c:f>
              <c:numCache>
                <c:formatCode>0.00</c:formatCode>
                <c:ptCount val="10"/>
                <c:pt idx="0">
                  <c:v>14.58056265984655</c:v>
                </c:pt>
                <c:pt idx="1">
                  <c:v>13.17660606060607</c:v>
                </c:pt>
                <c:pt idx="2">
                  <c:v>13.84722222222222</c:v>
                </c:pt>
                <c:pt idx="3">
                  <c:v>13.4918998527246</c:v>
                </c:pt>
                <c:pt idx="4">
                  <c:v>15.22038834951456</c:v>
                </c:pt>
                <c:pt idx="5">
                  <c:v>13.00654506437766</c:v>
                </c:pt>
                <c:pt idx="6">
                  <c:v>13.45567010309278</c:v>
                </c:pt>
                <c:pt idx="7">
                  <c:v>14.2</c:v>
                </c:pt>
                <c:pt idx="8">
                  <c:v>13.72300683371298</c:v>
                </c:pt>
                <c:pt idx="9">
                  <c:v>13.18798283261803</c:v>
                </c:pt>
              </c:numCache>
            </c:numRef>
          </c:val>
          <c:extLst xmlns:c16r2="http://schemas.microsoft.com/office/drawing/2015/06/chart">
            <c:ext xmlns:c16="http://schemas.microsoft.com/office/drawing/2014/chart" uri="{C3380CC4-5D6E-409C-BE32-E72D297353CC}">
              <c16:uniqueId val="{00000000-B87E-4460-B333-1CF62CC98BBC}"/>
            </c:ext>
          </c:extLst>
        </c:ser>
        <c:ser>
          <c:idx val="1"/>
          <c:order val="1"/>
          <c:tx>
            <c:strRef>
              <c:f>'DONNEES ETAB'!$V$5</c:f>
              <c:strCache>
                <c:ptCount val="1"/>
                <c:pt idx="0">
                  <c:v>Moy 2014</c:v>
                </c:pt>
              </c:strCache>
            </c:strRef>
          </c:tx>
          <c:spPr>
            <a:gradFill rotWithShape="1">
              <a:gsLst>
                <a:gs pos="0">
                  <a:schemeClr val="accent2">
                    <a:shade val="86000"/>
                    <a:shade val="51000"/>
                    <a:satMod val="130000"/>
                  </a:schemeClr>
                </a:gs>
                <a:gs pos="80000">
                  <a:schemeClr val="accent2">
                    <a:shade val="86000"/>
                    <a:shade val="93000"/>
                    <a:satMod val="130000"/>
                  </a:schemeClr>
                </a:gs>
                <a:gs pos="100000">
                  <a:schemeClr val="accent2">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ETAB'!$Q$7:$Q$16</c:f>
              <c:strCache>
                <c:ptCount val="10"/>
                <c:pt idx="0">
                  <c:v>LYC STE MARIE ST DOM</c:v>
                </c:pt>
                <c:pt idx="1">
                  <c:v>LYCEE A. FOURNIER</c:v>
                </c:pt>
                <c:pt idx="2">
                  <c:v>EPLEFPA DU CHER</c:v>
                </c:pt>
                <c:pt idx="3">
                  <c:v>LYCEE E. VAILLANT</c:v>
                </c:pt>
                <c:pt idx="4">
                  <c:v>LYCEE HENRI BRISSON</c:v>
                </c:pt>
                <c:pt idx="5">
                  <c:v>LYCEE JACQUES COEUR</c:v>
                </c:pt>
                <c:pt idx="6">
                  <c:v>LYCEE JEAN MOULIN</c:v>
                </c:pt>
                <c:pt idx="7">
                  <c:v>LYCEE LA SALLE</c:v>
                </c:pt>
                <c:pt idx="8">
                  <c:v>LYCEE M. DE NAVARRE</c:v>
                </c:pt>
                <c:pt idx="9">
                  <c:v>LYCEE P. E. MARTIN</c:v>
                </c:pt>
              </c:strCache>
            </c:strRef>
          </c:cat>
          <c:val>
            <c:numRef>
              <c:f>'DONNEES ETAB'!$V$7:$V$16</c:f>
              <c:numCache>
                <c:formatCode>0.00</c:formatCode>
                <c:ptCount val="10"/>
                <c:pt idx="0">
                  <c:v>14.60706638115631</c:v>
                </c:pt>
                <c:pt idx="1">
                  <c:v>13.43024193548387</c:v>
                </c:pt>
                <c:pt idx="2">
                  <c:v>13.21111111111111</c:v>
                </c:pt>
                <c:pt idx="3">
                  <c:v>13.14295081967213</c:v>
                </c:pt>
                <c:pt idx="4">
                  <c:v>14.43831775700935</c:v>
                </c:pt>
                <c:pt idx="5">
                  <c:v>13.144</c:v>
                </c:pt>
                <c:pt idx="6">
                  <c:v>13.39456140350878</c:v>
                </c:pt>
                <c:pt idx="7">
                  <c:v>14.79166666666667</c:v>
                </c:pt>
                <c:pt idx="8">
                  <c:v>13.01809523809525</c:v>
                </c:pt>
                <c:pt idx="9">
                  <c:v>12.36</c:v>
                </c:pt>
              </c:numCache>
            </c:numRef>
          </c:val>
          <c:extLst xmlns:c16r2="http://schemas.microsoft.com/office/drawing/2015/06/chart">
            <c:ext xmlns:c16="http://schemas.microsoft.com/office/drawing/2014/chart" uri="{C3380CC4-5D6E-409C-BE32-E72D297353CC}">
              <c16:uniqueId val="{00000001-B87E-4460-B333-1CF62CC98BBC}"/>
            </c:ext>
          </c:extLst>
        </c:ser>
        <c:ser>
          <c:idx val="2"/>
          <c:order val="2"/>
          <c:tx>
            <c:strRef>
              <c:f>'DONNEES ETAB'!$T$5</c:f>
              <c:strCache>
                <c:ptCount val="1"/>
                <c:pt idx="0">
                  <c:v>Moy 2015</c:v>
                </c:pt>
              </c:strCache>
            </c:strRef>
          </c:tx>
          <c:spPr>
            <a:gradFill rotWithShape="1">
              <a:gsLst>
                <a:gs pos="0">
                  <a:schemeClr val="accent2">
                    <a:tint val="86000"/>
                    <a:shade val="51000"/>
                    <a:satMod val="130000"/>
                  </a:schemeClr>
                </a:gs>
                <a:gs pos="80000">
                  <a:schemeClr val="accent2">
                    <a:tint val="86000"/>
                    <a:shade val="93000"/>
                    <a:satMod val="130000"/>
                  </a:schemeClr>
                </a:gs>
                <a:gs pos="100000">
                  <a:schemeClr val="accent2">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ETAB'!$Q$7:$Q$16</c:f>
              <c:strCache>
                <c:ptCount val="10"/>
                <c:pt idx="0">
                  <c:v>LYC STE MARIE ST DOM</c:v>
                </c:pt>
                <c:pt idx="1">
                  <c:v>LYCEE A. FOURNIER</c:v>
                </c:pt>
                <c:pt idx="2">
                  <c:v>EPLEFPA DU CHER</c:v>
                </c:pt>
                <c:pt idx="3">
                  <c:v>LYCEE E. VAILLANT</c:v>
                </c:pt>
                <c:pt idx="4">
                  <c:v>LYCEE HENRI BRISSON</c:v>
                </c:pt>
                <c:pt idx="5">
                  <c:v>LYCEE JACQUES COEUR</c:v>
                </c:pt>
                <c:pt idx="6">
                  <c:v>LYCEE JEAN MOULIN</c:v>
                </c:pt>
                <c:pt idx="7">
                  <c:v>LYCEE LA SALLE</c:v>
                </c:pt>
                <c:pt idx="8">
                  <c:v>LYCEE M. DE NAVARRE</c:v>
                </c:pt>
                <c:pt idx="9">
                  <c:v>LYCEE P. E. MARTIN</c:v>
                </c:pt>
              </c:strCache>
            </c:strRef>
          </c:cat>
          <c:val>
            <c:numRef>
              <c:f>'DONNEES ETAB'!$T$7:$T$16</c:f>
              <c:numCache>
                <c:formatCode>0.00</c:formatCode>
                <c:ptCount val="10"/>
                <c:pt idx="0">
                  <c:v>14.38236714975846</c:v>
                </c:pt>
                <c:pt idx="1">
                  <c:v>14.16850899742931</c:v>
                </c:pt>
                <c:pt idx="2">
                  <c:v>14.39795918367347</c:v>
                </c:pt>
                <c:pt idx="3">
                  <c:v>12.93429878048781</c:v>
                </c:pt>
                <c:pt idx="4">
                  <c:v>14.018085106383</c:v>
                </c:pt>
                <c:pt idx="5">
                  <c:v>13.38340611353713</c:v>
                </c:pt>
                <c:pt idx="6">
                  <c:v>13.58774319066148</c:v>
                </c:pt>
                <c:pt idx="8">
                  <c:v>13.2857634902411</c:v>
                </c:pt>
                <c:pt idx="9">
                  <c:v>13.32556634304207</c:v>
                </c:pt>
              </c:numCache>
            </c:numRef>
          </c:val>
          <c:extLst xmlns:c16r2="http://schemas.microsoft.com/office/drawing/2015/06/chart">
            <c:ext xmlns:c16="http://schemas.microsoft.com/office/drawing/2014/chart" uri="{C3380CC4-5D6E-409C-BE32-E72D297353CC}">
              <c16:uniqueId val="{00000002-B87E-4460-B333-1CF62CC98BBC}"/>
            </c:ext>
          </c:extLst>
        </c:ser>
        <c:ser>
          <c:idx val="3"/>
          <c:order val="3"/>
          <c:tx>
            <c:strRef>
              <c:f>'DONNEES ETAB'!$R$5</c:f>
              <c:strCache>
                <c:ptCount val="1"/>
                <c:pt idx="0">
                  <c:v>Moy 2016</c:v>
                </c:pt>
              </c:strCache>
            </c:strRef>
          </c:tx>
          <c:spPr>
            <a:gradFill rotWithShape="1">
              <a:gsLst>
                <a:gs pos="0">
                  <a:schemeClr val="accent2">
                    <a:tint val="58000"/>
                    <a:shade val="51000"/>
                    <a:satMod val="130000"/>
                  </a:schemeClr>
                </a:gs>
                <a:gs pos="80000">
                  <a:schemeClr val="accent2">
                    <a:tint val="58000"/>
                    <a:shade val="93000"/>
                    <a:satMod val="130000"/>
                  </a:schemeClr>
                </a:gs>
                <a:gs pos="100000">
                  <a:schemeClr val="accent2">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ETAB'!$G$7:$G$20</c:f>
              <c:strCache>
                <c:ptCount val="14"/>
                <c:pt idx="0">
                  <c:v>LYC STE MARIE ST DOM</c:v>
                </c:pt>
                <c:pt idx="1">
                  <c:v>LYCEE A. FOURNIER</c:v>
                </c:pt>
                <c:pt idx="2">
                  <c:v>EPLEFPA DU CHER</c:v>
                </c:pt>
                <c:pt idx="3">
                  <c:v>LYCEE E. VAILLANT</c:v>
                </c:pt>
                <c:pt idx="4">
                  <c:v>LYCEE HENRI BRISSON</c:v>
                </c:pt>
                <c:pt idx="5">
                  <c:v>LYCEE JACQUES COEUR</c:v>
                </c:pt>
                <c:pt idx="6">
                  <c:v>LYCEE JEAN MOULIN</c:v>
                </c:pt>
                <c:pt idx="7">
                  <c:v>LYCEE LA SALLE</c:v>
                </c:pt>
                <c:pt idx="8">
                  <c:v>LYCEE M. DE NAVARRE</c:v>
                </c:pt>
                <c:pt idx="9">
                  <c:v>LYCEE P. E. MARTIN</c:v>
                </c:pt>
                <c:pt idx="10">
                  <c:v>LYC ST PIERRE-PAUL</c:v>
                </c:pt>
                <c:pt idx="11">
                  <c:v>LYCEE AGRICOLE 28</c:v>
                </c:pt>
                <c:pt idx="12">
                  <c:v>LYCEE E. BRANLY</c:v>
                </c:pt>
                <c:pt idx="13">
                  <c:v>LYCEE EMILE ZOLA</c:v>
                </c:pt>
              </c:strCache>
            </c:strRef>
          </c:cat>
          <c:val>
            <c:numRef>
              <c:f>'DONNEES ETAB'!$R$7:$R$16</c:f>
              <c:numCache>
                <c:formatCode>0.00</c:formatCode>
                <c:ptCount val="10"/>
                <c:pt idx="0">
                  <c:v>14.61498771498771</c:v>
                </c:pt>
                <c:pt idx="1">
                  <c:v>14.22227662178703</c:v>
                </c:pt>
                <c:pt idx="2">
                  <c:v>15.28923076923077</c:v>
                </c:pt>
                <c:pt idx="3">
                  <c:v>13.21689750692522</c:v>
                </c:pt>
                <c:pt idx="4">
                  <c:v>12.81666666666667</c:v>
                </c:pt>
                <c:pt idx="5">
                  <c:v>12.92824578790882</c:v>
                </c:pt>
                <c:pt idx="6">
                  <c:v>13.51827731092437</c:v>
                </c:pt>
                <c:pt idx="7">
                  <c:v>0.0</c:v>
                </c:pt>
                <c:pt idx="8">
                  <c:v>13.24951245937162</c:v>
                </c:pt>
                <c:pt idx="9">
                  <c:v>13.32121212121212</c:v>
                </c:pt>
              </c:numCache>
            </c:numRef>
          </c:val>
          <c:extLst xmlns:c16r2="http://schemas.microsoft.com/office/drawing/2015/06/chart">
            <c:ext xmlns:c16="http://schemas.microsoft.com/office/drawing/2014/chart" uri="{C3380CC4-5D6E-409C-BE32-E72D297353CC}">
              <c16:uniqueId val="{00000003-B87E-4460-B333-1CF62CC98BBC}"/>
            </c:ext>
          </c:extLst>
        </c:ser>
        <c:dLbls>
          <c:showLegendKey val="0"/>
          <c:showVal val="0"/>
          <c:showCatName val="0"/>
          <c:showSerName val="0"/>
          <c:showPercent val="0"/>
          <c:showBubbleSize val="0"/>
        </c:dLbls>
        <c:gapWidth val="100"/>
        <c:overlap val="-24"/>
        <c:axId val="2138698072"/>
        <c:axId val="2138611912"/>
      </c:barChart>
      <c:catAx>
        <c:axId val="21386980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38611912"/>
        <c:crosses val="autoZero"/>
        <c:auto val="1"/>
        <c:lblAlgn val="ctr"/>
        <c:lblOffset val="100"/>
        <c:noMultiLvlLbl val="0"/>
      </c:catAx>
      <c:valAx>
        <c:axId val="2138611912"/>
        <c:scaling>
          <c:orientation val="minMax"/>
          <c:max val="15.0"/>
          <c:min val="1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3869807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r-FR"/>
          </a:p>
        </c:txPr>
      </c:dTable>
      <c:spPr>
        <a:noFill/>
        <a:ln>
          <a:noFill/>
        </a:ln>
        <a:effectLst/>
      </c:spPr>
    </c:plotArea>
    <c:plotVisOnly val="1"/>
    <c:dispBlanksAs val="gap"/>
    <c:showDLblsOverMax val="0"/>
  </c:chart>
  <c:spPr>
    <a:gradFill flip="none" rotWithShape="1">
      <a:gsLst>
        <a:gs pos="0">
          <a:schemeClr val="tx1"/>
        </a:gs>
        <a:gs pos="83000">
          <a:schemeClr val="tx1">
            <a:lumMod val="75000"/>
            <a:lumOff val="25000"/>
          </a:schemeClr>
        </a:gs>
        <a:gs pos="100000">
          <a:schemeClr val="tx1"/>
        </a:gs>
      </a:gsLst>
      <a:lin ang="5400000" scaled="1"/>
      <a:tileRect/>
    </a:gradFill>
    <a:ln>
      <a:noFill/>
    </a:ln>
    <a:effectLst/>
  </c:spPr>
  <c:txPr>
    <a:bodyPr/>
    <a:lstStyle/>
    <a:p>
      <a:pPr>
        <a:defRPr/>
      </a:pPr>
      <a:endParaRPr lang="fr-FR"/>
    </a:p>
  </c:txPr>
  <c:externalData r:id="rId1">
    <c:autoUpdate val="0"/>
  </c:externalData>
  <c:extLst xmlns:c16r2="http://schemas.microsoft.com/office/drawing/2015/06/char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clustered"/>
        <c:varyColors val="0"/>
        <c:ser>
          <c:idx val="0"/>
          <c:order val="0"/>
          <c:tx>
            <c:v>Moyennes Etab 37</c:v>
          </c:tx>
          <c:spPr>
            <a:gradFill rotWithShape="1">
              <a:gsLst>
                <a:gs pos="0">
                  <a:schemeClr val="accent4">
                    <a:shade val="65000"/>
                    <a:shade val="51000"/>
                    <a:satMod val="130000"/>
                  </a:schemeClr>
                </a:gs>
                <a:gs pos="80000">
                  <a:schemeClr val="accent4">
                    <a:shade val="65000"/>
                    <a:shade val="93000"/>
                    <a:satMod val="130000"/>
                  </a:schemeClr>
                </a:gs>
                <a:gs pos="100000">
                  <a:schemeClr val="accent4">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0"/>
                  <c:y val="0.41206268979254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4E2-438D-B9E8-CCEA38A45DD2}"/>
                </c:ext>
              </c:extLst>
            </c:dLbl>
            <c:dLbl>
              <c:idx val="11"/>
              <c:layout>
                <c:manualLayout>
                  <c:x val="-1.0185067526416E-16"/>
                  <c:y val="0.44198903039200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4E2-438D-B9E8-CCEA38A45DD2}"/>
                </c:ext>
              </c:extLst>
            </c:dLbl>
            <c:spPr>
              <a:noFill/>
              <a:ln>
                <a:noFill/>
              </a:ln>
              <a:effectLst/>
            </c:spPr>
            <c:txPr>
              <a:bodyPr rot="-540000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lt1">
                          <a:shade val="95000"/>
                          <a:satMod val="105000"/>
                        </a:schemeClr>
                      </a:solidFill>
                      <a:prstDash val="solid"/>
                      <a:round/>
                    </a:ln>
                    <a:effectLst/>
                  </c:spPr>
                </c15:leaderLines>
              </c:ext>
            </c:extLst>
          </c:dLbls>
          <c:errBars>
            <c:errBarType val="both"/>
            <c:errValType val="cust"/>
            <c:noEndCap val="0"/>
            <c:plus>
              <c:numRef>
                <c:f>'DONNEES ETAB'!$J$38:$J$58</c:f>
                <c:numCache>
                  <c:formatCode>General</c:formatCode>
                  <c:ptCount val="21"/>
                  <c:pt idx="0">
                    <c:v>3.63315556788488</c:v>
                  </c:pt>
                  <c:pt idx="1">
                    <c:v>3.17154963657865</c:v>
                  </c:pt>
                  <c:pt idx="2">
                    <c:v>3.04909297200243</c:v>
                  </c:pt>
                  <c:pt idx="3">
                    <c:v>2.655690373146819</c:v>
                  </c:pt>
                  <c:pt idx="4">
                    <c:v>3.390649047100473</c:v>
                  </c:pt>
                  <c:pt idx="5">
                    <c:v>3.469432170616975</c:v>
                  </c:pt>
                  <c:pt idx="6">
                    <c:v>2.721246446304034</c:v>
                  </c:pt>
                  <c:pt idx="7">
                    <c:v>3.007873030908723</c:v>
                  </c:pt>
                  <c:pt idx="8">
                    <c:v>3.560377831116621</c:v>
                  </c:pt>
                  <c:pt idx="9">
                    <c:v>3.453514248464077</c:v>
                  </c:pt>
                  <c:pt idx="10">
                    <c:v>3.458652914867812</c:v>
                  </c:pt>
                  <c:pt idx="11">
                    <c:v>1.662025094928946</c:v>
                  </c:pt>
                  <c:pt idx="12">
                    <c:v>2.843289094899544</c:v>
                  </c:pt>
                  <c:pt idx="13">
                    <c:v>3.603393697198231</c:v>
                  </c:pt>
                  <c:pt idx="14">
                    <c:v>2.971911084169972</c:v>
                  </c:pt>
                  <c:pt idx="15">
                    <c:v>1.779895937382441</c:v>
                  </c:pt>
                  <c:pt idx="16">
                    <c:v>3.188386262781464</c:v>
                  </c:pt>
                  <c:pt idx="17">
                    <c:v>3.354675447131367</c:v>
                  </c:pt>
                  <c:pt idx="18">
                    <c:v>1.707417183203917</c:v>
                  </c:pt>
                  <c:pt idx="19">
                    <c:v>3.001880745395956</c:v>
                  </c:pt>
                  <c:pt idx="20">
                    <c:v>2.571254129311539</c:v>
                  </c:pt>
                </c:numCache>
              </c:numRef>
            </c:plus>
            <c:minus>
              <c:numRef>
                <c:f>'DONNEES ETAB'!$J$38:$J$58</c:f>
                <c:numCache>
                  <c:formatCode>General</c:formatCode>
                  <c:ptCount val="21"/>
                  <c:pt idx="0">
                    <c:v>3.63315556788488</c:v>
                  </c:pt>
                  <c:pt idx="1">
                    <c:v>3.17154963657865</c:v>
                  </c:pt>
                  <c:pt idx="2">
                    <c:v>3.04909297200243</c:v>
                  </c:pt>
                  <c:pt idx="3">
                    <c:v>2.655690373146819</c:v>
                  </c:pt>
                  <c:pt idx="4">
                    <c:v>3.390649047100473</c:v>
                  </c:pt>
                  <c:pt idx="5">
                    <c:v>3.469432170616975</c:v>
                  </c:pt>
                  <c:pt idx="6">
                    <c:v>2.721246446304034</c:v>
                  </c:pt>
                  <c:pt idx="7">
                    <c:v>3.007873030908723</c:v>
                  </c:pt>
                  <c:pt idx="8">
                    <c:v>3.560377831116621</c:v>
                  </c:pt>
                  <c:pt idx="9">
                    <c:v>3.453514248464077</c:v>
                  </c:pt>
                  <c:pt idx="10">
                    <c:v>3.458652914867812</c:v>
                  </c:pt>
                  <c:pt idx="11">
                    <c:v>1.662025094928946</c:v>
                  </c:pt>
                  <c:pt idx="12">
                    <c:v>2.843289094899544</c:v>
                  </c:pt>
                  <c:pt idx="13">
                    <c:v>3.603393697198231</c:v>
                  </c:pt>
                  <c:pt idx="14">
                    <c:v>2.971911084169972</c:v>
                  </c:pt>
                  <c:pt idx="15">
                    <c:v>1.779895937382441</c:v>
                  </c:pt>
                  <c:pt idx="16">
                    <c:v>3.188386262781464</c:v>
                  </c:pt>
                  <c:pt idx="17">
                    <c:v>3.354675447131367</c:v>
                  </c:pt>
                  <c:pt idx="18">
                    <c:v>1.707417183203917</c:v>
                  </c:pt>
                  <c:pt idx="19">
                    <c:v>3.001880745395956</c:v>
                  </c:pt>
                  <c:pt idx="20">
                    <c:v>2.571254129311539</c:v>
                  </c:pt>
                </c:numCache>
              </c:numRef>
            </c:minus>
            <c:spPr>
              <a:solidFill>
                <a:schemeClr val="lt1"/>
              </a:solidFill>
              <a:ln w="9525" cap="flat" cmpd="sng" algn="ctr">
                <a:solidFill>
                  <a:schemeClr val="lt1">
                    <a:shade val="95000"/>
                    <a:satMod val="105000"/>
                  </a:schemeClr>
                </a:solidFill>
                <a:prstDash val="solid"/>
                <a:round/>
              </a:ln>
              <a:effectLst/>
            </c:spPr>
          </c:errBars>
          <c:cat>
            <c:strRef>
              <c:f>'DONNEES ETAB'!$G$38:$G$58</c:f>
              <c:strCache>
                <c:ptCount val="21"/>
                <c:pt idx="0">
                  <c:v>LYC LEONARD DE VINCI</c:v>
                </c:pt>
                <c:pt idx="1">
                  <c:v>LYC SAINT-MEDARD</c:v>
                </c:pt>
                <c:pt idx="2">
                  <c:v>LYC ALFRED DE VIGNY</c:v>
                </c:pt>
                <c:pt idx="3">
                  <c:v>LYCEE AGRICOLE 37</c:v>
                </c:pt>
                <c:pt idx="4">
                  <c:v>LYCEE BALZAC</c:v>
                </c:pt>
                <c:pt idx="5">
                  <c:v>LYCEE CHOISEUL</c:v>
                </c:pt>
                <c:pt idx="6">
                  <c:v>LYCEE DESCARTES</c:v>
                </c:pt>
                <c:pt idx="7">
                  <c:v>LYCEE SAINT-GILLES</c:v>
                </c:pt>
                <c:pt idx="8">
                  <c:v>LYCEE GRANDMONT</c:v>
                </c:pt>
                <c:pt idx="9">
                  <c:v>LYCEE J DE VAUCANSON</c:v>
                </c:pt>
                <c:pt idx="10">
                  <c:v>LYCEE JEAN MONNET</c:v>
                </c:pt>
                <c:pt idx="11">
                  <c:v>LYCEE M.NADAUD</c:v>
                </c:pt>
                <c:pt idx="12">
                  <c:v>LYCEE MARMOUTIER</c:v>
                </c:pt>
                <c:pt idx="13">
                  <c:v>LYC PA.L. COURIER</c:v>
                </c:pt>
                <c:pt idx="14">
                  <c:v>LYCEE RABELAIS</c:v>
                </c:pt>
                <c:pt idx="15">
                  <c:v>LYCEE SAINT-DENIS</c:v>
                </c:pt>
                <c:pt idx="16">
                  <c:v>LYCEE SAINT-GATIEN</c:v>
                </c:pt>
                <c:pt idx="17">
                  <c:v>LYCEE SAINT-GREGOIRE</c:v>
                </c:pt>
                <c:pt idx="18">
                  <c:v>LYCEE SAINT-JOSEPH 37</c:v>
                </c:pt>
                <c:pt idx="19">
                  <c:v>LYCEE SAINTE-URSULE</c:v>
                </c:pt>
                <c:pt idx="20">
                  <c:v>LYC STE-MARGUERITE</c:v>
                </c:pt>
              </c:strCache>
            </c:strRef>
          </c:cat>
          <c:val>
            <c:numRef>
              <c:f>'DONNEES ETAB'!$I$38:$I$58</c:f>
              <c:numCache>
                <c:formatCode>0.00</c:formatCode>
                <c:ptCount val="21"/>
                <c:pt idx="0">
                  <c:v>13.28118811881188</c:v>
                </c:pt>
                <c:pt idx="1">
                  <c:v>13.24136253041362</c:v>
                </c:pt>
                <c:pt idx="2">
                  <c:v>13.74478827361565</c:v>
                </c:pt>
                <c:pt idx="3">
                  <c:v>14.05555555555556</c:v>
                </c:pt>
                <c:pt idx="4">
                  <c:v>14.128711790393</c:v>
                </c:pt>
                <c:pt idx="5">
                  <c:v>13.22266824085006</c:v>
                </c:pt>
                <c:pt idx="6">
                  <c:v>14.10067658998648</c:v>
                </c:pt>
                <c:pt idx="7">
                  <c:v>14.23214285714286</c:v>
                </c:pt>
                <c:pt idx="8">
                  <c:v>12.83950755456075</c:v>
                </c:pt>
                <c:pt idx="9">
                  <c:v>13.97285570131182</c:v>
                </c:pt>
                <c:pt idx="10">
                  <c:v>13.9825630252101</c:v>
                </c:pt>
                <c:pt idx="11">
                  <c:v>13.88461538461538</c:v>
                </c:pt>
                <c:pt idx="12">
                  <c:v>14.28850174216028</c:v>
                </c:pt>
                <c:pt idx="13">
                  <c:v>14.00694586312565</c:v>
                </c:pt>
                <c:pt idx="14">
                  <c:v>13.85109489051098</c:v>
                </c:pt>
                <c:pt idx="15">
                  <c:v>14.43172690763052</c:v>
                </c:pt>
                <c:pt idx="16">
                  <c:v>13.31422018348624</c:v>
                </c:pt>
                <c:pt idx="17">
                  <c:v>14.06604938271605</c:v>
                </c:pt>
                <c:pt idx="18">
                  <c:v>13.58125</c:v>
                </c:pt>
                <c:pt idx="19">
                  <c:v>13.819776119403</c:v>
                </c:pt>
                <c:pt idx="20">
                  <c:v>14.31025641025641</c:v>
                </c:pt>
              </c:numCache>
            </c:numRef>
          </c:val>
          <c:extLst xmlns:c16r2="http://schemas.microsoft.com/office/drawing/2015/06/chart">
            <c:ext xmlns:c16="http://schemas.microsoft.com/office/drawing/2014/chart" uri="{C3380CC4-5D6E-409C-BE32-E72D297353CC}">
              <c16:uniqueId val="{00000002-94E2-438D-B9E8-CCEA38A45DD2}"/>
            </c:ext>
          </c:extLst>
        </c:ser>
        <c:dLbls>
          <c:showLegendKey val="0"/>
          <c:showVal val="0"/>
          <c:showCatName val="0"/>
          <c:showSerName val="0"/>
          <c:showPercent val="0"/>
          <c:showBubbleSize val="0"/>
        </c:dLbls>
        <c:gapWidth val="51"/>
        <c:axId val="-2098174408"/>
        <c:axId val="-2097238856"/>
      </c:barChart>
      <c:lineChart>
        <c:grouping val="standard"/>
        <c:varyColors val="0"/>
        <c:ser>
          <c:idx val="1"/>
          <c:order val="1"/>
          <c:tx>
            <c:v>Moyenne Dept 37 : 13,69</c:v>
          </c:tx>
          <c:spPr>
            <a:ln w="47625" cap="rnd" cmpd="sng" algn="ctr">
              <a:solidFill>
                <a:schemeClr val="accent4">
                  <a:shade val="95000"/>
                  <a:satMod val="105000"/>
                </a:schemeClr>
              </a:solidFill>
              <a:prstDash val="solid"/>
              <a:round/>
            </a:ln>
            <a:effectLst/>
          </c:spPr>
          <c:marker>
            <c:symbol val="none"/>
          </c:marker>
          <c:cat>
            <c:strRef>
              <c:f>'DONNEES ETAB'!$G$38:$G$58</c:f>
              <c:strCache>
                <c:ptCount val="21"/>
                <c:pt idx="0">
                  <c:v>LYC LEONARD DE VINCI</c:v>
                </c:pt>
                <c:pt idx="1">
                  <c:v>LYC SAINT-MEDARD</c:v>
                </c:pt>
                <c:pt idx="2">
                  <c:v>LYC ALFRED DE VIGNY</c:v>
                </c:pt>
                <c:pt idx="3">
                  <c:v>LYCEE AGRICOLE 37</c:v>
                </c:pt>
                <c:pt idx="4">
                  <c:v>LYCEE BALZAC</c:v>
                </c:pt>
                <c:pt idx="5">
                  <c:v>LYCEE CHOISEUL</c:v>
                </c:pt>
                <c:pt idx="6">
                  <c:v>LYCEE DESCARTES</c:v>
                </c:pt>
                <c:pt idx="7">
                  <c:v>LYCEE SAINT-GILLES</c:v>
                </c:pt>
                <c:pt idx="8">
                  <c:v>LYCEE GRANDMONT</c:v>
                </c:pt>
                <c:pt idx="9">
                  <c:v>LYCEE J DE VAUCANSON</c:v>
                </c:pt>
                <c:pt idx="10">
                  <c:v>LYCEE JEAN MONNET</c:v>
                </c:pt>
                <c:pt idx="11">
                  <c:v>LYCEE M.NADAUD</c:v>
                </c:pt>
                <c:pt idx="12">
                  <c:v>LYCEE MARMOUTIER</c:v>
                </c:pt>
                <c:pt idx="13">
                  <c:v>LYC PA.L. COURIER</c:v>
                </c:pt>
                <c:pt idx="14">
                  <c:v>LYCEE RABELAIS</c:v>
                </c:pt>
                <c:pt idx="15">
                  <c:v>LYCEE SAINT-DENIS</c:v>
                </c:pt>
                <c:pt idx="16">
                  <c:v>LYCEE SAINT-GATIEN</c:v>
                </c:pt>
                <c:pt idx="17">
                  <c:v>LYCEE SAINT-GREGOIRE</c:v>
                </c:pt>
                <c:pt idx="18">
                  <c:v>LYCEE SAINT-JOSEPH 37</c:v>
                </c:pt>
                <c:pt idx="19">
                  <c:v>LYCEE SAINTE-URSULE</c:v>
                </c:pt>
                <c:pt idx="20">
                  <c:v>LYC STE-MARGUERITE</c:v>
                </c:pt>
              </c:strCache>
            </c:strRef>
          </c:cat>
          <c:val>
            <c:numRef>
              <c:f>'DONNEES ETAB'!$K$38:$K$58</c:f>
              <c:numCache>
                <c:formatCode>0.00</c:formatCode>
                <c:ptCount val="21"/>
                <c:pt idx="0">
                  <c:v>13.6866593721068</c:v>
                </c:pt>
                <c:pt idx="1">
                  <c:v>13.6866593721068</c:v>
                </c:pt>
                <c:pt idx="2">
                  <c:v>13.6866593721068</c:v>
                </c:pt>
                <c:pt idx="3">
                  <c:v>13.6866593721068</c:v>
                </c:pt>
                <c:pt idx="4">
                  <c:v>13.6866593721068</c:v>
                </c:pt>
                <c:pt idx="5">
                  <c:v>13.6866593721068</c:v>
                </c:pt>
                <c:pt idx="6">
                  <c:v>13.6866593721068</c:v>
                </c:pt>
                <c:pt idx="7">
                  <c:v>13.6866593721068</c:v>
                </c:pt>
                <c:pt idx="8">
                  <c:v>13.6866593721068</c:v>
                </c:pt>
                <c:pt idx="9">
                  <c:v>13.6866593721068</c:v>
                </c:pt>
                <c:pt idx="10">
                  <c:v>13.6866593721068</c:v>
                </c:pt>
                <c:pt idx="11">
                  <c:v>13.6866593721068</c:v>
                </c:pt>
                <c:pt idx="12">
                  <c:v>13.6866593721068</c:v>
                </c:pt>
                <c:pt idx="13">
                  <c:v>13.6866593721068</c:v>
                </c:pt>
                <c:pt idx="14">
                  <c:v>13.6866593721068</c:v>
                </c:pt>
                <c:pt idx="15">
                  <c:v>13.6866593721068</c:v>
                </c:pt>
                <c:pt idx="16">
                  <c:v>13.6866593721068</c:v>
                </c:pt>
                <c:pt idx="17">
                  <c:v>13.6866593721068</c:v>
                </c:pt>
                <c:pt idx="18">
                  <c:v>13.6866593721068</c:v>
                </c:pt>
                <c:pt idx="19">
                  <c:v>13.6866593721068</c:v>
                </c:pt>
                <c:pt idx="20">
                  <c:v>13.6866593721068</c:v>
                </c:pt>
              </c:numCache>
            </c:numRef>
          </c:val>
          <c:smooth val="0"/>
          <c:extLst xmlns:c16r2="http://schemas.microsoft.com/office/drawing/2015/06/chart">
            <c:ext xmlns:c16="http://schemas.microsoft.com/office/drawing/2014/chart" uri="{C3380CC4-5D6E-409C-BE32-E72D297353CC}">
              <c16:uniqueId val="{00000003-94E2-438D-B9E8-CCEA38A45DD2}"/>
            </c:ext>
          </c:extLst>
        </c:ser>
        <c:ser>
          <c:idx val="2"/>
          <c:order val="2"/>
          <c:tx>
            <c:v>Moyenne Acad : 13,76</c:v>
          </c:tx>
          <c:spPr>
            <a:ln w="47625" cap="rnd" cmpd="sng" algn="ctr">
              <a:solidFill>
                <a:schemeClr val="accent4">
                  <a:tint val="65000"/>
                  <a:shade val="95000"/>
                  <a:satMod val="105000"/>
                </a:schemeClr>
              </a:solidFill>
              <a:prstDash val="solid"/>
              <a:round/>
            </a:ln>
            <a:effectLst/>
          </c:spPr>
          <c:marker>
            <c:symbol val="none"/>
          </c:marker>
          <c:cat>
            <c:strRef>
              <c:f>'DONNEES ETAB'!$G$38:$G$58</c:f>
              <c:strCache>
                <c:ptCount val="21"/>
                <c:pt idx="0">
                  <c:v>LYC LEONARD DE VINCI</c:v>
                </c:pt>
                <c:pt idx="1">
                  <c:v>LYC SAINT-MEDARD</c:v>
                </c:pt>
                <c:pt idx="2">
                  <c:v>LYC ALFRED DE VIGNY</c:v>
                </c:pt>
                <c:pt idx="3">
                  <c:v>LYCEE AGRICOLE 37</c:v>
                </c:pt>
                <c:pt idx="4">
                  <c:v>LYCEE BALZAC</c:v>
                </c:pt>
                <c:pt idx="5">
                  <c:v>LYCEE CHOISEUL</c:v>
                </c:pt>
                <c:pt idx="6">
                  <c:v>LYCEE DESCARTES</c:v>
                </c:pt>
                <c:pt idx="7">
                  <c:v>LYCEE SAINT-GILLES</c:v>
                </c:pt>
                <c:pt idx="8">
                  <c:v>LYCEE GRANDMONT</c:v>
                </c:pt>
                <c:pt idx="9">
                  <c:v>LYCEE J DE VAUCANSON</c:v>
                </c:pt>
                <c:pt idx="10">
                  <c:v>LYCEE JEAN MONNET</c:v>
                </c:pt>
                <c:pt idx="11">
                  <c:v>LYCEE M.NADAUD</c:v>
                </c:pt>
                <c:pt idx="12">
                  <c:v>LYCEE MARMOUTIER</c:v>
                </c:pt>
                <c:pt idx="13">
                  <c:v>LYC PA.L. COURIER</c:v>
                </c:pt>
                <c:pt idx="14">
                  <c:v>LYCEE RABELAIS</c:v>
                </c:pt>
                <c:pt idx="15">
                  <c:v>LYCEE SAINT-DENIS</c:v>
                </c:pt>
                <c:pt idx="16">
                  <c:v>LYCEE SAINT-GATIEN</c:v>
                </c:pt>
                <c:pt idx="17">
                  <c:v>LYCEE SAINT-GREGOIRE</c:v>
                </c:pt>
                <c:pt idx="18">
                  <c:v>LYCEE SAINT-JOSEPH 37</c:v>
                </c:pt>
                <c:pt idx="19">
                  <c:v>LYCEE SAINTE-URSULE</c:v>
                </c:pt>
                <c:pt idx="20">
                  <c:v>LYC STE-MARGUERITE</c:v>
                </c:pt>
              </c:strCache>
            </c:strRef>
          </c:cat>
          <c:val>
            <c:numRef>
              <c:f>'DONNEES ETAB'!$M$38:$M$58</c:f>
              <c:numCache>
                <c:formatCode>0.00</c:formatCode>
                <c:ptCount val="21"/>
                <c:pt idx="0">
                  <c:v>13.75520445309842</c:v>
                </c:pt>
                <c:pt idx="1">
                  <c:v>13.75520445309842</c:v>
                </c:pt>
                <c:pt idx="2">
                  <c:v>13.75520445309842</c:v>
                </c:pt>
                <c:pt idx="3">
                  <c:v>13.75520445309842</c:v>
                </c:pt>
                <c:pt idx="4">
                  <c:v>13.75520445309842</c:v>
                </c:pt>
                <c:pt idx="5">
                  <c:v>13.75520445309842</c:v>
                </c:pt>
                <c:pt idx="6">
                  <c:v>13.75520445309842</c:v>
                </c:pt>
                <c:pt idx="7">
                  <c:v>13.75520445309842</c:v>
                </c:pt>
                <c:pt idx="8">
                  <c:v>13.75520445309842</c:v>
                </c:pt>
                <c:pt idx="9">
                  <c:v>13.75520445309842</c:v>
                </c:pt>
                <c:pt idx="10">
                  <c:v>13.75520445309842</c:v>
                </c:pt>
                <c:pt idx="11">
                  <c:v>13.75520445309842</c:v>
                </c:pt>
                <c:pt idx="12">
                  <c:v>13.75520445309842</c:v>
                </c:pt>
                <c:pt idx="13">
                  <c:v>13.75520445309842</c:v>
                </c:pt>
                <c:pt idx="14">
                  <c:v>13.75520445309842</c:v>
                </c:pt>
                <c:pt idx="15">
                  <c:v>13.75520445309842</c:v>
                </c:pt>
                <c:pt idx="16">
                  <c:v>13.75520445309842</c:v>
                </c:pt>
                <c:pt idx="17">
                  <c:v>13.75520445309842</c:v>
                </c:pt>
                <c:pt idx="18">
                  <c:v>13.75520445309842</c:v>
                </c:pt>
                <c:pt idx="19">
                  <c:v>13.75520445309842</c:v>
                </c:pt>
                <c:pt idx="20">
                  <c:v>13.75520445309842</c:v>
                </c:pt>
              </c:numCache>
            </c:numRef>
          </c:val>
          <c:smooth val="0"/>
          <c:extLst xmlns:c16r2="http://schemas.microsoft.com/office/drawing/2015/06/chart">
            <c:ext xmlns:c16="http://schemas.microsoft.com/office/drawing/2014/chart" uri="{C3380CC4-5D6E-409C-BE32-E72D297353CC}">
              <c16:uniqueId val="{00000004-94E2-438D-B9E8-CCEA38A45DD2}"/>
            </c:ext>
          </c:extLst>
        </c:ser>
        <c:dLbls>
          <c:showLegendKey val="0"/>
          <c:showVal val="0"/>
          <c:showCatName val="0"/>
          <c:showSerName val="0"/>
          <c:showPercent val="0"/>
          <c:showBubbleSize val="0"/>
        </c:dLbls>
        <c:marker val="1"/>
        <c:smooth val="0"/>
        <c:axId val="-2098174408"/>
        <c:axId val="-2097238856"/>
      </c:lineChart>
      <c:catAx>
        <c:axId val="-2098174408"/>
        <c:scaling>
          <c:orientation val="minMax"/>
        </c:scaling>
        <c:delete val="0"/>
        <c:axPos val="b"/>
        <c:numFmt formatCode="General" sourceLinked="0"/>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2700000" spcFirstLastPara="1" vertOverflow="ellipsis" wrap="square" anchor="ctr" anchorCtr="1"/>
          <a:lstStyle/>
          <a:p>
            <a:pPr>
              <a:defRPr sz="1000" b="0" i="0" u="none" strike="noStrike" kern="1200" baseline="0">
                <a:solidFill>
                  <a:schemeClr val="lt1"/>
                </a:solidFill>
                <a:latin typeface="+mn-lt"/>
                <a:ea typeface="+mn-ea"/>
                <a:cs typeface="+mn-cs"/>
              </a:defRPr>
            </a:pPr>
            <a:endParaRPr lang="fr-FR"/>
          </a:p>
        </c:txPr>
        <c:crossAx val="-2097238856"/>
        <c:crosses val="autoZero"/>
        <c:auto val="1"/>
        <c:lblAlgn val="ctr"/>
        <c:lblOffset val="100"/>
        <c:noMultiLvlLbl val="0"/>
      </c:catAx>
      <c:valAx>
        <c:axId val="-2097238856"/>
        <c:scaling>
          <c:orientation val="minMax"/>
          <c:max val="20.0"/>
          <c:min val="4.0"/>
        </c:scaling>
        <c:delete val="0"/>
        <c:axPos val="l"/>
        <c:majorGridlines>
          <c:spPr>
            <a:ln w="9525" cap="flat" cmpd="sng" algn="ctr">
              <a:solidFill>
                <a:schemeClr val="dk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crossAx val="-2098174408"/>
        <c:crosses val="autoZero"/>
        <c:crossBetween val="between"/>
      </c:valAx>
      <c:spPr>
        <a:solidFill>
          <a:schemeClr val="dk1">
            <a:tint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legend>
    <c:plotVisOnly val="1"/>
    <c:dispBlanksAs val="gap"/>
    <c:showDLblsOverMax val="0"/>
  </c:chart>
  <c:spPr>
    <a:solidFill>
      <a:schemeClr val="dk1"/>
    </a:solidFill>
    <a:ln>
      <a:noFill/>
    </a:ln>
    <a:effectLst/>
  </c:spPr>
  <c:txPr>
    <a:bodyPr/>
    <a:lstStyle/>
    <a:p>
      <a:pPr>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ivotFmts>
      <c:pivotFmt>
        <c:idx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4"/>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5"/>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4"/>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5"/>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7"/>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8"/>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9"/>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2"/>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4"/>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5"/>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barChart>
        <c:barDir val="col"/>
        <c:grouping val="clustered"/>
        <c:varyColors val="0"/>
        <c:ser>
          <c:idx val="0"/>
          <c:order val="0"/>
          <c:tx>
            <c:strRef>
              <c:f>'DONNEES ETAB'!$X$5</c:f>
              <c:strCache>
                <c:ptCount val="1"/>
                <c:pt idx="0">
                  <c:v>Moy 2013</c:v>
                </c:pt>
              </c:strCache>
            </c:strRef>
          </c:tx>
          <c:spPr>
            <a:gradFill rotWithShape="1">
              <a:gsLst>
                <a:gs pos="0">
                  <a:schemeClr val="accent4">
                    <a:shade val="58000"/>
                    <a:shade val="51000"/>
                    <a:satMod val="130000"/>
                  </a:schemeClr>
                </a:gs>
                <a:gs pos="80000">
                  <a:schemeClr val="accent4">
                    <a:shade val="58000"/>
                    <a:shade val="93000"/>
                    <a:satMod val="130000"/>
                  </a:schemeClr>
                </a:gs>
                <a:gs pos="100000">
                  <a:schemeClr val="accent4">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ETAB'!$G$38:$G$48</c:f>
              <c:strCache>
                <c:ptCount val="11"/>
                <c:pt idx="0">
                  <c:v>LYC LEONARD DE VINCI</c:v>
                </c:pt>
                <c:pt idx="1">
                  <c:v>LYC SAINT-MEDARD</c:v>
                </c:pt>
                <c:pt idx="2">
                  <c:v>LYC ALFRED DE VIGNY</c:v>
                </c:pt>
                <c:pt idx="3">
                  <c:v>LYCEE AGRICOLE 37</c:v>
                </c:pt>
                <c:pt idx="4">
                  <c:v>LYCEE BALZAC</c:v>
                </c:pt>
                <c:pt idx="5">
                  <c:v>LYCEE CHOISEUL</c:v>
                </c:pt>
                <c:pt idx="6">
                  <c:v>LYCEE DESCARTES</c:v>
                </c:pt>
                <c:pt idx="7">
                  <c:v>LYCEE SAINT-GILLES</c:v>
                </c:pt>
                <c:pt idx="8">
                  <c:v>LYCEE GRANDMONT</c:v>
                </c:pt>
                <c:pt idx="9">
                  <c:v>LYCEE J DE VAUCANSON</c:v>
                </c:pt>
                <c:pt idx="10">
                  <c:v>LYCEE JEAN MONNET</c:v>
                </c:pt>
              </c:strCache>
            </c:strRef>
          </c:cat>
          <c:val>
            <c:numRef>
              <c:f>'DONNEES ETAB'!$X$38:$X$48</c:f>
              <c:numCache>
                <c:formatCode>0.00</c:formatCode>
                <c:ptCount val="11"/>
                <c:pt idx="0">
                  <c:v>12.28171021377672</c:v>
                </c:pt>
                <c:pt idx="1">
                  <c:v>13.46674816625917</c:v>
                </c:pt>
                <c:pt idx="2">
                  <c:v>13.11802507836991</c:v>
                </c:pt>
                <c:pt idx="3">
                  <c:v>14.57543859649123</c:v>
                </c:pt>
                <c:pt idx="4">
                  <c:v>13.49745493107106</c:v>
                </c:pt>
                <c:pt idx="5">
                  <c:v>12.55229083665338</c:v>
                </c:pt>
                <c:pt idx="6">
                  <c:v>13.60755494505494</c:v>
                </c:pt>
                <c:pt idx="7">
                  <c:v>12.2465811965812</c:v>
                </c:pt>
                <c:pt idx="8">
                  <c:v>12.8665308498254</c:v>
                </c:pt>
                <c:pt idx="9">
                  <c:v>12.51474820143885</c:v>
                </c:pt>
                <c:pt idx="10">
                  <c:v>13.59290322580646</c:v>
                </c:pt>
              </c:numCache>
            </c:numRef>
          </c:val>
          <c:extLst xmlns:c16r2="http://schemas.microsoft.com/office/drawing/2015/06/chart">
            <c:ext xmlns:c16="http://schemas.microsoft.com/office/drawing/2014/chart" uri="{C3380CC4-5D6E-409C-BE32-E72D297353CC}">
              <c16:uniqueId val="{00000000-B87E-4460-B333-1CF62CC98BBC}"/>
            </c:ext>
          </c:extLst>
        </c:ser>
        <c:ser>
          <c:idx val="1"/>
          <c:order val="1"/>
          <c:tx>
            <c:strRef>
              <c:f>'DONNEES ETAB'!$V$5</c:f>
              <c:strCache>
                <c:ptCount val="1"/>
                <c:pt idx="0">
                  <c:v>Moy 2014</c:v>
                </c:pt>
              </c:strCache>
            </c:strRef>
          </c:tx>
          <c:spPr>
            <a:gradFill rotWithShape="1">
              <a:gsLst>
                <a:gs pos="0">
                  <a:schemeClr val="accent4">
                    <a:shade val="86000"/>
                    <a:shade val="51000"/>
                    <a:satMod val="130000"/>
                  </a:schemeClr>
                </a:gs>
                <a:gs pos="80000">
                  <a:schemeClr val="accent4">
                    <a:shade val="86000"/>
                    <a:shade val="93000"/>
                    <a:satMod val="130000"/>
                  </a:schemeClr>
                </a:gs>
                <a:gs pos="100000">
                  <a:schemeClr val="accent4">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ETAB'!$G$38:$G$48</c:f>
              <c:strCache>
                <c:ptCount val="11"/>
                <c:pt idx="0">
                  <c:v>LYC LEONARD DE VINCI</c:v>
                </c:pt>
                <c:pt idx="1">
                  <c:v>LYC SAINT-MEDARD</c:v>
                </c:pt>
                <c:pt idx="2">
                  <c:v>LYC ALFRED DE VIGNY</c:v>
                </c:pt>
                <c:pt idx="3">
                  <c:v>LYCEE AGRICOLE 37</c:v>
                </c:pt>
                <c:pt idx="4">
                  <c:v>LYCEE BALZAC</c:v>
                </c:pt>
                <c:pt idx="5">
                  <c:v>LYCEE CHOISEUL</c:v>
                </c:pt>
                <c:pt idx="6">
                  <c:v>LYCEE DESCARTES</c:v>
                </c:pt>
                <c:pt idx="7">
                  <c:v>LYCEE SAINT-GILLES</c:v>
                </c:pt>
                <c:pt idx="8">
                  <c:v>LYCEE GRANDMONT</c:v>
                </c:pt>
                <c:pt idx="9">
                  <c:v>LYCEE J DE VAUCANSON</c:v>
                </c:pt>
                <c:pt idx="10">
                  <c:v>LYCEE JEAN MONNET</c:v>
                </c:pt>
              </c:strCache>
            </c:strRef>
          </c:cat>
          <c:val>
            <c:numRef>
              <c:f>'DONNEES ETAB'!$V$38:$V$48</c:f>
              <c:numCache>
                <c:formatCode>0.00</c:formatCode>
                <c:ptCount val="11"/>
                <c:pt idx="0">
                  <c:v>13.13537675606641</c:v>
                </c:pt>
                <c:pt idx="1">
                  <c:v>13.54282051282051</c:v>
                </c:pt>
                <c:pt idx="2">
                  <c:v>13.40514579759863</c:v>
                </c:pt>
                <c:pt idx="3">
                  <c:v>14.87</c:v>
                </c:pt>
                <c:pt idx="4">
                  <c:v>14.00433815350391</c:v>
                </c:pt>
                <c:pt idx="5">
                  <c:v>12.9002982107356</c:v>
                </c:pt>
                <c:pt idx="6">
                  <c:v>13.70418918918919</c:v>
                </c:pt>
                <c:pt idx="7">
                  <c:v>13.81510416666667</c:v>
                </c:pt>
                <c:pt idx="8">
                  <c:v>13.17512548800892</c:v>
                </c:pt>
                <c:pt idx="9">
                  <c:v>13.46294536817103</c:v>
                </c:pt>
                <c:pt idx="10">
                  <c:v>13.69728850325378</c:v>
                </c:pt>
              </c:numCache>
            </c:numRef>
          </c:val>
          <c:extLst xmlns:c16r2="http://schemas.microsoft.com/office/drawing/2015/06/chart">
            <c:ext xmlns:c16="http://schemas.microsoft.com/office/drawing/2014/chart" uri="{C3380CC4-5D6E-409C-BE32-E72D297353CC}">
              <c16:uniqueId val="{00000001-B87E-4460-B333-1CF62CC98BBC}"/>
            </c:ext>
          </c:extLst>
        </c:ser>
        <c:ser>
          <c:idx val="2"/>
          <c:order val="2"/>
          <c:tx>
            <c:strRef>
              <c:f>'DONNEES ETAB'!$T$5</c:f>
              <c:strCache>
                <c:ptCount val="1"/>
                <c:pt idx="0">
                  <c:v>Moy 2015</c:v>
                </c:pt>
              </c:strCache>
            </c:strRef>
          </c:tx>
          <c:spPr>
            <a:gradFill rotWithShape="1">
              <a:gsLst>
                <a:gs pos="0">
                  <a:schemeClr val="accent4">
                    <a:tint val="86000"/>
                    <a:shade val="51000"/>
                    <a:satMod val="130000"/>
                  </a:schemeClr>
                </a:gs>
                <a:gs pos="80000">
                  <a:schemeClr val="accent4">
                    <a:tint val="86000"/>
                    <a:shade val="93000"/>
                    <a:satMod val="130000"/>
                  </a:schemeClr>
                </a:gs>
                <a:gs pos="100000">
                  <a:schemeClr val="accent4">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ETAB'!$G$38:$G$48</c:f>
              <c:strCache>
                <c:ptCount val="11"/>
                <c:pt idx="0">
                  <c:v>LYC LEONARD DE VINCI</c:v>
                </c:pt>
                <c:pt idx="1">
                  <c:v>LYC SAINT-MEDARD</c:v>
                </c:pt>
                <c:pt idx="2">
                  <c:v>LYC ALFRED DE VIGNY</c:v>
                </c:pt>
                <c:pt idx="3">
                  <c:v>LYCEE AGRICOLE 37</c:v>
                </c:pt>
                <c:pt idx="4">
                  <c:v>LYCEE BALZAC</c:v>
                </c:pt>
                <c:pt idx="5">
                  <c:v>LYCEE CHOISEUL</c:v>
                </c:pt>
                <c:pt idx="6">
                  <c:v>LYCEE DESCARTES</c:v>
                </c:pt>
                <c:pt idx="7">
                  <c:v>LYCEE SAINT-GILLES</c:v>
                </c:pt>
                <c:pt idx="8">
                  <c:v>LYCEE GRANDMONT</c:v>
                </c:pt>
                <c:pt idx="9">
                  <c:v>LYCEE J DE VAUCANSON</c:v>
                </c:pt>
                <c:pt idx="10">
                  <c:v>LYCEE JEAN MONNET</c:v>
                </c:pt>
              </c:strCache>
            </c:strRef>
          </c:cat>
          <c:val>
            <c:numRef>
              <c:f>'DONNEES ETAB'!$T$38:$T$48</c:f>
              <c:numCache>
                <c:formatCode>0.00</c:formatCode>
                <c:ptCount val="11"/>
                <c:pt idx="0">
                  <c:v>12.98720316622691</c:v>
                </c:pt>
                <c:pt idx="1">
                  <c:v>13.55342465753425</c:v>
                </c:pt>
                <c:pt idx="2">
                  <c:v>13.80506566604128</c:v>
                </c:pt>
                <c:pt idx="3">
                  <c:v>14.02040816326531</c:v>
                </c:pt>
                <c:pt idx="4">
                  <c:v>14.08708571428573</c:v>
                </c:pt>
                <c:pt idx="5">
                  <c:v>12.47580838323353</c:v>
                </c:pt>
                <c:pt idx="6">
                  <c:v>13.66323529411764</c:v>
                </c:pt>
                <c:pt idx="7">
                  <c:v>14.17829457364341</c:v>
                </c:pt>
                <c:pt idx="8">
                  <c:v>12.88585472419446</c:v>
                </c:pt>
                <c:pt idx="9">
                  <c:v>13.77566371681416</c:v>
                </c:pt>
                <c:pt idx="10">
                  <c:v>13.67447073474471</c:v>
                </c:pt>
              </c:numCache>
            </c:numRef>
          </c:val>
          <c:extLst xmlns:c16r2="http://schemas.microsoft.com/office/drawing/2015/06/chart">
            <c:ext xmlns:c16="http://schemas.microsoft.com/office/drawing/2014/chart" uri="{C3380CC4-5D6E-409C-BE32-E72D297353CC}">
              <c16:uniqueId val="{00000002-B87E-4460-B333-1CF62CC98BBC}"/>
            </c:ext>
          </c:extLst>
        </c:ser>
        <c:ser>
          <c:idx val="3"/>
          <c:order val="3"/>
          <c:tx>
            <c:strRef>
              <c:f>'DONNEES ETAB'!$R$5</c:f>
              <c:strCache>
                <c:ptCount val="1"/>
                <c:pt idx="0">
                  <c:v>Moy 2016</c:v>
                </c:pt>
              </c:strCache>
            </c:strRef>
          </c:tx>
          <c:spPr>
            <a:gradFill rotWithShape="1">
              <a:gsLst>
                <a:gs pos="0">
                  <a:schemeClr val="accent4">
                    <a:tint val="58000"/>
                    <a:shade val="51000"/>
                    <a:satMod val="130000"/>
                  </a:schemeClr>
                </a:gs>
                <a:gs pos="80000">
                  <a:schemeClr val="accent4">
                    <a:tint val="58000"/>
                    <a:shade val="93000"/>
                    <a:satMod val="130000"/>
                  </a:schemeClr>
                </a:gs>
                <a:gs pos="100000">
                  <a:schemeClr val="accent4">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ETAB'!$G$38:$G$48</c:f>
              <c:strCache>
                <c:ptCount val="11"/>
                <c:pt idx="0">
                  <c:v>LYC LEONARD DE VINCI</c:v>
                </c:pt>
                <c:pt idx="1">
                  <c:v>LYC SAINT-MEDARD</c:v>
                </c:pt>
                <c:pt idx="2">
                  <c:v>LYC ALFRED DE VIGNY</c:v>
                </c:pt>
                <c:pt idx="3">
                  <c:v>LYCEE AGRICOLE 37</c:v>
                </c:pt>
                <c:pt idx="4">
                  <c:v>LYCEE BALZAC</c:v>
                </c:pt>
                <c:pt idx="5">
                  <c:v>LYCEE CHOISEUL</c:v>
                </c:pt>
                <c:pt idx="6">
                  <c:v>LYCEE DESCARTES</c:v>
                </c:pt>
                <c:pt idx="7">
                  <c:v>LYCEE SAINT-GILLES</c:v>
                </c:pt>
                <c:pt idx="8">
                  <c:v>LYCEE GRANDMONT</c:v>
                </c:pt>
                <c:pt idx="9">
                  <c:v>LYCEE J DE VAUCANSON</c:v>
                </c:pt>
                <c:pt idx="10">
                  <c:v>LYCEE JEAN MONNET</c:v>
                </c:pt>
              </c:strCache>
            </c:strRef>
          </c:cat>
          <c:val>
            <c:numRef>
              <c:f>'DONNEES ETAB'!$R$38:$R$48</c:f>
              <c:numCache>
                <c:formatCode>0.00</c:formatCode>
                <c:ptCount val="11"/>
                <c:pt idx="0">
                  <c:v>13.28118811881188</c:v>
                </c:pt>
                <c:pt idx="1">
                  <c:v>13.24136253041362</c:v>
                </c:pt>
                <c:pt idx="2">
                  <c:v>13.74478827361565</c:v>
                </c:pt>
                <c:pt idx="3">
                  <c:v>14.05555555555556</c:v>
                </c:pt>
                <c:pt idx="4">
                  <c:v>14.128711790393</c:v>
                </c:pt>
                <c:pt idx="5">
                  <c:v>13.22266824085006</c:v>
                </c:pt>
                <c:pt idx="6">
                  <c:v>14.10067658998648</c:v>
                </c:pt>
                <c:pt idx="7">
                  <c:v>14.23214285714286</c:v>
                </c:pt>
                <c:pt idx="8">
                  <c:v>12.83950755456075</c:v>
                </c:pt>
                <c:pt idx="9">
                  <c:v>13.97285570131182</c:v>
                </c:pt>
                <c:pt idx="10">
                  <c:v>13.9825630252101</c:v>
                </c:pt>
              </c:numCache>
            </c:numRef>
          </c:val>
          <c:extLst xmlns:c16r2="http://schemas.microsoft.com/office/drawing/2015/06/chart">
            <c:ext xmlns:c16="http://schemas.microsoft.com/office/drawing/2014/chart" uri="{C3380CC4-5D6E-409C-BE32-E72D297353CC}">
              <c16:uniqueId val="{00000003-B87E-4460-B333-1CF62CC98BBC}"/>
            </c:ext>
          </c:extLst>
        </c:ser>
        <c:dLbls>
          <c:showLegendKey val="0"/>
          <c:showVal val="0"/>
          <c:showCatName val="0"/>
          <c:showSerName val="0"/>
          <c:showPercent val="0"/>
          <c:showBubbleSize val="0"/>
        </c:dLbls>
        <c:gapWidth val="100"/>
        <c:overlap val="-24"/>
        <c:axId val="-2145362392"/>
        <c:axId val="-2145297240"/>
      </c:barChart>
      <c:catAx>
        <c:axId val="-21453623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45297240"/>
        <c:crosses val="autoZero"/>
        <c:auto val="1"/>
        <c:lblAlgn val="ctr"/>
        <c:lblOffset val="100"/>
        <c:noMultiLvlLbl val="0"/>
      </c:catAx>
      <c:valAx>
        <c:axId val="-2145297240"/>
        <c:scaling>
          <c:orientation val="minMax"/>
          <c:max val="15.0"/>
          <c:min val="1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4536239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r-FR"/>
          </a:p>
        </c:txPr>
      </c:dTable>
      <c:spPr>
        <a:noFill/>
        <a:ln>
          <a:noFill/>
        </a:ln>
        <a:effectLst/>
      </c:spPr>
    </c:plotArea>
    <c:plotVisOnly val="1"/>
    <c:dispBlanksAs val="gap"/>
    <c:showDLblsOverMax val="0"/>
  </c:chart>
  <c:spPr>
    <a:gradFill flip="none" rotWithShape="1">
      <a:gsLst>
        <a:gs pos="0">
          <a:schemeClr val="tx1"/>
        </a:gs>
        <a:gs pos="83000">
          <a:schemeClr val="tx1">
            <a:lumMod val="75000"/>
            <a:lumOff val="25000"/>
          </a:schemeClr>
        </a:gs>
        <a:gs pos="100000">
          <a:schemeClr val="tx1"/>
        </a:gs>
      </a:gsLst>
      <a:lin ang="5400000" scaled="1"/>
      <a:tileRect/>
    </a:gradFill>
    <a:ln>
      <a:noFill/>
    </a:ln>
    <a:effectLst/>
  </c:spPr>
  <c:txPr>
    <a:bodyPr/>
    <a:lstStyle/>
    <a:p>
      <a:pPr>
        <a:defRPr/>
      </a:pPr>
      <a:endParaRPr lang="fr-FR"/>
    </a:p>
  </c:txPr>
  <c:externalData r:id="rId1">
    <c:autoUpdate val="0"/>
  </c:externalData>
  <c:extLst xmlns:c16r2="http://schemas.microsoft.com/office/drawing/2015/06/char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ivotFmts>
      <c:pivotFmt>
        <c:idx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4"/>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5"/>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4"/>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5"/>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7"/>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8"/>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9"/>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2"/>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4"/>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5"/>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barChart>
        <c:barDir val="col"/>
        <c:grouping val="clustered"/>
        <c:varyColors val="0"/>
        <c:ser>
          <c:idx val="0"/>
          <c:order val="0"/>
          <c:tx>
            <c:strRef>
              <c:f>'DONNEES ETAB'!$X$5</c:f>
              <c:strCache>
                <c:ptCount val="1"/>
                <c:pt idx="0">
                  <c:v>Moy 2013</c:v>
                </c:pt>
              </c:strCache>
            </c:strRef>
          </c:tx>
          <c:spPr>
            <a:gradFill rotWithShape="1">
              <a:gsLst>
                <a:gs pos="0">
                  <a:schemeClr val="accent4">
                    <a:shade val="58000"/>
                    <a:shade val="51000"/>
                    <a:satMod val="130000"/>
                  </a:schemeClr>
                </a:gs>
                <a:gs pos="80000">
                  <a:schemeClr val="accent4">
                    <a:shade val="58000"/>
                    <a:shade val="93000"/>
                    <a:satMod val="130000"/>
                  </a:schemeClr>
                </a:gs>
                <a:gs pos="100000">
                  <a:schemeClr val="accent4">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ETAB'!$G$49:$G$58</c:f>
              <c:strCache>
                <c:ptCount val="10"/>
                <c:pt idx="0">
                  <c:v>LYCEE M.NADAUD</c:v>
                </c:pt>
                <c:pt idx="1">
                  <c:v>LYCEE MARMOUTIER</c:v>
                </c:pt>
                <c:pt idx="2">
                  <c:v>LYC PA.L. COURIER</c:v>
                </c:pt>
                <c:pt idx="3">
                  <c:v>LYCEE RABELAIS</c:v>
                </c:pt>
                <c:pt idx="4">
                  <c:v>LYCEE SAINT-DENIS</c:v>
                </c:pt>
                <c:pt idx="5">
                  <c:v>LYCEE SAINT-GATIEN</c:v>
                </c:pt>
                <c:pt idx="6">
                  <c:v>LYCEE SAINT-GREGOIRE</c:v>
                </c:pt>
                <c:pt idx="7">
                  <c:v>LYCEE SAINT-JOSEPH 37</c:v>
                </c:pt>
                <c:pt idx="8">
                  <c:v>LYCEE SAINTE-URSULE</c:v>
                </c:pt>
                <c:pt idx="9">
                  <c:v>LYC STE-MARGUERITE</c:v>
                </c:pt>
              </c:strCache>
            </c:strRef>
          </c:cat>
          <c:val>
            <c:numRef>
              <c:f>'DONNEES ETAB'!$X$49:$X$58</c:f>
              <c:numCache>
                <c:formatCode>0.00</c:formatCode>
                <c:ptCount val="10"/>
                <c:pt idx="0">
                  <c:v>14.25694444444445</c:v>
                </c:pt>
                <c:pt idx="1">
                  <c:v>13.95</c:v>
                </c:pt>
                <c:pt idx="2">
                  <c:v>12.77867730900798</c:v>
                </c:pt>
                <c:pt idx="3">
                  <c:v>14.40305466237943</c:v>
                </c:pt>
                <c:pt idx="4">
                  <c:v>14.09553571428572</c:v>
                </c:pt>
                <c:pt idx="5">
                  <c:v>14.2625</c:v>
                </c:pt>
                <c:pt idx="6">
                  <c:v>14.37129032258064</c:v>
                </c:pt>
                <c:pt idx="7">
                  <c:v>12.32162162162162</c:v>
                </c:pt>
                <c:pt idx="8">
                  <c:v>12.8506692160612</c:v>
                </c:pt>
                <c:pt idx="9">
                  <c:v>12.4664864864865</c:v>
                </c:pt>
              </c:numCache>
            </c:numRef>
          </c:val>
          <c:extLst xmlns:c16r2="http://schemas.microsoft.com/office/drawing/2015/06/chart">
            <c:ext xmlns:c16="http://schemas.microsoft.com/office/drawing/2014/chart" uri="{C3380CC4-5D6E-409C-BE32-E72D297353CC}">
              <c16:uniqueId val="{00000000-B87E-4460-B333-1CF62CC98BBC}"/>
            </c:ext>
          </c:extLst>
        </c:ser>
        <c:ser>
          <c:idx val="1"/>
          <c:order val="1"/>
          <c:tx>
            <c:strRef>
              <c:f>'DONNEES ETAB'!$V$5</c:f>
              <c:strCache>
                <c:ptCount val="1"/>
                <c:pt idx="0">
                  <c:v>Moy 2014</c:v>
                </c:pt>
              </c:strCache>
            </c:strRef>
          </c:tx>
          <c:spPr>
            <a:gradFill rotWithShape="1">
              <a:gsLst>
                <a:gs pos="0">
                  <a:schemeClr val="accent4">
                    <a:shade val="86000"/>
                    <a:shade val="51000"/>
                    <a:satMod val="130000"/>
                  </a:schemeClr>
                </a:gs>
                <a:gs pos="80000">
                  <a:schemeClr val="accent4">
                    <a:shade val="86000"/>
                    <a:shade val="93000"/>
                    <a:satMod val="130000"/>
                  </a:schemeClr>
                </a:gs>
                <a:gs pos="100000">
                  <a:schemeClr val="accent4">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ETAB'!$G$49:$G$58</c:f>
              <c:strCache>
                <c:ptCount val="10"/>
                <c:pt idx="0">
                  <c:v>LYCEE M.NADAUD</c:v>
                </c:pt>
                <c:pt idx="1">
                  <c:v>LYCEE MARMOUTIER</c:v>
                </c:pt>
                <c:pt idx="2">
                  <c:v>LYC PA.L. COURIER</c:v>
                </c:pt>
                <c:pt idx="3">
                  <c:v>LYCEE RABELAIS</c:v>
                </c:pt>
                <c:pt idx="4">
                  <c:v>LYCEE SAINT-DENIS</c:v>
                </c:pt>
                <c:pt idx="5">
                  <c:v>LYCEE SAINT-GATIEN</c:v>
                </c:pt>
                <c:pt idx="6">
                  <c:v>LYCEE SAINT-GREGOIRE</c:v>
                </c:pt>
                <c:pt idx="7">
                  <c:v>LYCEE SAINT-JOSEPH 37</c:v>
                </c:pt>
                <c:pt idx="8">
                  <c:v>LYCEE SAINTE-URSULE</c:v>
                </c:pt>
                <c:pt idx="9">
                  <c:v>LYC STE-MARGUERITE</c:v>
                </c:pt>
              </c:strCache>
            </c:strRef>
          </c:cat>
          <c:val>
            <c:numRef>
              <c:f>'DONNEES ETAB'!$V$49:$V$58</c:f>
              <c:numCache>
                <c:formatCode>0.00</c:formatCode>
                <c:ptCount val="10"/>
                <c:pt idx="0">
                  <c:v>14.03333333333333</c:v>
                </c:pt>
                <c:pt idx="1">
                  <c:v>13.84455445544554</c:v>
                </c:pt>
                <c:pt idx="2">
                  <c:v>13.9005213764338</c:v>
                </c:pt>
                <c:pt idx="3">
                  <c:v>13.80387096774195</c:v>
                </c:pt>
                <c:pt idx="4">
                  <c:v>13.96680497925311</c:v>
                </c:pt>
                <c:pt idx="5">
                  <c:v>13.90205761316873</c:v>
                </c:pt>
                <c:pt idx="6">
                  <c:v>13.99545454545454</c:v>
                </c:pt>
                <c:pt idx="7">
                  <c:v>13.5462962962963</c:v>
                </c:pt>
                <c:pt idx="8">
                  <c:v>14.06797153024912</c:v>
                </c:pt>
                <c:pt idx="9">
                  <c:v>12.05597014925373</c:v>
                </c:pt>
              </c:numCache>
            </c:numRef>
          </c:val>
          <c:extLst xmlns:c16r2="http://schemas.microsoft.com/office/drawing/2015/06/chart">
            <c:ext xmlns:c16="http://schemas.microsoft.com/office/drawing/2014/chart" uri="{C3380CC4-5D6E-409C-BE32-E72D297353CC}">
              <c16:uniqueId val="{00000001-B87E-4460-B333-1CF62CC98BBC}"/>
            </c:ext>
          </c:extLst>
        </c:ser>
        <c:ser>
          <c:idx val="2"/>
          <c:order val="2"/>
          <c:tx>
            <c:strRef>
              <c:f>'DONNEES ETAB'!$T$5</c:f>
              <c:strCache>
                <c:ptCount val="1"/>
                <c:pt idx="0">
                  <c:v>Moy 2015</c:v>
                </c:pt>
              </c:strCache>
            </c:strRef>
          </c:tx>
          <c:spPr>
            <a:gradFill rotWithShape="1">
              <a:gsLst>
                <a:gs pos="0">
                  <a:schemeClr val="accent4">
                    <a:tint val="86000"/>
                    <a:shade val="51000"/>
                    <a:satMod val="130000"/>
                  </a:schemeClr>
                </a:gs>
                <a:gs pos="80000">
                  <a:schemeClr val="accent4">
                    <a:tint val="86000"/>
                    <a:shade val="93000"/>
                    <a:satMod val="130000"/>
                  </a:schemeClr>
                </a:gs>
                <a:gs pos="100000">
                  <a:schemeClr val="accent4">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ETAB'!$G$49:$G$58</c:f>
              <c:strCache>
                <c:ptCount val="10"/>
                <c:pt idx="0">
                  <c:v>LYCEE M.NADAUD</c:v>
                </c:pt>
                <c:pt idx="1">
                  <c:v>LYCEE MARMOUTIER</c:v>
                </c:pt>
                <c:pt idx="2">
                  <c:v>LYC PA.L. COURIER</c:v>
                </c:pt>
                <c:pt idx="3">
                  <c:v>LYCEE RABELAIS</c:v>
                </c:pt>
                <c:pt idx="4">
                  <c:v>LYCEE SAINT-DENIS</c:v>
                </c:pt>
                <c:pt idx="5">
                  <c:v>LYCEE SAINT-GATIEN</c:v>
                </c:pt>
                <c:pt idx="6">
                  <c:v>LYCEE SAINT-GREGOIRE</c:v>
                </c:pt>
                <c:pt idx="7">
                  <c:v>LYCEE SAINT-JOSEPH 37</c:v>
                </c:pt>
                <c:pt idx="8">
                  <c:v>LYCEE SAINTE-URSULE</c:v>
                </c:pt>
                <c:pt idx="9">
                  <c:v>LYC STE-MARGUERITE</c:v>
                </c:pt>
              </c:strCache>
            </c:strRef>
          </c:cat>
          <c:val>
            <c:numRef>
              <c:f>'DONNEES ETAB'!$T$49:$T$58</c:f>
              <c:numCache>
                <c:formatCode>0.00</c:formatCode>
                <c:ptCount val="10"/>
                <c:pt idx="0">
                  <c:v>15.37777777777778</c:v>
                </c:pt>
                <c:pt idx="1">
                  <c:v>14.21780303030303</c:v>
                </c:pt>
                <c:pt idx="2">
                  <c:v>14.41700318809777</c:v>
                </c:pt>
                <c:pt idx="3">
                  <c:v>14.22819807427783</c:v>
                </c:pt>
                <c:pt idx="4">
                  <c:v>13.76236162361623</c:v>
                </c:pt>
                <c:pt idx="5">
                  <c:v>13.57403846153845</c:v>
                </c:pt>
                <c:pt idx="6">
                  <c:v>14.86413793103448</c:v>
                </c:pt>
                <c:pt idx="7">
                  <c:v>13.63111111111111</c:v>
                </c:pt>
                <c:pt idx="8">
                  <c:v>13.4549132947977</c:v>
                </c:pt>
                <c:pt idx="9">
                  <c:v>13.64594594594595</c:v>
                </c:pt>
              </c:numCache>
            </c:numRef>
          </c:val>
          <c:extLst xmlns:c16r2="http://schemas.microsoft.com/office/drawing/2015/06/chart">
            <c:ext xmlns:c16="http://schemas.microsoft.com/office/drawing/2014/chart" uri="{C3380CC4-5D6E-409C-BE32-E72D297353CC}">
              <c16:uniqueId val="{00000002-B87E-4460-B333-1CF62CC98BBC}"/>
            </c:ext>
          </c:extLst>
        </c:ser>
        <c:ser>
          <c:idx val="3"/>
          <c:order val="3"/>
          <c:tx>
            <c:strRef>
              <c:f>'DONNEES ETAB'!$R$5</c:f>
              <c:strCache>
                <c:ptCount val="1"/>
                <c:pt idx="0">
                  <c:v>Moy 2016</c:v>
                </c:pt>
              </c:strCache>
            </c:strRef>
          </c:tx>
          <c:spPr>
            <a:gradFill rotWithShape="1">
              <a:gsLst>
                <a:gs pos="0">
                  <a:schemeClr val="accent4">
                    <a:tint val="58000"/>
                    <a:shade val="51000"/>
                    <a:satMod val="130000"/>
                  </a:schemeClr>
                </a:gs>
                <a:gs pos="80000">
                  <a:schemeClr val="accent4">
                    <a:tint val="58000"/>
                    <a:shade val="93000"/>
                    <a:satMod val="130000"/>
                  </a:schemeClr>
                </a:gs>
                <a:gs pos="100000">
                  <a:schemeClr val="accent4">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ETAB'!$G$49:$G$58</c:f>
              <c:strCache>
                <c:ptCount val="10"/>
                <c:pt idx="0">
                  <c:v>LYCEE M.NADAUD</c:v>
                </c:pt>
                <c:pt idx="1">
                  <c:v>LYCEE MARMOUTIER</c:v>
                </c:pt>
                <c:pt idx="2">
                  <c:v>LYC PA.L. COURIER</c:v>
                </c:pt>
                <c:pt idx="3">
                  <c:v>LYCEE RABELAIS</c:v>
                </c:pt>
                <c:pt idx="4">
                  <c:v>LYCEE SAINT-DENIS</c:v>
                </c:pt>
                <c:pt idx="5">
                  <c:v>LYCEE SAINT-GATIEN</c:v>
                </c:pt>
                <c:pt idx="6">
                  <c:v>LYCEE SAINT-GREGOIRE</c:v>
                </c:pt>
                <c:pt idx="7">
                  <c:v>LYCEE SAINT-JOSEPH 37</c:v>
                </c:pt>
                <c:pt idx="8">
                  <c:v>LYCEE SAINTE-URSULE</c:v>
                </c:pt>
                <c:pt idx="9">
                  <c:v>LYC STE-MARGUERITE</c:v>
                </c:pt>
              </c:strCache>
            </c:strRef>
          </c:cat>
          <c:val>
            <c:numRef>
              <c:f>'DONNEES ETAB'!$R$49:$R$58</c:f>
              <c:numCache>
                <c:formatCode>0.00</c:formatCode>
                <c:ptCount val="10"/>
                <c:pt idx="0">
                  <c:v>13.88461538461538</c:v>
                </c:pt>
                <c:pt idx="1">
                  <c:v>14.28850174216028</c:v>
                </c:pt>
                <c:pt idx="2">
                  <c:v>14.00694586312565</c:v>
                </c:pt>
                <c:pt idx="3">
                  <c:v>13.85109489051098</c:v>
                </c:pt>
                <c:pt idx="4">
                  <c:v>14.43172690763052</c:v>
                </c:pt>
                <c:pt idx="5">
                  <c:v>13.31422018348624</c:v>
                </c:pt>
                <c:pt idx="6">
                  <c:v>14.06604938271605</c:v>
                </c:pt>
                <c:pt idx="7">
                  <c:v>13.58125</c:v>
                </c:pt>
                <c:pt idx="8">
                  <c:v>13.819776119403</c:v>
                </c:pt>
                <c:pt idx="9">
                  <c:v>14.31025641025641</c:v>
                </c:pt>
              </c:numCache>
            </c:numRef>
          </c:val>
          <c:extLst xmlns:c16r2="http://schemas.microsoft.com/office/drawing/2015/06/chart">
            <c:ext xmlns:c16="http://schemas.microsoft.com/office/drawing/2014/chart" uri="{C3380CC4-5D6E-409C-BE32-E72D297353CC}">
              <c16:uniqueId val="{00000003-B87E-4460-B333-1CF62CC98BBC}"/>
            </c:ext>
          </c:extLst>
        </c:ser>
        <c:dLbls>
          <c:showLegendKey val="0"/>
          <c:showVal val="0"/>
          <c:showCatName val="0"/>
          <c:showSerName val="0"/>
          <c:showPercent val="0"/>
          <c:showBubbleSize val="0"/>
        </c:dLbls>
        <c:gapWidth val="100"/>
        <c:overlap val="-24"/>
        <c:axId val="-2094648600"/>
        <c:axId val="-2144791192"/>
      </c:barChart>
      <c:catAx>
        <c:axId val="-20946486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44791192"/>
        <c:crosses val="autoZero"/>
        <c:auto val="1"/>
        <c:lblAlgn val="ctr"/>
        <c:lblOffset val="100"/>
        <c:noMultiLvlLbl val="0"/>
      </c:catAx>
      <c:valAx>
        <c:axId val="-2144791192"/>
        <c:scaling>
          <c:orientation val="minMax"/>
          <c:max val="15.0"/>
          <c:min val="1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09464860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r-FR"/>
          </a:p>
        </c:txPr>
      </c:dTable>
      <c:spPr>
        <a:noFill/>
        <a:ln>
          <a:noFill/>
        </a:ln>
        <a:effectLst/>
      </c:spPr>
    </c:plotArea>
    <c:plotVisOnly val="1"/>
    <c:dispBlanksAs val="gap"/>
    <c:showDLblsOverMax val="0"/>
  </c:chart>
  <c:spPr>
    <a:gradFill flip="none" rotWithShape="1">
      <a:gsLst>
        <a:gs pos="0">
          <a:schemeClr val="tx1"/>
        </a:gs>
        <a:gs pos="83000">
          <a:schemeClr val="tx1">
            <a:lumMod val="75000"/>
            <a:lumOff val="25000"/>
          </a:schemeClr>
        </a:gs>
        <a:gs pos="100000">
          <a:schemeClr val="tx1"/>
        </a:gs>
      </a:gsLst>
      <a:lin ang="5400000" scaled="1"/>
      <a:tileRect/>
    </a:gradFill>
    <a:ln>
      <a:noFill/>
    </a:ln>
    <a:effectLst/>
  </c:spPr>
  <c:txPr>
    <a:bodyPr/>
    <a:lstStyle/>
    <a:p>
      <a:pPr>
        <a:defRPr/>
      </a:pPr>
      <a:endParaRPr lang="fr-FR"/>
    </a:p>
  </c:txPr>
  <c:externalData r:id="rId1">
    <c:autoUpdate val="0"/>
  </c:externalData>
  <c:extLst xmlns:c16r2="http://schemas.microsoft.com/office/drawing/2015/06/chart"/>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col"/>
        <c:grouping val="clustered"/>
        <c:varyColors val="0"/>
        <c:ser>
          <c:idx val="0"/>
          <c:order val="0"/>
          <c:tx>
            <c:v>Moyennes Etab 28</c:v>
          </c:tx>
          <c:spPr>
            <a:gradFill rotWithShape="1">
              <a:gsLst>
                <a:gs pos="0">
                  <a:schemeClr val="accent5">
                    <a:shade val="65000"/>
                    <a:shade val="51000"/>
                    <a:satMod val="130000"/>
                  </a:schemeClr>
                </a:gs>
                <a:gs pos="80000">
                  <a:schemeClr val="accent5">
                    <a:shade val="65000"/>
                    <a:shade val="93000"/>
                    <a:satMod val="130000"/>
                  </a:schemeClr>
                </a:gs>
                <a:gs pos="100000">
                  <a:schemeClr val="accent5">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91E-40B4-A893-1D71F0C74B89}"/>
                </c:ext>
              </c:extLst>
            </c:dLbl>
            <c:spPr>
              <a:noFill/>
              <a:ln>
                <a:noFill/>
              </a:ln>
              <a:effectLst/>
            </c:spPr>
            <c:txPr>
              <a:bodyPr rot="-540000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'DONNEES ETAB'!$J$21:$J$37</c:f>
                <c:numCache>
                  <c:formatCode>General</c:formatCode>
                  <c:ptCount val="17"/>
                  <c:pt idx="0">
                    <c:v>3.519686489845701</c:v>
                  </c:pt>
                  <c:pt idx="1">
                    <c:v>3.383873195966898</c:v>
                  </c:pt>
                  <c:pt idx="2">
                    <c:v>3.603443382170571</c:v>
                  </c:pt>
                  <c:pt idx="3">
                    <c:v>2.517578757091774</c:v>
                  </c:pt>
                  <c:pt idx="4">
                    <c:v>3.241004440712144</c:v>
                  </c:pt>
                  <c:pt idx="5">
                    <c:v>3.35352547023708</c:v>
                  </c:pt>
                  <c:pt idx="6">
                    <c:v>2.907842176912484</c:v>
                  </c:pt>
                  <c:pt idx="7">
                    <c:v>2.192239291305167</c:v>
                  </c:pt>
                  <c:pt idx="8">
                    <c:v>3.510147654781357</c:v>
                  </c:pt>
                  <c:pt idx="9">
                    <c:v>3.63349986721439</c:v>
                  </c:pt>
                  <c:pt idx="10">
                    <c:v>2.691389326915558</c:v>
                  </c:pt>
                  <c:pt idx="11">
                    <c:v>3.115954449374441</c:v>
                  </c:pt>
                  <c:pt idx="12">
                    <c:v>2.794240743590662</c:v>
                  </c:pt>
                  <c:pt idx="13">
                    <c:v>2.956374923102686</c:v>
                  </c:pt>
                  <c:pt idx="14">
                    <c:v>2.881902339937763</c:v>
                  </c:pt>
                  <c:pt idx="15">
                    <c:v>2.484851884698339</c:v>
                  </c:pt>
                  <c:pt idx="16">
                    <c:v>2.704200489373199</c:v>
                  </c:pt>
                </c:numCache>
              </c:numRef>
            </c:plus>
            <c:minus>
              <c:numRef>
                <c:f>'DONNEES ETAB'!$J$17:$J$27</c:f>
                <c:numCache>
                  <c:formatCode>General</c:formatCode>
                  <c:ptCount val="11"/>
                  <c:pt idx="0">
                    <c:v>2.950673443047493</c:v>
                  </c:pt>
                  <c:pt idx="1">
                    <c:v>1.966677966069235</c:v>
                  </c:pt>
                  <c:pt idx="2">
                    <c:v>2.928163278249236</c:v>
                  </c:pt>
                  <c:pt idx="3">
                    <c:v>3.695497535670539</c:v>
                  </c:pt>
                  <c:pt idx="4">
                    <c:v>3.519686489845701</c:v>
                  </c:pt>
                  <c:pt idx="5">
                    <c:v>3.383873195966898</c:v>
                  </c:pt>
                  <c:pt idx="6">
                    <c:v>3.603443382170571</c:v>
                  </c:pt>
                  <c:pt idx="7">
                    <c:v>2.517578757091774</c:v>
                  </c:pt>
                  <c:pt idx="8">
                    <c:v>3.241004440712144</c:v>
                  </c:pt>
                  <c:pt idx="9">
                    <c:v>3.35352547023708</c:v>
                  </c:pt>
                  <c:pt idx="10">
                    <c:v>2.907842176912484</c:v>
                  </c:pt>
                </c:numCache>
              </c:numRef>
            </c:minus>
            <c:spPr>
              <a:solidFill>
                <a:schemeClr val="lt1"/>
              </a:solidFill>
              <a:ln w="9525" cap="flat" cmpd="sng" algn="ctr">
                <a:solidFill>
                  <a:schemeClr val="lt1">
                    <a:shade val="95000"/>
                    <a:satMod val="105000"/>
                  </a:schemeClr>
                </a:solidFill>
                <a:prstDash val="solid"/>
                <a:round/>
              </a:ln>
              <a:effectLst/>
            </c:spPr>
          </c:errBars>
          <c:cat>
            <c:strRef>
              <c:f>'DONNEES ETAB'!$G$17:$G$27</c:f>
              <c:strCache>
                <c:ptCount val="11"/>
                <c:pt idx="0">
                  <c:v>LYC ST PIERRE-PAUL</c:v>
                </c:pt>
                <c:pt idx="1">
                  <c:v>LYCEE AGRICOLE 28</c:v>
                </c:pt>
                <c:pt idx="2">
                  <c:v>LYCEE E. BRANLY</c:v>
                </c:pt>
                <c:pt idx="3">
                  <c:v>LYCEE EMILE ZOLA</c:v>
                </c:pt>
                <c:pt idx="4">
                  <c:v>LYCEE FULBERT</c:v>
                </c:pt>
                <c:pt idx="5">
                  <c:v>LYCEE J. DE BEAUCE</c:v>
                </c:pt>
                <c:pt idx="6">
                  <c:v>LYCEE MARCEAU</c:v>
                </c:pt>
                <c:pt idx="7">
                  <c:v>LYCEE NOTRE DAME</c:v>
                </c:pt>
                <c:pt idx="8">
                  <c:v>LYCEE R. BELLEAU</c:v>
                </c:pt>
                <c:pt idx="9">
                  <c:v>LYCEE ROTROU</c:v>
                </c:pt>
                <c:pt idx="10">
                  <c:v>LYCEE S. MONFORT</c:v>
                </c:pt>
              </c:strCache>
            </c:strRef>
          </c:cat>
          <c:val>
            <c:numRef>
              <c:f>'DONNEES ETAB'!$I$17:$I$27</c:f>
              <c:numCache>
                <c:formatCode>0.00</c:formatCode>
                <c:ptCount val="11"/>
                <c:pt idx="0">
                  <c:v>14.36338797814208</c:v>
                </c:pt>
                <c:pt idx="1">
                  <c:v>15.34666666666667</c:v>
                </c:pt>
                <c:pt idx="2">
                  <c:v>14.18565400843884</c:v>
                </c:pt>
                <c:pt idx="3">
                  <c:v>13.48863976083707</c:v>
                </c:pt>
                <c:pt idx="4">
                  <c:v>13.53791946308725</c:v>
                </c:pt>
                <c:pt idx="5">
                  <c:v>14.03433133732535</c:v>
                </c:pt>
                <c:pt idx="6">
                  <c:v>13.51917494270434</c:v>
                </c:pt>
                <c:pt idx="7">
                  <c:v>13.751083032491</c:v>
                </c:pt>
                <c:pt idx="8">
                  <c:v>13.74141414141415</c:v>
                </c:pt>
                <c:pt idx="9">
                  <c:v>13.6853515625</c:v>
                </c:pt>
                <c:pt idx="10">
                  <c:v>14.00173410404624</c:v>
                </c:pt>
              </c:numCache>
            </c:numRef>
          </c:val>
          <c:extLst xmlns:c16r2="http://schemas.microsoft.com/office/drawing/2015/06/chart">
            <c:ext xmlns:c16="http://schemas.microsoft.com/office/drawing/2014/chart" uri="{C3380CC4-5D6E-409C-BE32-E72D297353CC}">
              <c16:uniqueId val="{00000001-091E-40B4-A893-1D71F0C74B89}"/>
            </c:ext>
          </c:extLst>
        </c:ser>
        <c:dLbls>
          <c:showLegendKey val="0"/>
          <c:showVal val="0"/>
          <c:showCatName val="0"/>
          <c:showSerName val="0"/>
          <c:showPercent val="0"/>
          <c:showBubbleSize val="0"/>
        </c:dLbls>
        <c:gapWidth val="51"/>
        <c:axId val="-2094162808"/>
        <c:axId val="-2094169352"/>
      </c:barChart>
      <c:lineChart>
        <c:grouping val="standard"/>
        <c:varyColors val="0"/>
        <c:ser>
          <c:idx val="1"/>
          <c:order val="1"/>
          <c:tx>
            <c:v>Moyenne Dept 28 : 13,80</c:v>
          </c:tx>
          <c:spPr>
            <a:ln w="47625" cap="rnd" cmpd="sng" algn="ctr">
              <a:solidFill>
                <a:schemeClr val="accent5">
                  <a:shade val="95000"/>
                  <a:satMod val="105000"/>
                </a:schemeClr>
              </a:solidFill>
              <a:prstDash val="solid"/>
              <a:round/>
            </a:ln>
            <a:effectLst/>
          </c:spPr>
          <c:marker>
            <c:symbol val="none"/>
          </c:marker>
          <c:cat>
            <c:strRef>
              <c:f>'DONNEES ETAB'!$G$17:$G$27</c:f>
              <c:strCache>
                <c:ptCount val="11"/>
                <c:pt idx="0">
                  <c:v>LYC ST PIERRE-PAUL</c:v>
                </c:pt>
                <c:pt idx="1">
                  <c:v>LYCEE AGRICOLE 28</c:v>
                </c:pt>
                <c:pt idx="2">
                  <c:v>LYCEE E. BRANLY</c:v>
                </c:pt>
                <c:pt idx="3">
                  <c:v>LYCEE EMILE ZOLA</c:v>
                </c:pt>
                <c:pt idx="4">
                  <c:v>LYCEE FULBERT</c:v>
                </c:pt>
                <c:pt idx="5">
                  <c:v>LYCEE J. DE BEAUCE</c:v>
                </c:pt>
                <c:pt idx="6">
                  <c:v>LYCEE MARCEAU</c:v>
                </c:pt>
                <c:pt idx="7">
                  <c:v>LYCEE NOTRE DAME</c:v>
                </c:pt>
                <c:pt idx="8">
                  <c:v>LYCEE R. BELLEAU</c:v>
                </c:pt>
                <c:pt idx="9">
                  <c:v>LYCEE ROTROU</c:v>
                </c:pt>
                <c:pt idx="10">
                  <c:v>LYCEE S. MONFORT</c:v>
                </c:pt>
              </c:strCache>
            </c:strRef>
          </c:cat>
          <c:val>
            <c:numRef>
              <c:f>'DONNEES ETAB'!$K$17:$K$27</c:f>
              <c:numCache>
                <c:formatCode>0.00</c:formatCode>
                <c:ptCount val="11"/>
                <c:pt idx="0">
                  <c:v>13.8003835684237</c:v>
                </c:pt>
                <c:pt idx="1">
                  <c:v>13.8003835684237</c:v>
                </c:pt>
                <c:pt idx="2">
                  <c:v>13.8003835684237</c:v>
                </c:pt>
                <c:pt idx="3">
                  <c:v>13.8003835684237</c:v>
                </c:pt>
                <c:pt idx="4">
                  <c:v>13.8003835684237</c:v>
                </c:pt>
                <c:pt idx="5">
                  <c:v>13.8003835684237</c:v>
                </c:pt>
                <c:pt idx="6">
                  <c:v>13.8003835684237</c:v>
                </c:pt>
                <c:pt idx="7">
                  <c:v>13.8003835684237</c:v>
                </c:pt>
                <c:pt idx="8">
                  <c:v>13.8003835684237</c:v>
                </c:pt>
                <c:pt idx="9">
                  <c:v>13.8003835684237</c:v>
                </c:pt>
                <c:pt idx="10">
                  <c:v>13.8003835684237</c:v>
                </c:pt>
              </c:numCache>
            </c:numRef>
          </c:val>
          <c:smooth val="0"/>
          <c:extLst xmlns:c16r2="http://schemas.microsoft.com/office/drawing/2015/06/chart">
            <c:ext xmlns:c16="http://schemas.microsoft.com/office/drawing/2014/chart" uri="{C3380CC4-5D6E-409C-BE32-E72D297353CC}">
              <c16:uniqueId val="{00000002-091E-40B4-A893-1D71F0C74B89}"/>
            </c:ext>
          </c:extLst>
        </c:ser>
        <c:ser>
          <c:idx val="2"/>
          <c:order val="2"/>
          <c:tx>
            <c:v>Moyenne Acad : 13,76</c:v>
          </c:tx>
          <c:spPr>
            <a:ln w="47625" cap="rnd" cmpd="sng" algn="ctr">
              <a:solidFill>
                <a:schemeClr val="accent5">
                  <a:tint val="65000"/>
                  <a:shade val="95000"/>
                  <a:satMod val="105000"/>
                </a:schemeClr>
              </a:solidFill>
              <a:prstDash val="solid"/>
              <a:round/>
            </a:ln>
            <a:effectLst/>
          </c:spPr>
          <c:marker>
            <c:symbol val="none"/>
          </c:marker>
          <c:cat>
            <c:strRef>
              <c:f>'DONNEES ETAB'!$G$17:$G$27</c:f>
              <c:strCache>
                <c:ptCount val="11"/>
                <c:pt idx="0">
                  <c:v>LYC ST PIERRE-PAUL</c:v>
                </c:pt>
                <c:pt idx="1">
                  <c:v>LYCEE AGRICOLE 28</c:v>
                </c:pt>
                <c:pt idx="2">
                  <c:v>LYCEE E. BRANLY</c:v>
                </c:pt>
                <c:pt idx="3">
                  <c:v>LYCEE EMILE ZOLA</c:v>
                </c:pt>
                <c:pt idx="4">
                  <c:v>LYCEE FULBERT</c:v>
                </c:pt>
                <c:pt idx="5">
                  <c:v>LYCEE J. DE BEAUCE</c:v>
                </c:pt>
                <c:pt idx="6">
                  <c:v>LYCEE MARCEAU</c:v>
                </c:pt>
                <c:pt idx="7">
                  <c:v>LYCEE NOTRE DAME</c:v>
                </c:pt>
                <c:pt idx="8">
                  <c:v>LYCEE R. BELLEAU</c:v>
                </c:pt>
                <c:pt idx="9">
                  <c:v>LYCEE ROTROU</c:v>
                </c:pt>
                <c:pt idx="10">
                  <c:v>LYCEE S. MONFORT</c:v>
                </c:pt>
              </c:strCache>
            </c:strRef>
          </c:cat>
          <c:val>
            <c:numRef>
              <c:f>'DONNEES ETAB'!$M$17:$M$27</c:f>
              <c:numCache>
                <c:formatCode>0.00</c:formatCode>
                <c:ptCount val="11"/>
                <c:pt idx="0">
                  <c:v>13.75520445309842</c:v>
                </c:pt>
                <c:pt idx="1">
                  <c:v>13.75520445309842</c:v>
                </c:pt>
                <c:pt idx="2">
                  <c:v>13.75520445309842</c:v>
                </c:pt>
                <c:pt idx="3">
                  <c:v>13.75520445309842</c:v>
                </c:pt>
                <c:pt idx="4">
                  <c:v>13.75520445309842</c:v>
                </c:pt>
                <c:pt idx="5">
                  <c:v>13.75520445309842</c:v>
                </c:pt>
                <c:pt idx="6">
                  <c:v>13.75520445309842</c:v>
                </c:pt>
                <c:pt idx="7">
                  <c:v>13.75520445309842</c:v>
                </c:pt>
                <c:pt idx="8">
                  <c:v>13.75520445309842</c:v>
                </c:pt>
                <c:pt idx="9">
                  <c:v>13.75520445309842</c:v>
                </c:pt>
                <c:pt idx="10">
                  <c:v>13.75520445309842</c:v>
                </c:pt>
              </c:numCache>
            </c:numRef>
          </c:val>
          <c:smooth val="0"/>
          <c:extLst xmlns:c16r2="http://schemas.microsoft.com/office/drawing/2015/06/chart">
            <c:ext xmlns:c16="http://schemas.microsoft.com/office/drawing/2014/chart" uri="{C3380CC4-5D6E-409C-BE32-E72D297353CC}">
              <c16:uniqueId val="{00000003-091E-40B4-A893-1D71F0C74B89}"/>
            </c:ext>
          </c:extLst>
        </c:ser>
        <c:dLbls>
          <c:showLegendKey val="0"/>
          <c:showVal val="0"/>
          <c:showCatName val="0"/>
          <c:showSerName val="0"/>
          <c:showPercent val="0"/>
          <c:showBubbleSize val="0"/>
        </c:dLbls>
        <c:marker val="1"/>
        <c:smooth val="0"/>
        <c:axId val="-2094162808"/>
        <c:axId val="-2094169352"/>
      </c:lineChart>
      <c:catAx>
        <c:axId val="-2094162808"/>
        <c:scaling>
          <c:orientation val="minMax"/>
        </c:scaling>
        <c:delete val="0"/>
        <c:axPos val="b"/>
        <c:numFmt formatCode="General" sourceLinked="0"/>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2700000" spcFirstLastPara="1" vertOverflow="ellipsis" wrap="square" anchor="ctr" anchorCtr="1"/>
          <a:lstStyle/>
          <a:p>
            <a:pPr>
              <a:defRPr sz="1000" b="0" i="0" u="none" strike="noStrike" kern="1200" baseline="0">
                <a:solidFill>
                  <a:schemeClr val="lt1"/>
                </a:solidFill>
                <a:latin typeface="+mn-lt"/>
                <a:ea typeface="+mn-ea"/>
                <a:cs typeface="+mn-cs"/>
              </a:defRPr>
            </a:pPr>
            <a:endParaRPr lang="fr-FR"/>
          </a:p>
        </c:txPr>
        <c:crossAx val="-2094169352"/>
        <c:crosses val="autoZero"/>
        <c:auto val="1"/>
        <c:lblAlgn val="ctr"/>
        <c:lblOffset val="100"/>
        <c:noMultiLvlLbl val="0"/>
      </c:catAx>
      <c:valAx>
        <c:axId val="-2094169352"/>
        <c:scaling>
          <c:orientation val="minMax"/>
          <c:max val="20.0"/>
          <c:min val="4.0"/>
        </c:scaling>
        <c:delete val="0"/>
        <c:axPos val="l"/>
        <c:majorGridlines>
          <c:spPr>
            <a:ln w="9525" cap="flat" cmpd="sng" algn="ctr">
              <a:solidFill>
                <a:schemeClr val="dk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crossAx val="-2094162808"/>
        <c:crosses val="autoZero"/>
        <c:crossBetween val="between"/>
      </c:valAx>
      <c:spPr>
        <a:solidFill>
          <a:schemeClr val="dk1">
            <a:tint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legend>
    <c:plotVisOnly val="1"/>
    <c:dispBlanksAs val="gap"/>
    <c:showDLblsOverMax val="0"/>
  </c:chart>
  <c:spPr>
    <a:solidFill>
      <a:schemeClr val="dk1"/>
    </a:solidFill>
    <a:ln>
      <a:noFill/>
    </a:ln>
    <a:effectLst/>
  </c:spPr>
  <c:txPr>
    <a:bodyPr/>
    <a:lstStyle/>
    <a:p>
      <a:pPr>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ivotFmts>
      <c:pivotFmt>
        <c:idx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3"/>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3"/>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6"/>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7"/>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8"/>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9"/>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1"/>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3"/>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barChart>
        <c:barDir val="col"/>
        <c:grouping val="clustered"/>
        <c:varyColors val="0"/>
        <c:ser>
          <c:idx val="0"/>
          <c:order val="0"/>
          <c:tx>
            <c:strRef>
              <c:f>'DONNEES ETAB'!$X$5</c:f>
              <c:strCache>
                <c:ptCount val="1"/>
                <c:pt idx="0">
                  <c:v>Moy 2013</c:v>
                </c:pt>
              </c:strCache>
            </c:strRef>
          </c:tx>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ETAB'!$G$17:$G$27</c:f>
              <c:strCache>
                <c:ptCount val="11"/>
                <c:pt idx="0">
                  <c:v>LYC ST PIERRE-PAUL</c:v>
                </c:pt>
                <c:pt idx="1">
                  <c:v>LYCEE AGRICOLE 28</c:v>
                </c:pt>
                <c:pt idx="2">
                  <c:v>LYCEE E. BRANLY</c:v>
                </c:pt>
                <c:pt idx="3">
                  <c:v>LYCEE EMILE ZOLA</c:v>
                </c:pt>
                <c:pt idx="4">
                  <c:v>LYCEE FULBERT</c:v>
                </c:pt>
                <c:pt idx="5">
                  <c:v>LYCEE J. DE BEAUCE</c:v>
                </c:pt>
                <c:pt idx="6">
                  <c:v>LYCEE MARCEAU</c:v>
                </c:pt>
                <c:pt idx="7">
                  <c:v>LYCEE NOTRE DAME</c:v>
                </c:pt>
                <c:pt idx="8">
                  <c:v>LYCEE R. BELLEAU</c:v>
                </c:pt>
                <c:pt idx="9">
                  <c:v>LYCEE ROTROU</c:v>
                </c:pt>
                <c:pt idx="10">
                  <c:v>LYCEE S. MONFORT</c:v>
                </c:pt>
              </c:strCache>
            </c:strRef>
          </c:cat>
          <c:val>
            <c:numRef>
              <c:f>'DONNEES ETAB'!$X$17:$X$27</c:f>
              <c:numCache>
                <c:formatCode>0.00</c:formatCode>
                <c:ptCount val="11"/>
                <c:pt idx="0">
                  <c:v>13.63211845102506</c:v>
                </c:pt>
                <c:pt idx="1">
                  <c:v>13.68666666666667</c:v>
                </c:pt>
                <c:pt idx="2">
                  <c:v>12.41692913385827</c:v>
                </c:pt>
                <c:pt idx="3">
                  <c:v>13.01481481481481</c:v>
                </c:pt>
                <c:pt idx="4">
                  <c:v>13.25071664829107</c:v>
                </c:pt>
                <c:pt idx="5">
                  <c:v>13.68586744639377</c:v>
                </c:pt>
                <c:pt idx="6">
                  <c:v>12.95932642487047</c:v>
                </c:pt>
                <c:pt idx="7">
                  <c:v>13.27304832713754</c:v>
                </c:pt>
                <c:pt idx="8">
                  <c:v>13.2126112759644</c:v>
                </c:pt>
                <c:pt idx="9">
                  <c:v>12.19327956989248</c:v>
                </c:pt>
                <c:pt idx="10">
                  <c:v>13.66520681265206</c:v>
                </c:pt>
              </c:numCache>
            </c:numRef>
          </c:val>
          <c:extLst xmlns:c16r2="http://schemas.microsoft.com/office/drawing/2015/06/chart">
            <c:ext xmlns:c16="http://schemas.microsoft.com/office/drawing/2014/chart" uri="{C3380CC4-5D6E-409C-BE32-E72D297353CC}">
              <c16:uniqueId val="{00000000-B87E-4460-B333-1CF62CC98BBC}"/>
            </c:ext>
          </c:extLst>
        </c:ser>
        <c:ser>
          <c:idx val="1"/>
          <c:order val="1"/>
          <c:tx>
            <c:strRef>
              <c:f>'DONNEES ETAB'!$V$5</c:f>
              <c:strCache>
                <c:ptCount val="1"/>
                <c:pt idx="0">
                  <c:v>Moy 2014</c:v>
                </c:pt>
              </c:strCache>
            </c:strRef>
          </c:tx>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ETAB'!$G$17:$G$27</c:f>
              <c:strCache>
                <c:ptCount val="11"/>
                <c:pt idx="0">
                  <c:v>LYC ST PIERRE-PAUL</c:v>
                </c:pt>
                <c:pt idx="1">
                  <c:v>LYCEE AGRICOLE 28</c:v>
                </c:pt>
                <c:pt idx="2">
                  <c:v>LYCEE E. BRANLY</c:v>
                </c:pt>
                <c:pt idx="3">
                  <c:v>LYCEE EMILE ZOLA</c:v>
                </c:pt>
                <c:pt idx="4">
                  <c:v>LYCEE FULBERT</c:v>
                </c:pt>
                <c:pt idx="5">
                  <c:v>LYCEE J. DE BEAUCE</c:v>
                </c:pt>
                <c:pt idx="6">
                  <c:v>LYCEE MARCEAU</c:v>
                </c:pt>
                <c:pt idx="7">
                  <c:v>LYCEE NOTRE DAME</c:v>
                </c:pt>
                <c:pt idx="8">
                  <c:v>LYCEE R. BELLEAU</c:v>
                </c:pt>
                <c:pt idx="9">
                  <c:v>LYCEE ROTROU</c:v>
                </c:pt>
                <c:pt idx="10">
                  <c:v>LYCEE S. MONFORT</c:v>
                </c:pt>
              </c:strCache>
            </c:strRef>
          </c:cat>
          <c:val>
            <c:numRef>
              <c:f>'DONNEES ETAB'!$V$17:$V$27</c:f>
              <c:numCache>
                <c:formatCode>0.00</c:formatCode>
                <c:ptCount val="11"/>
                <c:pt idx="0">
                  <c:v>13.82321428571428</c:v>
                </c:pt>
                <c:pt idx="1">
                  <c:v>13.5357142857143</c:v>
                </c:pt>
                <c:pt idx="2">
                  <c:v>12.58297872340425</c:v>
                </c:pt>
                <c:pt idx="3">
                  <c:v>13.8461824953445</c:v>
                </c:pt>
                <c:pt idx="4">
                  <c:v>13.22555555555556</c:v>
                </c:pt>
                <c:pt idx="5">
                  <c:v>13.70636704119849</c:v>
                </c:pt>
                <c:pt idx="6">
                  <c:v>13.30447409733125</c:v>
                </c:pt>
                <c:pt idx="7">
                  <c:v>13.59929824561403</c:v>
                </c:pt>
                <c:pt idx="8">
                  <c:v>13.92321699544765</c:v>
                </c:pt>
                <c:pt idx="9">
                  <c:v>13.1130890052356</c:v>
                </c:pt>
                <c:pt idx="10">
                  <c:v>13.81546961325967</c:v>
                </c:pt>
              </c:numCache>
            </c:numRef>
          </c:val>
          <c:extLst xmlns:c16r2="http://schemas.microsoft.com/office/drawing/2015/06/chart">
            <c:ext xmlns:c16="http://schemas.microsoft.com/office/drawing/2014/chart" uri="{C3380CC4-5D6E-409C-BE32-E72D297353CC}">
              <c16:uniqueId val="{00000001-B87E-4460-B333-1CF62CC98BBC}"/>
            </c:ext>
          </c:extLst>
        </c:ser>
        <c:ser>
          <c:idx val="2"/>
          <c:order val="2"/>
          <c:tx>
            <c:strRef>
              <c:f>'DONNEES ETAB'!$T$5</c:f>
              <c:strCache>
                <c:ptCount val="1"/>
                <c:pt idx="0">
                  <c:v>Moy 2015</c:v>
                </c:pt>
              </c:strCache>
            </c:strRef>
          </c:tx>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ETAB'!$G$17:$G$27</c:f>
              <c:strCache>
                <c:ptCount val="11"/>
                <c:pt idx="0">
                  <c:v>LYC ST PIERRE-PAUL</c:v>
                </c:pt>
                <c:pt idx="1">
                  <c:v>LYCEE AGRICOLE 28</c:v>
                </c:pt>
                <c:pt idx="2">
                  <c:v>LYCEE E. BRANLY</c:v>
                </c:pt>
                <c:pt idx="3">
                  <c:v>LYCEE EMILE ZOLA</c:v>
                </c:pt>
                <c:pt idx="4">
                  <c:v>LYCEE FULBERT</c:v>
                </c:pt>
                <c:pt idx="5">
                  <c:v>LYCEE J. DE BEAUCE</c:v>
                </c:pt>
                <c:pt idx="6">
                  <c:v>LYCEE MARCEAU</c:v>
                </c:pt>
                <c:pt idx="7">
                  <c:v>LYCEE NOTRE DAME</c:v>
                </c:pt>
                <c:pt idx="8">
                  <c:v>LYCEE R. BELLEAU</c:v>
                </c:pt>
                <c:pt idx="9">
                  <c:v>LYCEE ROTROU</c:v>
                </c:pt>
                <c:pt idx="10">
                  <c:v>LYCEE S. MONFORT</c:v>
                </c:pt>
              </c:strCache>
            </c:strRef>
          </c:cat>
          <c:val>
            <c:numRef>
              <c:f>'DONNEES ETAB'!$T$17:$T$27</c:f>
              <c:numCache>
                <c:formatCode>0.00</c:formatCode>
                <c:ptCount val="11"/>
                <c:pt idx="0">
                  <c:v>14.18117048346056</c:v>
                </c:pt>
                <c:pt idx="1">
                  <c:v>15.01818181818182</c:v>
                </c:pt>
                <c:pt idx="2">
                  <c:v>13.33923267326732</c:v>
                </c:pt>
                <c:pt idx="3">
                  <c:v>13.23738461538462</c:v>
                </c:pt>
                <c:pt idx="4">
                  <c:v>12.90887372013652</c:v>
                </c:pt>
                <c:pt idx="5">
                  <c:v>14.17278597785977</c:v>
                </c:pt>
                <c:pt idx="6">
                  <c:v>13.32176759410803</c:v>
                </c:pt>
                <c:pt idx="7">
                  <c:v>13.34896265560166</c:v>
                </c:pt>
                <c:pt idx="8">
                  <c:v>14.40111642743222</c:v>
                </c:pt>
                <c:pt idx="9">
                  <c:v>13.50575263662513</c:v>
                </c:pt>
                <c:pt idx="10">
                  <c:v>14.23877266387726</c:v>
                </c:pt>
              </c:numCache>
            </c:numRef>
          </c:val>
          <c:extLst xmlns:c16r2="http://schemas.microsoft.com/office/drawing/2015/06/chart">
            <c:ext xmlns:c16="http://schemas.microsoft.com/office/drawing/2014/chart" uri="{C3380CC4-5D6E-409C-BE32-E72D297353CC}">
              <c16:uniqueId val="{00000002-B87E-4460-B333-1CF62CC98BBC}"/>
            </c:ext>
          </c:extLst>
        </c:ser>
        <c:ser>
          <c:idx val="3"/>
          <c:order val="3"/>
          <c:tx>
            <c:strRef>
              <c:f>'DONNEES ETAB'!$R$5</c:f>
              <c:strCache>
                <c:ptCount val="1"/>
                <c:pt idx="0">
                  <c:v>Moy 2016</c:v>
                </c:pt>
              </c:strCache>
            </c:strRef>
          </c:tx>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ETAB'!$G$17:$G$27</c:f>
              <c:strCache>
                <c:ptCount val="11"/>
                <c:pt idx="0">
                  <c:v>LYC ST PIERRE-PAUL</c:v>
                </c:pt>
                <c:pt idx="1">
                  <c:v>LYCEE AGRICOLE 28</c:v>
                </c:pt>
                <c:pt idx="2">
                  <c:v>LYCEE E. BRANLY</c:v>
                </c:pt>
                <c:pt idx="3">
                  <c:v>LYCEE EMILE ZOLA</c:v>
                </c:pt>
                <c:pt idx="4">
                  <c:v>LYCEE FULBERT</c:v>
                </c:pt>
                <c:pt idx="5">
                  <c:v>LYCEE J. DE BEAUCE</c:v>
                </c:pt>
                <c:pt idx="6">
                  <c:v>LYCEE MARCEAU</c:v>
                </c:pt>
                <c:pt idx="7">
                  <c:v>LYCEE NOTRE DAME</c:v>
                </c:pt>
                <c:pt idx="8">
                  <c:v>LYCEE R. BELLEAU</c:v>
                </c:pt>
                <c:pt idx="9">
                  <c:v>LYCEE ROTROU</c:v>
                </c:pt>
                <c:pt idx="10">
                  <c:v>LYCEE S. MONFORT</c:v>
                </c:pt>
              </c:strCache>
            </c:strRef>
          </c:cat>
          <c:val>
            <c:numRef>
              <c:f>'DONNEES ETAB'!$R$17:$R$27</c:f>
              <c:numCache>
                <c:formatCode>0.00</c:formatCode>
                <c:ptCount val="11"/>
                <c:pt idx="0">
                  <c:v>14.36338797814208</c:v>
                </c:pt>
                <c:pt idx="1">
                  <c:v>15.34666666666667</c:v>
                </c:pt>
                <c:pt idx="2">
                  <c:v>14.18565400843884</c:v>
                </c:pt>
                <c:pt idx="3">
                  <c:v>13.48863976083707</c:v>
                </c:pt>
                <c:pt idx="4">
                  <c:v>13.53791946308725</c:v>
                </c:pt>
                <c:pt idx="5">
                  <c:v>14.03433133732535</c:v>
                </c:pt>
                <c:pt idx="6">
                  <c:v>13.51917494270434</c:v>
                </c:pt>
                <c:pt idx="7">
                  <c:v>13.751083032491</c:v>
                </c:pt>
                <c:pt idx="8">
                  <c:v>13.74141414141415</c:v>
                </c:pt>
                <c:pt idx="9">
                  <c:v>13.6853515625</c:v>
                </c:pt>
                <c:pt idx="10">
                  <c:v>14.00173410404624</c:v>
                </c:pt>
              </c:numCache>
            </c:numRef>
          </c:val>
          <c:extLst xmlns:c16r2="http://schemas.microsoft.com/office/drawing/2015/06/chart">
            <c:ext xmlns:c16="http://schemas.microsoft.com/office/drawing/2014/chart" uri="{C3380CC4-5D6E-409C-BE32-E72D297353CC}">
              <c16:uniqueId val="{00000003-B87E-4460-B333-1CF62CC98BBC}"/>
            </c:ext>
          </c:extLst>
        </c:ser>
        <c:dLbls>
          <c:showLegendKey val="0"/>
          <c:showVal val="0"/>
          <c:showCatName val="0"/>
          <c:showSerName val="0"/>
          <c:showPercent val="0"/>
          <c:showBubbleSize val="0"/>
        </c:dLbls>
        <c:gapWidth val="100"/>
        <c:overlap val="-24"/>
        <c:axId val="-2097956632"/>
        <c:axId val="-2098060056"/>
      </c:barChart>
      <c:catAx>
        <c:axId val="-20979566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098060056"/>
        <c:crosses val="autoZero"/>
        <c:auto val="1"/>
        <c:lblAlgn val="ctr"/>
        <c:lblOffset val="100"/>
        <c:noMultiLvlLbl val="0"/>
      </c:catAx>
      <c:valAx>
        <c:axId val="-2098060056"/>
        <c:scaling>
          <c:orientation val="minMax"/>
          <c:max val="16.0"/>
          <c:min val="1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09795663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r-FR"/>
          </a:p>
        </c:txPr>
      </c:dTable>
      <c:spPr>
        <a:noFill/>
        <a:ln>
          <a:noFill/>
        </a:ln>
        <a:effectLst/>
      </c:spPr>
    </c:plotArea>
    <c:plotVisOnly val="1"/>
    <c:dispBlanksAs val="gap"/>
    <c:showDLblsOverMax val="0"/>
  </c:chart>
  <c:spPr>
    <a:gradFill flip="none" rotWithShape="1">
      <a:gsLst>
        <a:gs pos="0">
          <a:schemeClr val="tx1"/>
        </a:gs>
        <a:gs pos="83000">
          <a:schemeClr val="tx1">
            <a:lumMod val="75000"/>
            <a:lumOff val="25000"/>
          </a:schemeClr>
        </a:gs>
        <a:gs pos="100000">
          <a:schemeClr val="tx1"/>
        </a:gs>
      </a:gsLst>
      <a:lin ang="5400000" scaled="1"/>
      <a:tileRect/>
    </a:gradFill>
    <a:ln>
      <a:noFill/>
    </a:ln>
    <a:effectLst/>
  </c:spPr>
  <c:txPr>
    <a:bodyPr/>
    <a:lstStyle/>
    <a:p>
      <a:pPr>
        <a:defRPr/>
      </a:pPr>
      <a:endParaRPr lang="fr-FR"/>
    </a:p>
  </c:txPr>
  <c:externalData r:id="rId1">
    <c:autoUpdate val="0"/>
  </c:externalData>
  <c:extLst xmlns:c16r2="http://schemas.microsoft.com/office/drawing/2015/06/chart"/>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tx>
            <c:v>Moyennes Etab 41</c:v>
          </c:tx>
          <c:spPr>
            <a:gradFill rotWithShape="1">
              <a:gsLst>
                <a:gs pos="0">
                  <a:schemeClr val="accent6">
                    <a:shade val="65000"/>
                    <a:shade val="51000"/>
                    <a:satMod val="130000"/>
                  </a:schemeClr>
                </a:gs>
                <a:gs pos="80000">
                  <a:schemeClr val="accent6">
                    <a:shade val="65000"/>
                    <a:shade val="93000"/>
                    <a:satMod val="130000"/>
                  </a:schemeClr>
                </a:gs>
                <a:gs pos="100000">
                  <a:schemeClr val="accent6">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7632425143058E-17"/>
                  <c:y val="0.38482682792743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16C-4577-ABB4-3DF35C2815EE}"/>
                </c:ext>
              </c:extLst>
            </c:dLbl>
            <c:dLbl>
              <c:idx val="11"/>
              <c:layout>
                <c:manualLayout>
                  <c:x val="-2.04211880228892E-16"/>
                  <c:y val="0.44667399670148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16C-4577-ABB4-3DF35C2815EE}"/>
                </c:ext>
              </c:extLst>
            </c:dLbl>
            <c:spPr>
              <a:noFill/>
              <a:ln>
                <a:noFill/>
              </a:ln>
              <a:effectLst/>
            </c:spPr>
            <c:txPr>
              <a:bodyPr rot="-540000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lt1">
                          <a:shade val="95000"/>
                          <a:satMod val="105000"/>
                        </a:schemeClr>
                      </a:solidFill>
                      <a:prstDash val="solid"/>
                      <a:round/>
                    </a:ln>
                    <a:effectLst/>
                  </c:spPr>
                </c15:leaderLines>
              </c:ext>
            </c:extLst>
          </c:dLbls>
          <c:errBars>
            <c:errBarType val="both"/>
            <c:errValType val="cust"/>
            <c:noEndCap val="0"/>
            <c:plus>
              <c:numRef>
                <c:f>'DONNEES ETAB'!$J$59:$J$70</c:f>
                <c:numCache>
                  <c:formatCode>General</c:formatCode>
                  <c:ptCount val="12"/>
                  <c:pt idx="0">
                    <c:v>3.988413691134146</c:v>
                  </c:pt>
                  <c:pt idx="1">
                    <c:v>2.712473914047007</c:v>
                  </c:pt>
                  <c:pt idx="2">
                    <c:v>3.443401988709337</c:v>
                  </c:pt>
                  <c:pt idx="3">
                    <c:v>2.846359651433059</c:v>
                  </c:pt>
                  <c:pt idx="4">
                    <c:v>3.563974155341241</c:v>
                  </c:pt>
                  <c:pt idx="5">
                    <c:v>3.083898898451978</c:v>
                  </c:pt>
                  <c:pt idx="6">
                    <c:v>3.490991897166044</c:v>
                  </c:pt>
                  <c:pt idx="7">
                    <c:v>3.884059827957739</c:v>
                  </c:pt>
                  <c:pt idx="8">
                    <c:v>2.51587976021118</c:v>
                  </c:pt>
                  <c:pt idx="9">
                    <c:v>3.416430907463277</c:v>
                  </c:pt>
                  <c:pt idx="10">
                    <c:v>1.696133061052918</c:v>
                  </c:pt>
                  <c:pt idx="11">
                    <c:v>2.818465865967853</c:v>
                  </c:pt>
                </c:numCache>
              </c:numRef>
            </c:plus>
            <c:minus>
              <c:numRef>
                <c:f>'DONNEES ETAB'!$J$59:$J$70</c:f>
                <c:numCache>
                  <c:formatCode>General</c:formatCode>
                  <c:ptCount val="12"/>
                  <c:pt idx="0">
                    <c:v>3.988413691134146</c:v>
                  </c:pt>
                  <c:pt idx="1">
                    <c:v>2.712473914047007</c:v>
                  </c:pt>
                  <c:pt idx="2">
                    <c:v>3.443401988709337</c:v>
                  </c:pt>
                  <c:pt idx="3">
                    <c:v>2.846359651433059</c:v>
                  </c:pt>
                  <c:pt idx="4">
                    <c:v>3.563974155341241</c:v>
                  </c:pt>
                  <c:pt idx="5">
                    <c:v>3.083898898451978</c:v>
                  </c:pt>
                  <c:pt idx="6">
                    <c:v>3.490991897166044</c:v>
                  </c:pt>
                  <c:pt idx="7">
                    <c:v>3.884059827957739</c:v>
                  </c:pt>
                  <c:pt idx="8">
                    <c:v>2.51587976021118</c:v>
                  </c:pt>
                  <c:pt idx="9">
                    <c:v>3.416430907463277</c:v>
                  </c:pt>
                  <c:pt idx="10">
                    <c:v>1.696133061052918</c:v>
                  </c:pt>
                  <c:pt idx="11">
                    <c:v>2.818465865967853</c:v>
                  </c:pt>
                </c:numCache>
              </c:numRef>
            </c:minus>
            <c:spPr>
              <a:solidFill>
                <a:schemeClr val="lt1"/>
              </a:solidFill>
              <a:ln w="9525" cap="flat" cmpd="sng" algn="ctr">
                <a:solidFill>
                  <a:schemeClr val="lt1">
                    <a:shade val="95000"/>
                    <a:satMod val="105000"/>
                  </a:schemeClr>
                </a:solidFill>
                <a:prstDash val="solid"/>
                <a:round/>
              </a:ln>
              <a:effectLst/>
            </c:spPr>
          </c:errBars>
          <c:cat>
            <c:strRef>
              <c:f>'DONNEES ETAB'!$G$59:$G$70</c:f>
              <c:strCache>
                <c:ptCount val="12"/>
                <c:pt idx="0">
                  <c:v>LYC.LA PROVIDENCE</c:v>
                </c:pt>
                <c:pt idx="1">
                  <c:v>LYC ND DES AYDES</c:v>
                </c:pt>
                <c:pt idx="2">
                  <c:v>LYCEE A.THIERRY</c:v>
                </c:pt>
                <c:pt idx="3">
                  <c:v>LYCEE AGRICOLE 41</c:v>
                </c:pt>
                <c:pt idx="4">
                  <c:v>LYCEE C.CLAUDEL</c:v>
                </c:pt>
                <c:pt idx="5">
                  <c:v>LYCEE C.DE FRANCE</c:v>
                </c:pt>
                <c:pt idx="6">
                  <c:v>LYCEE DE PONTLEVOY</c:v>
                </c:pt>
                <c:pt idx="7">
                  <c:v>LYCEE DESSAIGNES</c:v>
                </c:pt>
                <c:pt idx="8">
                  <c:v>LYCEE HOTELIER</c:v>
                </c:pt>
                <c:pt idx="9">
                  <c:v>LYCEE RONSARD</c:v>
                </c:pt>
                <c:pt idx="10">
                  <c:v>LYCEE ST JOSEPH 41</c:v>
                </c:pt>
                <c:pt idx="11">
                  <c:v>LYCEE SAINTE-MARIE</c:v>
                </c:pt>
              </c:strCache>
            </c:strRef>
          </c:cat>
          <c:val>
            <c:numRef>
              <c:f>'DONNEES ETAB'!$I$59:$I$70</c:f>
              <c:numCache>
                <c:formatCode>0.00</c:formatCode>
                <c:ptCount val="12"/>
                <c:pt idx="0">
                  <c:v>12.72941176470589</c:v>
                </c:pt>
                <c:pt idx="1">
                  <c:v>14.31257861635222</c:v>
                </c:pt>
                <c:pt idx="2">
                  <c:v>13.8337591240876</c:v>
                </c:pt>
                <c:pt idx="3">
                  <c:v>16.02285714285714</c:v>
                </c:pt>
                <c:pt idx="4">
                  <c:v>14.0410941475827</c:v>
                </c:pt>
                <c:pt idx="5">
                  <c:v>13.20728155339806</c:v>
                </c:pt>
                <c:pt idx="6">
                  <c:v>15.09757575757575</c:v>
                </c:pt>
                <c:pt idx="7">
                  <c:v>12.91435726210353</c:v>
                </c:pt>
                <c:pt idx="8">
                  <c:v>13.54691358024691</c:v>
                </c:pt>
                <c:pt idx="9">
                  <c:v>14.04625506072873</c:v>
                </c:pt>
                <c:pt idx="10">
                  <c:v>15.18085106382978</c:v>
                </c:pt>
                <c:pt idx="11">
                  <c:v>13.90549828178695</c:v>
                </c:pt>
              </c:numCache>
            </c:numRef>
          </c:val>
          <c:extLst xmlns:c16r2="http://schemas.microsoft.com/office/drawing/2015/06/chart">
            <c:ext xmlns:c16="http://schemas.microsoft.com/office/drawing/2014/chart" uri="{C3380CC4-5D6E-409C-BE32-E72D297353CC}">
              <c16:uniqueId val="{00000002-516C-4577-ABB4-3DF35C2815EE}"/>
            </c:ext>
          </c:extLst>
        </c:ser>
        <c:dLbls>
          <c:showLegendKey val="0"/>
          <c:showVal val="0"/>
          <c:showCatName val="0"/>
          <c:showSerName val="0"/>
          <c:showPercent val="0"/>
          <c:showBubbleSize val="0"/>
        </c:dLbls>
        <c:gapWidth val="51"/>
        <c:axId val="-2139239592"/>
        <c:axId val="-2139718856"/>
      </c:barChart>
      <c:lineChart>
        <c:grouping val="standard"/>
        <c:varyColors val="0"/>
        <c:ser>
          <c:idx val="1"/>
          <c:order val="1"/>
          <c:tx>
            <c:v>Moyenne Dept 41 : 13,79</c:v>
          </c:tx>
          <c:spPr>
            <a:ln w="47625" cap="rnd" cmpd="sng" algn="ctr">
              <a:solidFill>
                <a:schemeClr val="accent6">
                  <a:shade val="95000"/>
                  <a:satMod val="105000"/>
                </a:schemeClr>
              </a:solidFill>
              <a:prstDash val="solid"/>
              <a:round/>
            </a:ln>
            <a:effectLst/>
          </c:spPr>
          <c:marker>
            <c:symbol val="none"/>
          </c:marker>
          <c:cat>
            <c:strRef>
              <c:f>'DONNEES ETAB'!$G$59:$G$70</c:f>
              <c:strCache>
                <c:ptCount val="12"/>
                <c:pt idx="0">
                  <c:v>LYC.LA PROVIDENCE</c:v>
                </c:pt>
                <c:pt idx="1">
                  <c:v>LYC ND DES AYDES</c:v>
                </c:pt>
                <c:pt idx="2">
                  <c:v>LYCEE A.THIERRY</c:v>
                </c:pt>
                <c:pt idx="3">
                  <c:v>LYCEE AGRICOLE 41</c:v>
                </c:pt>
                <c:pt idx="4">
                  <c:v>LYCEE C.CLAUDEL</c:v>
                </c:pt>
                <c:pt idx="5">
                  <c:v>LYCEE C.DE FRANCE</c:v>
                </c:pt>
                <c:pt idx="6">
                  <c:v>LYCEE DE PONTLEVOY</c:v>
                </c:pt>
                <c:pt idx="7">
                  <c:v>LYCEE DESSAIGNES</c:v>
                </c:pt>
                <c:pt idx="8">
                  <c:v>LYCEE HOTELIER</c:v>
                </c:pt>
                <c:pt idx="9">
                  <c:v>LYCEE RONSARD</c:v>
                </c:pt>
                <c:pt idx="10">
                  <c:v>LYCEE ST JOSEPH 41</c:v>
                </c:pt>
                <c:pt idx="11">
                  <c:v>LYCEE SAINTE-MARIE</c:v>
                </c:pt>
              </c:strCache>
            </c:strRef>
          </c:cat>
          <c:val>
            <c:numRef>
              <c:f>'DONNEES ETAB'!$K$59:$K$70</c:f>
              <c:numCache>
                <c:formatCode>0.00</c:formatCode>
                <c:ptCount val="12"/>
                <c:pt idx="0">
                  <c:v>13.6438409655662</c:v>
                </c:pt>
                <c:pt idx="1">
                  <c:v>13.6438409655662</c:v>
                </c:pt>
                <c:pt idx="2">
                  <c:v>13.6438409655662</c:v>
                </c:pt>
                <c:pt idx="3">
                  <c:v>13.6438409655662</c:v>
                </c:pt>
                <c:pt idx="4">
                  <c:v>13.6438409655662</c:v>
                </c:pt>
                <c:pt idx="5">
                  <c:v>13.6438409655662</c:v>
                </c:pt>
                <c:pt idx="6">
                  <c:v>13.6438409655662</c:v>
                </c:pt>
                <c:pt idx="7">
                  <c:v>13.6438409655662</c:v>
                </c:pt>
                <c:pt idx="8">
                  <c:v>13.6438409655662</c:v>
                </c:pt>
                <c:pt idx="9">
                  <c:v>13.6438409655662</c:v>
                </c:pt>
                <c:pt idx="10">
                  <c:v>13.6438409655662</c:v>
                </c:pt>
                <c:pt idx="11">
                  <c:v>13.6438409655662</c:v>
                </c:pt>
              </c:numCache>
            </c:numRef>
          </c:val>
          <c:smooth val="0"/>
          <c:extLst xmlns:c16r2="http://schemas.microsoft.com/office/drawing/2015/06/chart">
            <c:ext xmlns:c16="http://schemas.microsoft.com/office/drawing/2014/chart" uri="{C3380CC4-5D6E-409C-BE32-E72D297353CC}">
              <c16:uniqueId val="{00000003-516C-4577-ABB4-3DF35C2815EE}"/>
            </c:ext>
          </c:extLst>
        </c:ser>
        <c:ser>
          <c:idx val="2"/>
          <c:order val="2"/>
          <c:tx>
            <c:v>Moyenne Acad : 13,76</c:v>
          </c:tx>
          <c:spPr>
            <a:ln w="47625" cap="rnd" cmpd="sng" algn="ctr">
              <a:solidFill>
                <a:schemeClr val="accent6">
                  <a:tint val="65000"/>
                  <a:shade val="95000"/>
                  <a:satMod val="105000"/>
                </a:schemeClr>
              </a:solidFill>
              <a:prstDash val="solid"/>
              <a:round/>
            </a:ln>
            <a:effectLst/>
          </c:spPr>
          <c:marker>
            <c:symbol val="none"/>
          </c:marker>
          <c:cat>
            <c:strRef>
              <c:f>'DONNEES ETAB'!$G$59:$G$70</c:f>
              <c:strCache>
                <c:ptCount val="12"/>
                <c:pt idx="0">
                  <c:v>LYC.LA PROVIDENCE</c:v>
                </c:pt>
                <c:pt idx="1">
                  <c:v>LYC ND DES AYDES</c:v>
                </c:pt>
                <c:pt idx="2">
                  <c:v>LYCEE A.THIERRY</c:v>
                </c:pt>
                <c:pt idx="3">
                  <c:v>LYCEE AGRICOLE 41</c:v>
                </c:pt>
                <c:pt idx="4">
                  <c:v>LYCEE C.CLAUDEL</c:v>
                </c:pt>
                <c:pt idx="5">
                  <c:v>LYCEE C.DE FRANCE</c:v>
                </c:pt>
                <c:pt idx="6">
                  <c:v>LYCEE DE PONTLEVOY</c:v>
                </c:pt>
                <c:pt idx="7">
                  <c:v>LYCEE DESSAIGNES</c:v>
                </c:pt>
                <c:pt idx="8">
                  <c:v>LYCEE HOTELIER</c:v>
                </c:pt>
                <c:pt idx="9">
                  <c:v>LYCEE RONSARD</c:v>
                </c:pt>
                <c:pt idx="10">
                  <c:v>LYCEE ST JOSEPH 41</c:v>
                </c:pt>
                <c:pt idx="11">
                  <c:v>LYCEE SAINTE-MARIE</c:v>
                </c:pt>
              </c:strCache>
            </c:strRef>
          </c:cat>
          <c:val>
            <c:numRef>
              <c:f>'DONNEES ETAB'!$M$59:$M$70</c:f>
              <c:numCache>
                <c:formatCode>0.00</c:formatCode>
                <c:ptCount val="12"/>
                <c:pt idx="0">
                  <c:v>13.75520445309842</c:v>
                </c:pt>
                <c:pt idx="1">
                  <c:v>13.75520445309842</c:v>
                </c:pt>
                <c:pt idx="2">
                  <c:v>13.75520445309842</c:v>
                </c:pt>
                <c:pt idx="3">
                  <c:v>13.75520445309842</c:v>
                </c:pt>
                <c:pt idx="4">
                  <c:v>13.75520445309842</c:v>
                </c:pt>
                <c:pt idx="5">
                  <c:v>13.75520445309842</c:v>
                </c:pt>
                <c:pt idx="6">
                  <c:v>13.75520445309842</c:v>
                </c:pt>
                <c:pt idx="7">
                  <c:v>13.75520445309842</c:v>
                </c:pt>
                <c:pt idx="8">
                  <c:v>13.75520445309842</c:v>
                </c:pt>
                <c:pt idx="9">
                  <c:v>13.75520445309842</c:v>
                </c:pt>
                <c:pt idx="10">
                  <c:v>13.75520445309842</c:v>
                </c:pt>
                <c:pt idx="11">
                  <c:v>13.75520445309842</c:v>
                </c:pt>
              </c:numCache>
            </c:numRef>
          </c:val>
          <c:smooth val="0"/>
          <c:extLst xmlns:c16r2="http://schemas.microsoft.com/office/drawing/2015/06/chart">
            <c:ext xmlns:c16="http://schemas.microsoft.com/office/drawing/2014/chart" uri="{C3380CC4-5D6E-409C-BE32-E72D297353CC}">
              <c16:uniqueId val="{00000004-516C-4577-ABB4-3DF35C2815EE}"/>
            </c:ext>
          </c:extLst>
        </c:ser>
        <c:dLbls>
          <c:showLegendKey val="0"/>
          <c:showVal val="0"/>
          <c:showCatName val="0"/>
          <c:showSerName val="0"/>
          <c:showPercent val="0"/>
          <c:showBubbleSize val="0"/>
        </c:dLbls>
        <c:marker val="1"/>
        <c:smooth val="0"/>
        <c:axId val="-2139239592"/>
        <c:axId val="-2139718856"/>
      </c:lineChart>
      <c:catAx>
        <c:axId val="-2139239592"/>
        <c:scaling>
          <c:orientation val="minMax"/>
        </c:scaling>
        <c:delete val="0"/>
        <c:axPos val="b"/>
        <c:numFmt formatCode="General" sourceLinked="0"/>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2700000" spcFirstLastPara="1" vertOverflow="ellipsis" wrap="square" anchor="ctr" anchorCtr="1"/>
          <a:lstStyle/>
          <a:p>
            <a:pPr>
              <a:defRPr sz="1000" b="0" i="0" u="none" strike="noStrike" kern="1200" baseline="0">
                <a:solidFill>
                  <a:schemeClr val="lt1"/>
                </a:solidFill>
                <a:latin typeface="+mn-lt"/>
                <a:ea typeface="+mn-ea"/>
                <a:cs typeface="+mn-cs"/>
              </a:defRPr>
            </a:pPr>
            <a:endParaRPr lang="fr-FR"/>
          </a:p>
        </c:txPr>
        <c:crossAx val="-2139718856"/>
        <c:crosses val="autoZero"/>
        <c:auto val="1"/>
        <c:lblAlgn val="ctr"/>
        <c:lblOffset val="100"/>
        <c:noMultiLvlLbl val="0"/>
      </c:catAx>
      <c:valAx>
        <c:axId val="-2139718856"/>
        <c:scaling>
          <c:orientation val="minMax"/>
          <c:max val="20.0"/>
          <c:min val="4.0"/>
        </c:scaling>
        <c:delete val="0"/>
        <c:axPos val="l"/>
        <c:majorGridlines>
          <c:spPr>
            <a:ln w="9525" cap="flat" cmpd="sng" algn="ctr">
              <a:solidFill>
                <a:schemeClr val="dk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crossAx val="-2139239592"/>
        <c:crosses val="autoZero"/>
        <c:crossBetween val="between"/>
      </c:valAx>
      <c:spPr>
        <a:solidFill>
          <a:schemeClr val="dk1">
            <a:tint val="95000"/>
          </a:schemeClr>
        </a:solid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fr-FR"/>
        </a:p>
      </c:txPr>
    </c:legend>
    <c:plotVisOnly val="1"/>
    <c:dispBlanksAs val="gap"/>
    <c:showDLblsOverMax val="0"/>
  </c:chart>
  <c:spPr>
    <a:solidFill>
      <a:schemeClr val="dk1"/>
    </a:solid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0988048917632925"/>
          <c:y val="0.0678375901710344"/>
          <c:w val="0.886861213360815"/>
          <c:h val="0.799271396162641"/>
        </c:manualLayout>
      </c:layout>
      <c:barChart>
        <c:barDir val="col"/>
        <c:grouping val="clustered"/>
        <c:varyColors val="0"/>
        <c:ser>
          <c:idx val="0"/>
          <c:order val="0"/>
          <c:tx>
            <c:strRef>
              <c:f>Feuil1!$B$1</c:f>
              <c:strCache>
                <c:ptCount val="1"/>
                <c:pt idx="0">
                  <c:v>2011</c:v>
                </c:pt>
              </c:strCache>
            </c:strRef>
          </c:tx>
          <c:invertIfNegative val="0"/>
          <c:dLbls>
            <c:dLbl>
              <c:idx val="3"/>
              <c:layout>
                <c:manualLayout>
                  <c:x val="-0.00433892690479745"/>
                  <c:y val="0.19285308008684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8EC-4356-99E1-C8353EBED2FC}"/>
                </c:ext>
              </c:extLst>
            </c:dLbl>
            <c:spPr>
              <a:noFill/>
              <a:ln>
                <a:noFill/>
              </a:ln>
              <a:effectLst/>
            </c:spPr>
            <c:txPr>
              <a:bodyPr rot="-5400000" vert="horz"/>
              <a:lstStyle/>
              <a:p>
                <a:pPr>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CP1</c:v>
                </c:pt>
                <c:pt idx="1">
                  <c:v>CP2</c:v>
                </c:pt>
                <c:pt idx="2">
                  <c:v>CP3</c:v>
                </c:pt>
                <c:pt idx="3">
                  <c:v>CP4</c:v>
                </c:pt>
                <c:pt idx="4">
                  <c:v>CP5</c:v>
                </c:pt>
              </c:strCache>
            </c:strRef>
          </c:cat>
          <c:val>
            <c:numRef>
              <c:f>Feuil1!$B$2:$B$6</c:f>
              <c:numCache>
                <c:formatCode>0.0%</c:formatCode>
                <c:ptCount val="5"/>
                <c:pt idx="0">
                  <c:v>0.259460479021072</c:v>
                </c:pt>
                <c:pt idx="1">
                  <c:v>0.0515781193971634</c:v>
                </c:pt>
                <c:pt idx="2">
                  <c:v>0.113732129335403</c:v>
                </c:pt>
                <c:pt idx="3">
                  <c:v>0.5262331366539</c:v>
                </c:pt>
                <c:pt idx="4">
                  <c:v>0.0489961169660091</c:v>
                </c:pt>
              </c:numCache>
            </c:numRef>
          </c:val>
          <c:extLst xmlns:c16r2="http://schemas.microsoft.com/office/drawing/2015/06/chart">
            <c:ext xmlns:c16="http://schemas.microsoft.com/office/drawing/2014/chart" uri="{C3380CC4-5D6E-409C-BE32-E72D297353CC}">
              <c16:uniqueId val="{00000001-68EC-4356-99E1-C8353EBED2FC}"/>
            </c:ext>
          </c:extLst>
        </c:ser>
        <c:ser>
          <c:idx val="1"/>
          <c:order val="1"/>
          <c:tx>
            <c:strRef>
              <c:f>Feuil1!$C$1</c:f>
              <c:strCache>
                <c:ptCount val="1"/>
                <c:pt idx="0">
                  <c:v>2012</c:v>
                </c:pt>
              </c:strCache>
            </c:strRef>
          </c:tx>
          <c:invertIfNegative val="0"/>
          <c:dLbls>
            <c:dLbl>
              <c:idx val="3"/>
              <c:layout>
                <c:manualLayout>
                  <c:x val="0.0"/>
                  <c:y val="0.19704553834960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EC-4356-99E1-C8353EBED2FC}"/>
                </c:ext>
              </c:extLst>
            </c:dLbl>
            <c:spPr>
              <a:noFill/>
              <a:ln>
                <a:noFill/>
              </a:ln>
              <a:effectLst/>
            </c:spPr>
            <c:txPr>
              <a:bodyPr rot="-5400000" vert="horz"/>
              <a:lstStyle/>
              <a:p>
                <a:pPr>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CP1</c:v>
                </c:pt>
                <c:pt idx="1">
                  <c:v>CP2</c:v>
                </c:pt>
                <c:pt idx="2">
                  <c:v>CP3</c:v>
                </c:pt>
                <c:pt idx="3">
                  <c:v>CP4</c:v>
                </c:pt>
                <c:pt idx="4">
                  <c:v>CP5</c:v>
                </c:pt>
              </c:strCache>
            </c:strRef>
          </c:cat>
          <c:val>
            <c:numRef>
              <c:f>Feuil1!$C$2:$C$6</c:f>
              <c:numCache>
                <c:formatCode>0.0%</c:formatCode>
                <c:ptCount val="5"/>
                <c:pt idx="0">
                  <c:v>0.260043621063232</c:v>
                </c:pt>
                <c:pt idx="1">
                  <c:v>0.056886475533247</c:v>
                </c:pt>
                <c:pt idx="2">
                  <c:v>0.116057462990284</c:v>
                </c:pt>
                <c:pt idx="3">
                  <c:v>0.497262686491013</c:v>
                </c:pt>
                <c:pt idx="4">
                  <c:v>0.0697497352957725</c:v>
                </c:pt>
              </c:numCache>
            </c:numRef>
          </c:val>
          <c:extLst xmlns:c16r2="http://schemas.microsoft.com/office/drawing/2015/06/chart">
            <c:ext xmlns:c16="http://schemas.microsoft.com/office/drawing/2014/chart" uri="{C3380CC4-5D6E-409C-BE32-E72D297353CC}">
              <c16:uniqueId val="{00000003-68EC-4356-99E1-C8353EBED2FC}"/>
            </c:ext>
          </c:extLst>
        </c:ser>
        <c:ser>
          <c:idx val="2"/>
          <c:order val="2"/>
          <c:tx>
            <c:strRef>
              <c:f>Feuil1!$D$1</c:f>
              <c:strCache>
                <c:ptCount val="1"/>
                <c:pt idx="0">
                  <c:v>2013</c:v>
                </c:pt>
              </c:strCache>
            </c:strRef>
          </c:tx>
          <c:invertIfNegative val="0"/>
          <c:dLbls>
            <c:dLbl>
              <c:idx val="3"/>
              <c:layout>
                <c:manualLayout>
                  <c:x val="-0.00289261793653163"/>
                  <c:y val="0.20962291313787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8EC-4356-99E1-C8353EBED2FC}"/>
                </c:ext>
              </c:extLst>
            </c:dLbl>
            <c:spPr>
              <a:noFill/>
              <a:ln>
                <a:noFill/>
              </a:ln>
              <a:effectLst/>
            </c:spPr>
            <c:txPr>
              <a:bodyPr rot="-5400000" vert="horz"/>
              <a:lstStyle/>
              <a:p>
                <a:pPr>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CP1</c:v>
                </c:pt>
                <c:pt idx="1">
                  <c:v>CP2</c:v>
                </c:pt>
                <c:pt idx="2">
                  <c:v>CP3</c:v>
                </c:pt>
                <c:pt idx="3">
                  <c:v>CP4</c:v>
                </c:pt>
                <c:pt idx="4">
                  <c:v>CP5</c:v>
                </c:pt>
              </c:strCache>
            </c:strRef>
          </c:cat>
          <c:val>
            <c:numRef>
              <c:f>Feuil1!$D$2:$D$6</c:f>
              <c:numCache>
                <c:formatCode>0.0%</c:formatCode>
                <c:ptCount val="5"/>
                <c:pt idx="0">
                  <c:v>0.268653303384781</c:v>
                </c:pt>
                <c:pt idx="1">
                  <c:v>0.101367980241776</c:v>
                </c:pt>
                <c:pt idx="2">
                  <c:v>0.149288907647133</c:v>
                </c:pt>
                <c:pt idx="3">
                  <c:v>0.328773409128189</c:v>
                </c:pt>
                <c:pt idx="4">
                  <c:v>0.151916414499283</c:v>
                </c:pt>
              </c:numCache>
            </c:numRef>
          </c:val>
          <c:extLst xmlns:c16r2="http://schemas.microsoft.com/office/drawing/2015/06/chart">
            <c:ext xmlns:c16="http://schemas.microsoft.com/office/drawing/2014/chart" uri="{C3380CC4-5D6E-409C-BE32-E72D297353CC}">
              <c16:uniqueId val="{00000005-68EC-4356-99E1-C8353EBED2FC}"/>
            </c:ext>
          </c:extLst>
        </c:ser>
        <c:ser>
          <c:idx val="3"/>
          <c:order val="3"/>
          <c:tx>
            <c:strRef>
              <c:f>Feuil1!$E$1</c:f>
              <c:strCache>
                <c:ptCount val="1"/>
                <c:pt idx="0">
                  <c:v>2014</c:v>
                </c:pt>
              </c:strCache>
            </c:strRef>
          </c:tx>
          <c:invertIfNegative val="0"/>
          <c:dLbls>
            <c:dLbl>
              <c:idx val="3"/>
              <c:layout>
                <c:manualLayout>
                  <c:x val="-0.00289261793653163"/>
                  <c:y val="0.24735503750269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8EC-4356-99E1-C8353EBED2FC}"/>
                </c:ext>
              </c:extLst>
            </c:dLbl>
            <c:spPr>
              <a:noFill/>
              <a:ln>
                <a:noFill/>
              </a:ln>
              <a:effectLst/>
            </c:spPr>
            <c:txPr>
              <a:bodyPr rot="-5400000" vert="horz"/>
              <a:lstStyle/>
              <a:p>
                <a:pPr>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CP1</c:v>
                </c:pt>
                <c:pt idx="1">
                  <c:v>CP2</c:v>
                </c:pt>
                <c:pt idx="2">
                  <c:v>CP3</c:v>
                </c:pt>
                <c:pt idx="3">
                  <c:v>CP4</c:v>
                </c:pt>
                <c:pt idx="4">
                  <c:v>CP5</c:v>
                </c:pt>
              </c:strCache>
            </c:strRef>
          </c:cat>
          <c:val>
            <c:numRef>
              <c:f>Feuil1!$E$2:$E$6</c:f>
              <c:numCache>
                <c:formatCode>0.00%</c:formatCode>
                <c:ptCount val="5"/>
                <c:pt idx="0">
                  <c:v>0.261</c:v>
                </c:pt>
                <c:pt idx="1">
                  <c:v>0.096</c:v>
                </c:pt>
                <c:pt idx="2">
                  <c:v>0.15</c:v>
                </c:pt>
                <c:pt idx="3">
                  <c:v>0.327</c:v>
                </c:pt>
                <c:pt idx="4">
                  <c:v>0.166</c:v>
                </c:pt>
              </c:numCache>
            </c:numRef>
          </c:val>
          <c:extLst xmlns:c16r2="http://schemas.microsoft.com/office/drawing/2015/06/chart">
            <c:ext xmlns:c16="http://schemas.microsoft.com/office/drawing/2014/chart" uri="{C3380CC4-5D6E-409C-BE32-E72D297353CC}">
              <c16:uniqueId val="{00000007-68EC-4356-99E1-C8353EBED2FC}"/>
            </c:ext>
          </c:extLst>
        </c:ser>
        <c:ser>
          <c:idx val="4"/>
          <c:order val="4"/>
          <c:tx>
            <c:strRef>
              <c:f>Feuil1!$F$1</c:f>
              <c:strCache>
                <c:ptCount val="1"/>
                <c:pt idx="0">
                  <c:v>2015</c:v>
                </c:pt>
              </c:strCache>
            </c:strRef>
          </c:tx>
          <c:invertIfNegative val="0"/>
          <c:dLbls>
            <c:dLbl>
              <c:idx val="3"/>
              <c:layout>
                <c:manualLayout>
                  <c:x val="0.00144630896826582"/>
                  <c:y val="0.26412487055372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8EC-4356-99E1-C8353EBED2FC}"/>
                </c:ext>
              </c:extLst>
            </c:dLbl>
            <c:spPr>
              <a:noFill/>
              <a:ln>
                <a:noFill/>
              </a:ln>
              <a:effectLst/>
            </c:spPr>
            <c:txPr>
              <a:bodyPr rot="-5400000" vert="horz"/>
              <a:lstStyle/>
              <a:p>
                <a:pPr>
                  <a:defRPr sz="1800" baseline="0"/>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CP1</c:v>
                </c:pt>
                <c:pt idx="1">
                  <c:v>CP2</c:v>
                </c:pt>
                <c:pt idx="2">
                  <c:v>CP3</c:v>
                </c:pt>
                <c:pt idx="3">
                  <c:v>CP4</c:v>
                </c:pt>
                <c:pt idx="4">
                  <c:v>CP5</c:v>
                </c:pt>
              </c:strCache>
            </c:strRef>
          </c:cat>
          <c:val>
            <c:numRef>
              <c:f>Feuil1!$F$2:$F$6</c:f>
              <c:numCache>
                <c:formatCode>0.00%</c:formatCode>
                <c:ptCount val="5"/>
                <c:pt idx="0">
                  <c:v>0.2548</c:v>
                </c:pt>
                <c:pt idx="1">
                  <c:v>0.1028</c:v>
                </c:pt>
                <c:pt idx="2">
                  <c:v>0.1404</c:v>
                </c:pt>
                <c:pt idx="3">
                  <c:v>0.3259</c:v>
                </c:pt>
                <c:pt idx="4">
                  <c:v>0.1759</c:v>
                </c:pt>
              </c:numCache>
            </c:numRef>
          </c:val>
          <c:extLst xmlns:c16r2="http://schemas.microsoft.com/office/drawing/2015/06/chart">
            <c:ext xmlns:c16="http://schemas.microsoft.com/office/drawing/2014/chart" uri="{C3380CC4-5D6E-409C-BE32-E72D297353CC}">
              <c16:uniqueId val="{00000009-68EC-4356-99E1-C8353EBED2FC}"/>
            </c:ext>
          </c:extLst>
        </c:ser>
        <c:ser>
          <c:idx val="5"/>
          <c:order val="5"/>
          <c:tx>
            <c:strRef>
              <c:f>Feuil1!$G$1</c:f>
              <c:strCache>
                <c:ptCount val="1"/>
                <c:pt idx="0">
                  <c:v>2016</c:v>
                </c:pt>
              </c:strCache>
            </c:strRef>
          </c:tx>
          <c:invertIfNegative val="0"/>
          <c:dLbls>
            <c:spPr>
              <a:noFill/>
              <a:ln>
                <a:noFill/>
              </a:ln>
              <a:effectLst/>
            </c:spPr>
            <c:txPr>
              <a:bodyPr rot="-5400000" vert="horz"/>
              <a:lstStyle/>
              <a:p>
                <a:pPr>
                  <a:defRPr>
                    <a:solidFill>
                      <a:srgbClr val="FF0000"/>
                    </a:solidFill>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CP1</c:v>
                </c:pt>
                <c:pt idx="1">
                  <c:v>CP2</c:v>
                </c:pt>
                <c:pt idx="2">
                  <c:v>CP3</c:v>
                </c:pt>
                <c:pt idx="3">
                  <c:v>CP4</c:v>
                </c:pt>
                <c:pt idx="4">
                  <c:v>CP5</c:v>
                </c:pt>
              </c:strCache>
            </c:strRef>
          </c:cat>
          <c:val>
            <c:numRef>
              <c:f>Feuil1!$G$2:$G$6</c:f>
              <c:numCache>
                <c:formatCode>0.00%</c:formatCode>
                <c:ptCount val="5"/>
                <c:pt idx="0">
                  <c:v>0.2584</c:v>
                </c:pt>
                <c:pt idx="1">
                  <c:v>0.1024</c:v>
                </c:pt>
                <c:pt idx="2">
                  <c:v>0.1413</c:v>
                </c:pt>
                <c:pt idx="3">
                  <c:v>0.3216</c:v>
                </c:pt>
                <c:pt idx="4">
                  <c:v>0.1762</c:v>
                </c:pt>
              </c:numCache>
            </c:numRef>
          </c:val>
          <c:extLst xmlns:c16r2="http://schemas.microsoft.com/office/drawing/2015/06/chart">
            <c:ext xmlns:c16="http://schemas.microsoft.com/office/drawing/2014/chart" uri="{C3380CC4-5D6E-409C-BE32-E72D297353CC}">
              <c16:uniqueId val="{0000000A-68EC-4356-99E1-C8353EBED2FC}"/>
            </c:ext>
          </c:extLst>
        </c:ser>
        <c:dLbls>
          <c:showLegendKey val="0"/>
          <c:showVal val="0"/>
          <c:showCatName val="0"/>
          <c:showSerName val="0"/>
          <c:showPercent val="0"/>
          <c:showBubbleSize val="0"/>
        </c:dLbls>
        <c:gapWidth val="150"/>
        <c:axId val="-2139676536"/>
        <c:axId val="2087303752"/>
      </c:barChart>
      <c:catAx>
        <c:axId val="-2139676536"/>
        <c:scaling>
          <c:orientation val="minMax"/>
        </c:scaling>
        <c:delete val="0"/>
        <c:axPos val="b"/>
        <c:numFmt formatCode="General" sourceLinked="0"/>
        <c:majorTickMark val="out"/>
        <c:minorTickMark val="none"/>
        <c:tickLblPos val="nextTo"/>
        <c:crossAx val="2087303752"/>
        <c:crosses val="autoZero"/>
        <c:auto val="1"/>
        <c:lblAlgn val="ctr"/>
        <c:lblOffset val="100"/>
        <c:noMultiLvlLbl val="0"/>
      </c:catAx>
      <c:valAx>
        <c:axId val="2087303752"/>
        <c:scaling>
          <c:orientation val="minMax"/>
          <c:max val="0.6"/>
          <c:min val="0.0"/>
        </c:scaling>
        <c:delete val="0"/>
        <c:axPos val="l"/>
        <c:majorGridlines/>
        <c:numFmt formatCode="0%" sourceLinked="0"/>
        <c:majorTickMark val="out"/>
        <c:minorTickMark val="none"/>
        <c:tickLblPos val="nextTo"/>
        <c:txPr>
          <a:bodyPr/>
          <a:lstStyle/>
          <a:p>
            <a:pPr>
              <a:defRPr sz="1600"/>
            </a:pPr>
            <a:endParaRPr lang="fr-FR"/>
          </a:p>
        </c:txPr>
        <c:crossAx val="-2139676536"/>
        <c:crosses val="autoZero"/>
        <c:crossBetween val="between"/>
      </c:valAx>
    </c:plotArea>
    <c:legend>
      <c:legendPos val="t"/>
      <c:layout>
        <c:manualLayout>
          <c:xMode val="edge"/>
          <c:yMode val="edge"/>
          <c:x val="0.109811976417648"/>
          <c:y val="0.0335396661020603"/>
          <c:w val="0.585865826030897"/>
          <c:h val="0.12470615654243"/>
        </c:manualLayout>
      </c:layout>
      <c:overlay val="1"/>
    </c:legend>
    <c:plotVisOnly val="1"/>
    <c:dispBlanksAs val="gap"/>
    <c:showDLblsOverMax val="0"/>
  </c:chart>
  <c:spPr>
    <a:solidFill>
      <a:schemeClr val="bg1"/>
    </a:solidFill>
  </c:spPr>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ivotFmts>
      <c:pivotFmt>
        <c:idx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4"/>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4"/>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6"/>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7"/>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8"/>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9"/>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1"/>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2"/>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4"/>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barChart>
        <c:barDir val="col"/>
        <c:grouping val="clustered"/>
        <c:varyColors val="0"/>
        <c:ser>
          <c:idx val="0"/>
          <c:order val="0"/>
          <c:tx>
            <c:strRef>
              <c:f>'DONNEES ETAB'!$X$5</c:f>
              <c:strCache>
                <c:ptCount val="1"/>
                <c:pt idx="0">
                  <c:v>Moy 2013</c:v>
                </c:pt>
              </c:strCache>
            </c:strRef>
          </c:tx>
          <c:spPr>
            <a:gradFill rotWithShape="1">
              <a:gsLst>
                <a:gs pos="0">
                  <a:schemeClr val="accent6">
                    <a:shade val="58000"/>
                    <a:shade val="51000"/>
                    <a:satMod val="130000"/>
                  </a:schemeClr>
                </a:gs>
                <a:gs pos="80000">
                  <a:schemeClr val="accent6">
                    <a:shade val="58000"/>
                    <a:shade val="93000"/>
                    <a:satMod val="130000"/>
                  </a:schemeClr>
                </a:gs>
                <a:gs pos="100000">
                  <a:schemeClr val="accent6">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ETAB'!$G$59:$G$70</c:f>
              <c:strCache>
                <c:ptCount val="12"/>
                <c:pt idx="0">
                  <c:v>LYC.LA PROVIDENCE</c:v>
                </c:pt>
                <c:pt idx="1">
                  <c:v>LYC ND DES AYDES</c:v>
                </c:pt>
                <c:pt idx="2">
                  <c:v>LYCEE A.THIERRY</c:v>
                </c:pt>
                <c:pt idx="3">
                  <c:v>LYCEE AGRICOLE 41</c:v>
                </c:pt>
                <c:pt idx="4">
                  <c:v>LYCEE C.CLAUDEL</c:v>
                </c:pt>
                <c:pt idx="5">
                  <c:v>LYCEE C.DE FRANCE</c:v>
                </c:pt>
                <c:pt idx="6">
                  <c:v>LYCEE DE PONTLEVOY</c:v>
                </c:pt>
                <c:pt idx="7">
                  <c:v>LYCEE DESSAIGNES</c:v>
                </c:pt>
                <c:pt idx="8">
                  <c:v>LYCEE HOTELIER</c:v>
                </c:pt>
                <c:pt idx="9">
                  <c:v>LYCEE RONSARD</c:v>
                </c:pt>
                <c:pt idx="10">
                  <c:v>LYCEE ST JOSEPH 41</c:v>
                </c:pt>
                <c:pt idx="11">
                  <c:v>LYCEE SAINTE-MARIE</c:v>
                </c:pt>
              </c:strCache>
            </c:strRef>
          </c:cat>
          <c:val>
            <c:numRef>
              <c:f>'DONNEES ETAB'!$X$59:$X$70</c:f>
              <c:numCache>
                <c:formatCode>0.00</c:formatCode>
                <c:ptCount val="12"/>
                <c:pt idx="0">
                  <c:v>11.89018181818183</c:v>
                </c:pt>
                <c:pt idx="1">
                  <c:v>13.74901408450704</c:v>
                </c:pt>
                <c:pt idx="2">
                  <c:v>13.52601156069364</c:v>
                </c:pt>
                <c:pt idx="3">
                  <c:v>13.80892857142857</c:v>
                </c:pt>
                <c:pt idx="4">
                  <c:v>13.66162162162162</c:v>
                </c:pt>
                <c:pt idx="5">
                  <c:v>13.53971119133573</c:v>
                </c:pt>
                <c:pt idx="7">
                  <c:v>12.24875107665808</c:v>
                </c:pt>
                <c:pt idx="8">
                  <c:v>13.51328125</c:v>
                </c:pt>
                <c:pt idx="9">
                  <c:v>14.03899297423888</c:v>
                </c:pt>
                <c:pt idx="10">
                  <c:v>13.56197183098592</c:v>
                </c:pt>
                <c:pt idx="11">
                  <c:v>12.96798866855524</c:v>
                </c:pt>
              </c:numCache>
            </c:numRef>
          </c:val>
          <c:extLst xmlns:c16r2="http://schemas.microsoft.com/office/drawing/2015/06/chart">
            <c:ext xmlns:c16="http://schemas.microsoft.com/office/drawing/2014/chart" uri="{C3380CC4-5D6E-409C-BE32-E72D297353CC}">
              <c16:uniqueId val="{00000000-B87E-4460-B333-1CF62CC98BBC}"/>
            </c:ext>
          </c:extLst>
        </c:ser>
        <c:ser>
          <c:idx val="1"/>
          <c:order val="1"/>
          <c:tx>
            <c:strRef>
              <c:f>'DONNEES ETAB'!$V$5</c:f>
              <c:strCache>
                <c:ptCount val="1"/>
                <c:pt idx="0">
                  <c:v>Moy 2014</c:v>
                </c:pt>
              </c:strCache>
            </c:strRef>
          </c:tx>
          <c:spPr>
            <a:gradFill rotWithShape="1">
              <a:gsLst>
                <a:gs pos="0">
                  <a:schemeClr val="accent6">
                    <a:shade val="86000"/>
                    <a:shade val="51000"/>
                    <a:satMod val="130000"/>
                  </a:schemeClr>
                </a:gs>
                <a:gs pos="80000">
                  <a:schemeClr val="accent6">
                    <a:shade val="86000"/>
                    <a:shade val="93000"/>
                    <a:satMod val="130000"/>
                  </a:schemeClr>
                </a:gs>
                <a:gs pos="100000">
                  <a:schemeClr val="accent6">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ETAB'!$G$59:$G$70</c:f>
              <c:strCache>
                <c:ptCount val="12"/>
                <c:pt idx="0">
                  <c:v>LYC.LA PROVIDENCE</c:v>
                </c:pt>
                <c:pt idx="1">
                  <c:v>LYC ND DES AYDES</c:v>
                </c:pt>
                <c:pt idx="2">
                  <c:v>LYCEE A.THIERRY</c:v>
                </c:pt>
                <c:pt idx="3">
                  <c:v>LYCEE AGRICOLE 41</c:v>
                </c:pt>
                <c:pt idx="4">
                  <c:v>LYCEE C.CLAUDEL</c:v>
                </c:pt>
                <c:pt idx="5">
                  <c:v>LYCEE C.DE FRANCE</c:v>
                </c:pt>
                <c:pt idx="6">
                  <c:v>LYCEE DE PONTLEVOY</c:v>
                </c:pt>
                <c:pt idx="7">
                  <c:v>LYCEE DESSAIGNES</c:v>
                </c:pt>
                <c:pt idx="8">
                  <c:v>LYCEE HOTELIER</c:v>
                </c:pt>
                <c:pt idx="9">
                  <c:v>LYCEE RONSARD</c:v>
                </c:pt>
                <c:pt idx="10">
                  <c:v>LYCEE ST JOSEPH 41</c:v>
                </c:pt>
                <c:pt idx="11">
                  <c:v>LYCEE SAINTE-MARIE</c:v>
                </c:pt>
              </c:strCache>
            </c:strRef>
          </c:cat>
          <c:val>
            <c:numRef>
              <c:f>'DONNEES ETAB'!$V$59:$V$70</c:f>
              <c:numCache>
                <c:formatCode>0.00</c:formatCode>
                <c:ptCount val="12"/>
                <c:pt idx="0">
                  <c:v>12.14014598540147</c:v>
                </c:pt>
                <c:pt idx="1">
                  <c:v>13.75855855855856</c:v>
                </c:pt>
                <c:pt idx="2">
                  <c:v>13.28725490196078</c:v>
                </c:pt>
                <c:pt idx="3">
                  <c:v>14.34166666666667</c:v>
                </c:pt>
                <c:pt idx="4">
                  <c:v>13.46421499292787</c:v>
                </c:pt>
                <c:pt idx="5">
                  <c:v>14.07775202780997</c:v>
                </c:pt>
                <c:pt idx="7">
                  <c:v>12.167348608838</c:v>
                </c:pt>
                <c:pt idx="8">
                  <c:v>13.08356164383562</c:v>
                </c:pt>
                <c:pt idx="9">
                  <c:v>13.5801092896175</c:v>
                </c:pt>
                <c:pt idx="10">
                  <c:v>13.76041666666667</c:v>
                </c:pt>
                <c:pt idx="11">
                  <c:v>13.47657004830918</c:v>
                </c:pt>
              </c:numCache>
            </c:numRef>
          </c:val>
          <c:extLst xmlns:c16r2="http://schemas.microsoft.com/office/drawing/2015/06/chart">
            <c:ext xmlns:c16="http://schemas.microsoft.com/office/drawing/2014/chart" uri="{C3380CC4-5D6E-409C-BE32-E72D297353CC}">
              <c16:uniqueId val="{00000001-B87E-4460-B333-1CF62CC98BBC}"/>
            </c:ext>
          </c:extLst>
        </c:ser>
        <c:ser>
          <c:idx val="2"/>
          <c:order val="2"/>
          <c:tx>
            <c:strRef>
              <c:f>'DONNEES ETAB'!$T$5</c:f>
              <c:strCache>
                <c:ptCount val="1"/>
                <c:pt idx="0">
                  <c:v>Moy 2015</c:v>
                </c:pt>
              </c:strCache>
            </c:strRef>
          </c:tx>
          <c:spPr>
            <a:gradFill rotWithShape="1">
              <a:gsLst>
                <a:gs pos="0">
                  <a:schemeClr val="accent6">
                    <a:tint val="86000"/>
                    <a:shade val="51000"/>
                    <a:satMod val="130000"/>
                  </a:schemeClr>
                </a:gs>
                <a:gs pos="80000">
                  <a:schemeClr val="accent6">
                    <a:tint val="86000"/>
                    <a:shade val="93000"/>
                    <a:satMod val="130000"/>
                  </a:schemeClr>
                </a:gs>
                <a:gs pos="100000">
                  <a:schemeClr val="accent6">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ETAB'!$G$59:$G$70</c:f>
              <c:strCache>
                <c:ptCount val="12"/>
                <c:pt idx="0">
                  <c:v>LYC.LA PROVIDENCE</c:v>
                </c:pt>
                <c:pt idx="1">
                  <c:v>LYC ND DES AYDES</c:v>
                </c:pt>
                <c:pt idx="2">
                  <c:v>LYCEE A.THIERRY</c:v>
                </c:pt>
                <c:pt idx="3">
                  <c:v>LYCEE AGRICOLE 41</c:v>
                </c:pt>
                <c:pt idx="4">
                  <c:v>LYCEE C.CLAUDEL</c:v>
                </c:pt>
                <c:pt idx="5">
                  <c:v>LYCEE C.DE FRANCE</c:v>
                </c:pt>
                <c:pt idx="6">
                  <c:v>LYCEE DE PONTLEVOY</c:v>
                </c:pt>
                <c:pt idx="7">
                  <c:v>LYCEE DESSAIGNES</c:v>
                </c:pt>
                <c:pt idx="8">
                  <c:v>LYCEE HOTELIER</c:v>
                </c:pt>
                <c:pt idx="9">
                  <c:v>LYCEE RONSARD</c:v>
                </c:pt>
                <c:pt idx="10">
                  <c:v>LYCEE ST JOSEPH 41</c:v>
                </c:pt>
                <c:pt idx="11">
                  <c:v>LYCEE SAINTE-MARIE</c:v>
                </c:pt>
              </c:strCache>
            </c:strRef>
          </c:cat>
          <c:val>
            <c:numRef>
              <c:f>'DONNEES ETAB'!$T$59:$T$70</c:f>
              <c:numCache>
                <c:formatCode>0.00</c:formatCode>
                <c:ptCount val="12"/>
                <c:pt idx="0">
                  <c:v>13.2020746887967</c:v>
                </c:pt>
                <c:pt idx="1">
                  <c:v>14.16109090909091</c:v>
                </c:pt>
                <c:pt idx="2">
                  <c:v>13.51766784452297</c:v>
                </c:pt>
                <c:pt idx="3">
                  <c:v>15.3109090909091</c:v>
                </c:pt>
                <c:pt idx="4">
                  <c:v>14.11025029797378</c:v>
                </c:pt>
                <c:pt idx="5">
                  <c:v>13.9896990740741</c:v>
                </c:pt>
                <c:pt idx="6">
                  <c:v>13.67714285714286</c:v>
                </c:pt>
                <c:pt idx="7">
                  <c:v>12.87760814249365</c:v>
                </c:pt>
                <c:pt idx="8">
                  <c:v>13.06986301369863</c:v>
                </c:pt>
                <c:pt idx="9">
                  <c:v>14.12888888888889</c:v>
                </c:pt>
                <c:pt idx="10">
                  <c:v>13.61489361702128</c:v>
                </c:pt>
                <c:pt idx="11">
                  <c:v>13.95884773662551</c:v>
                </c:pt>
              </c:numCache>
            </c:numRef>
          </c:val>
          <c:extLst xmlns:c16r2="http://schemas.microsoft.com/office/drawing/2015/06/chart">
            <c:ext xmlns:c16="http://schemas.microsoft.com/office/drawing/2014/chart" uri="{C3380CC4-5D6E-409C-BE32-E72D297353CC}">
              <c16:uniqueId val="{00000002-B87E-4460-B333-1CF62CC98BBC}"/>
            </c:ext>
          </c:extLst>
        </c:ser>
        <c:ser>
          <c:idx val="3"/>
          <c:order val="3"/>
          <c:tx>
            <c:strRef>
              <c:f>'DONNEES ETAB'!$R$5</c:f>
              <c:strCache>
                <c:ptCount val="1"/>
                <c:pt idx="0">
                  <c:v>Moy 2016</c:v>
                </c:pt>
              </c:strCache>
            </c:strRef>
          </c:tx>
          <c:spPr>
            <a:gradFill rotWithShape="1">
              <a:gsLst>
                <a:gs pos="0">
                  <a:schemeClr val="accent6">
                    <a:tint val="58000"/>
                    <a:shade val="51000"/>
                    <a:satMod val="130000"/>
                  </a:schemeClr>
                </a:gs>
                <a:gs pos="80000">
                  <a:schemeClr val="accent6">
                    <a:tint val="58000"/>
                    <a:shade val="93000"/>
                    <a:satMod val="130000"/>
                  </a:schemeClr>
                </a:gs>
                <a:gs pos="100000">
                  <a:schemeClr val="accent6">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ETAB'!$G$59:$G$70</c:f>
              <c:strCache>
                <c:ptCount val="12"/>
                <c:pt idx="0">
                  <c:v>LYC.LA PROVIDENCE</c:v>
                </c:pt>
                <c:pt idx="1">
                  <c:v>LYC ND DES AYDES</c:v>
                </c:pt>
                <c:pt idx="2">
                  <c:v>LYCEE A.THIERRY</c:v>
                </c:pt>
                <c:pt idx="3">
                  <c:v>LYCEE AGRICOLE 41</c:v>
                </c:pt>
                <c:pt idx="4">
                  <c:v>LYCEE C.CLAUDEL</c:v>
                </c:pt>
                <c:pt idx="5">
                  <c:v>LYCEE C.DE FRANCE</c:v>
                </c:pt>
                <c:pt idx="6">
                  <c:v>LYCEE DE PONTLEVOY</c:v>
                </c:pt>
                <c:pt idx="7">
                  <c:v>LYCEE DESSAIGNES</c:v>
                </c:pt>
                <c:pt idx="8">
                  <c:v>LYCEE HOTELIER</c:v>
                </c:pt>
                <c:pt idx="9">
                  <c:v>LYCEE RONSARD</c:v>
                </c:pt>
                <c:pt idx="10">
                  <c:v>LYCEE ST JOSEPH 41</c:v>
                </c:pt>
                <c:pt idx="11">
                  <c:v>LYCEE SAINTE-MARIE</c:v>
                </c:pt>
              </c:strCache>
            </c:strRef>
          </c:cat>
          <c:val>
            <c:numRef>
              <c:f>'DONNEES ETAB'!$R$59:$R$70</c:f>
              <c:numCache>
                <c:formatCode>0.00</c:formatCode>
                <c:ptCount val="12"/>
                <c:pt idx="0">
                  <c:v>12.72941176470589</c:v>
                </c:pt>
                <c:pt idx="1">
                  <c:v>14.31257861635222</c:v>
                </c:pt>
                <c:pt idx="2">
                  <c:v>13.8337591240876</c:v>
                </c:pt>
                <c:pt idx="3">
                  <c:v>16.02285714285714</c:v>
                </c:pt>
                <c:pt idx="4">
                  <c:v>14.0410941475827</c:v>
                </c:pt>
                <c:pt idx="5">
                  <c:v>13.20728155339806</c:v>
                </c:pt>
                <c:pt idx="6">
                  <c:v>15.09757575757575</c:v>
                </c:pt>
                <c:pt idx="7">
                  <c:v>12.91435726210353</c:v>
                </c:pt>
                <c:pt idx="8">
                  <c:v>13.54691358024691</c:v>
                </c:pt>
                <c:pt idx="9">
                  <c:v>14.04625506072873</c:v>
                </c:pt>
                <c:pt idx="10">
                  <c:v>15.18085106382978</c:v>
                </c:pt>
                <c:pt idx="11">
                  <c:v>13.90549828178695</c:v>
                </c:pt>
              </c:numCache>
            </c:numRef>
          </c:val>
          <c:extLst xmlns:c16r2="http://schemas.microsoft.com/office/drawing/2015/06/chart">
            <c:ext xmlns:c16="http://schemas.microsoft.com/office/drawing/2014/chart" uri="{C3380CC4-5D6E-409C-BE32-E72D297353CC}">
              <c16:uniqueId val="{00000003-B87E-4460-B333-1CF62CC98BBC}"/>
            </c:ext>
          </c:extLst>
        </c:ser>
        <c:dLbls>
          <c:showLegendKey val="0"/>
          <c:showVal val="0"/>
          <c:showCatName val="0"/>
          <c:showSerName val="0"/>
          <c:showPercent val="0"/>
          <c:showBubbleSize val="0"/>
        </c:dLbls>
        <c:gapWidth val="100"/>
        <c:overlap val="-24"/>
        <c:axId val="-2097511672"/>
        <c:axId val="-2097521304"/>
      </c:barChart>
      <c:catAx>
        <c:axId val="-20975116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097521304"/>
        <c:crosses val="autoZero"/>
        <c:auto val="1"/>
        <c:lblAlgn val="ctr"/>
        <c:lblOffset val="100"/>
        <c:noMultiLvlLbl val="0"/>
      </c:catAx>
      <c:valAx>
        <c:axId val="-2097521304"/>
        <c:scaling>
          <c:orientation val="minMax"/>
          <c:max val="16.0"/>
          <c:min val="1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09751167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r-FR"/>
          </a:p>
        </c:txPr>
      </c:dTable>
      <c:spPr>
        <a:noFill/>
        <a:ln>
          <a:noFill/>
        </a:ln>
        <a:effectLst/>
      </c:spPr>
    </c:plotArea>
    <c:plotVisOnly val="1"/>
    <c:dispBlanksAs val="gap"/>
    <c:showDLblsOverMax val="0"/>
  </c:chart>
  <c:spPr>
    <a:gradFill flip="none" rotWithShape="1">
      <a:gsLst>
        <a:gs pos="0">
          <a:schemeClr val="tx1"/>
        </a:gs>
        <a:gs pos="83000">
          <a:schemeClr val="tx1">
            <a:lumMod val="75000"/>
            <a:lumOff val="25000"/>
          </a:schemeClr>
        </a:gs>
        <a:gs pos="100000">
          <a:schemeClr val="tx1"/>
        </a:gs>
      </a:gsLst>
      <a:lin ang="5400000" scaled="1"/>
      <a:tileRect/>
    </a:gradFill>
    <a:ln>
      <a:noFill/>
    </a:ln>
    <a:effectLst/>
  </c:spPr>
  <c:txPr>
    <a:bodyPr/>
    <a:lstStyle/>
    <a:p>
      <a:pPr>
        <a:defRPr/>
      </a:pPr>
      <a:endParaRPr lang="fr-FR"/>
    </a:p>
  </c:txPr>
  <c:externalData r:id="rId1">
    <c:autoUpdate val="0"/>
  </c:externalData>
  <c:extLst xmlns:c16r2="http://schemas.microsoft.com/office/drawing/2015/06/chart"/>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'Analyse facultatif alain'!$M$8:$M$9</c:f>
              <c:strCache>
                <c:ptCount val="1"/>
                <c:pt idx="0">
                  <c:v>Nb Candidats Total</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alain'!$L$10:$L$17</c:f>
              <c:strCache>
                <c:ptCount val="8"/>
                <c:pt idx="0">
                  <c:v>CCF FAC</c:v>
                </c:pt>
                <c:pt idx="1">
                  <c:v>CHORE INDIV</c:v>
                </c:pt>
                <c:pt idx="2">
                  <c:v>ESCALADE</c:v>
                </c:pt>
                <c:pt idx="3">
                  <c:v>HNSS</c:v>
                </c:pt>
                <c:pt idx="4">
                  <c:v>JUDO</c:v>
                </c:pt>
                <c:pt idx="5">
                  <c:v>NATATION</c:v>
                </c:pt>
                <c:pt idx="6">
                  <c:v>SHN</c:v>
                </c:pt>
                <c:pt idx="7">
                  <c:v>TENNIS</c:v>
                </c:pt>
              </c:strCache>
            </c:strRef>
          </c:cat>
          <c:val>
            <c:numRef>
              <c:f>'Analyse facultatif alain'!$M$10:$M$17</c:f>
              <c:numCache>
                <c:formatCode>General</c:formatCode>
                <c:ptCount val="8"/>
                <c:pt idx="0">
                  <c:v>418.0</c:v>
                </c:pt>
                <c:pt idx="1">
                  <c:v>264.0</c:v>
                </c:pt>
                <c:pt idx="2">
                  <c:v>111.0</c:v>
                </c:pt>
                <c:pt idx="3">
                  <c:v>79.0</c:v>
                </c:pt>
                <c:pt idx="4">
                  <c:v>123.0</c:v>
                </c:pt>
                <c:pt idx="5">
                  <c:v>345.0</c:v>
                </c:pt>
                <c:pt idx="6">
                  <c:v>103.0</c:v>
                </c:pt>
                <c:pt idx="7">
                  <c:v>209.0</c:v>
                </c:pt>
              </c:numCache>
            </c:numRef>
          </c:val>
          <c:extLst xmlns:c16r2="http://schemas.microsoft.com/office/drawing/2015/06/chart">
            <c:ext xmlns:c16="http://schemas.microsoft.com/office/drawing/2014/chart" uri="{C3380CC4-5D6E-409C-BE32-E72D297353CC}">
              <c16:uniqueId val="{00000000-9744-4CB0-A2AE-3F4CCFB37387}"/>
            </c:ext>
          </c:extLst>
        </c:ser>
        <c:ser>
          <c:idx val="1"/>
          <c:order val="1"/>
          <c:tx>
            <c:strRef>
              <c:f>'Analyse facultatif alain'!$N$8:$N$9</c:f>
              <c:strCache>
                <c:ptCount val="1"/>
                <c:pt idx="0">
                  <c:v>Candidats Présents Total</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alain'!$L$10:$L$17</c:f>
              <c:strCache>
                <c:ptCount val="8"/>
                <c:pt idx="0">
                  <c:v>CCF FAC</c:v>
                </c:pt>
                <c:pt idx="1">
                  <c:v>CHORE INDIV</c:v>
                </c:pt>
                <c:pt idx="2">
                  <c:v>ESCALADE</c:v>
                </c:pt>
                <c:pt idx="3">
                  <c:v>HNSS</c:v>
                </c:pt>
                <c:pt idx="4">
                  <c:v>JUDO</c:v>
                </c:pt>
                <c:pt idx="5">
                  <c:v>NATATION</c:v>
                </c:pt>
                <c:pt idx="6">
                  <c:v>SHN</c:v>
                </c:pt>
                <c:pt idx="7">
                  <c:v>TENNIS</c:v>
                </c:pt>
              </c:strCache>
            </c:strRef>
          </c:cat>
          <c:val>
            <c:numRef>
              <c:f>'Analyse facultatif alain'!$N$10:$N$17</c:f>
              <c:numCache>
                <c:formatCode>General</c:formatCode>
                <c:ptCount val="8"/>
                <c:pt idx="0">
                  <c:v>397.0</c:v>
                </c:pt>
                <c:pt idx="1">
                  <c:v>234.0</c:v>
                </c:pt>
                <c:pt idx="2">
                  <c:v>68.0</c:v>
                </c:pt>
                <c:pt idx="3">
                  <c:v>78.0</c:v>
                </c:pt>
                <c:pt idx="4">
                  <c:v>109.0</c:v>
                </c:pt>
                <c:pt idx="5">
                  <c:v>286.0</c:v>
                </c:pt>
                <c:pt idx="6">
                  <c:v>102.0</c:v>
                </c:pt>
                <c:pt idx="7">
                  <c:v>185.0</c:v>
                </c:pt>
              </c:numCache>
            </c:numRef>
          </c:val>
          <c:extLst xmlns:c16r2="http://schemas.microsoft.com/office/drawing/2015/06/chart">
            <c:ext xmlns:c16="http://schemas.microsoft.com/office/drawing/2014/chart" uri="{C3380CC4-5D6E-409C-BE32-E72D297353CC}">
              <c16:uniqueId val="{00000001-9744-4CB0-A2AE-3F4CCFB37387}"/>
            </c:ext>
          </c:extLst>
        </c:ser>
        <c:dLbls>
          <c:showLegendKey val="0"/>
          <c:showVal val="0"/>
          <c:showCatName val="0"/>
          <c:showSerName val="0"/>
          <c:showPercent val="0"/>
          <c:showBubbleSize val="0"/>
        </c:dLbls>
        <c:gapWidth val="150"/>
        <c:axId val="-2122812856"/>
        <c:axId val="-2139894872"/>
      </c:barChart>
      <c:scatterChart>
        <c:scatterStyle val="lineMarker"/>
        <c:varyColors val="0"/>
        <c:ser>
          <c:idx val="2"/>
          <c:order val="2"/>
          <c:tx>
            <c:strRef>
              <c:f>'Analyse facultatif alain'!$O$8:$O$9</c:f>
              <c:strCache>
                <c:ptCount val="1"/>
                <c:pt idx="0">
                  <c:v>Taux présence Total</c:v>
                </c:pt>
              </c:strCache>
            </c:strRef>
          </c:tx>
          <c:spPr>
            <a:ln w="66675">
              <a:noFill/>
            </a:ln>
          </c:spPr>
          <c:dLbls>
            <c:dLbl>
              <c:idx val="7"/>
              <c:layout>
                <c:manualLayout>
                  <c:x val="-0.0489277179650032"/>
                  <c:y val="0.04665668845995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744-4CB0-A2AE-3F4CCFB37387}"/>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strRef>
              <c:f>'Analyse facultatif alain'!$L$10:$L$17</c:f>
              <c:strCache>
                <c:ptCount val="8"/>
                <c:pt idx="0">
                  <c:v>CCF FAC</c:v>
                </c:pt>
                <c:pt idx="1">
                  <c:v>CHORE INDIV</c:v>
                </c:pt>
                <c:pt idx="2">
                  <c:v>ESCALADE</c:v>
                </c:pt>
                <c:pt idx="3">
                  <c:v>HNSS</c:v>
                </c:pt>
                <c:pt idx="4">
                  <c:v>JUDO</c:v>
                </c:pt>
                <c:pt idx="5">
                  <c:v>NATATION</c:v>
                </c:pt>
                <c:pt idx="6">
                  <c:v>SHN</c:v>
                </c:pt>
                <c:pt idx="7">
                  <c:v>TENNIS</c:v>
                </c:pt>
              </c:strCache>
            </c:strRef>
          </c:xVal>
          <c:yVal>
            <c:numRef>
              <c:f>'Analyse facultatif alain'!$O$10:$O$17</c:f>
              <c:numCache>
                <c:formatCode>0.00%</c:formatCode>
                <c:ptCount val="8"/>
                <c:pt idx="0">
                  <c:v>0.949760765550239</c:v>
                </c:pt>
                <c:pt idx="1">
                  <c:v>0.886363636363636</c:v>
                </c:pt>
                <c:pt idx="2">
                  <c:v>0.612612612612612</c:v>
                </c:pt>
                <c:pt idx="3">
                  <c:v>0.987341772151899</c:v>
                </c:pt>
                <c:pt idx="4">
                  <c:v>0.886178861788618</c:v>
                </c:pt>
                <c:pt idx="5">
                  <c:v>0.828985507246377</c:v>
                </c:pt>
                <c:pt idx="6">
                  <c:v>0.990291262135922</c:v>
                </c:pt>
                <c:pt idx="7">
                  <c:v>0.885167464114832</c:v>
                </c:pt>
              </c:numCache>
            </c:numRef>
          </c:yVal>
          <c:smooth val="0"/>
          <c:extLst xmlns:c16r2="http://schemas.microsoft.com/office/drawing/2015/06/chart">
            <c:ext xmlns:c16="http://schemas.microsoft.com/office/drawing/2014/chart" uri="{C3380CC4-5D6E-409C-BE32-E72D297353CC}">
              <c16:uniqueId val="{00000003-9744-4CB0-A2AE-3F4CCFB37387}"/>
            </c:ext>
          </c:extLst>
        </c:ser>
        <c:dLbls>
          <c:showLegendKey val="0"/>
          <c:showVal val="0"/>
          <c:showCatName val="0"/>
          <c:showSerName val="0"/>
          <c:showPercent val="0"/>
          <c:showBubbleSize val="0"/>
        </c:dLbls>
        <c:axId val="-2139261016"/>
        <c:axId val="-2140112984"/>
      </c:scatterChart>
      <c:catAx>
        <c:axId val="-2122812856"/>
        <c:scaling>
          <c:orientation val="minMax"/>
        </c:scaling>
        <c:delete val="0"/>
        <c:axPos val="b"/>
        <c:numFmt formatCode="General" sourceLinked="0"/>
        <c:majorTickMark val="out"/>
        <c:minorTickMark val="none"/>
        <c:tickLblPos val="nextTo"/>
        <c:crossAx val="-2139894872"/>
        <c:crosses val="autoZero"/>
        <c:auto val="1"/>
        <c:lblAlgn val="ctr"/>
        <c:lblOffset val="100"/>
        <c:noMultiLvlLbl val="0"/>
      </c:catAx>
      <c:valAx>
        <c:axId val="-2139894872"/>
        <c:scaling>
          <c:orientation val="minMax"/>
          <c:max val="500.0"/>
        </c:scaling>
        <c:delete val="0"/>
        <c:axPos val="l"/>
        <c:majorGridlines/>
        <c:numFmt formatCode="General" sourceLinked="1"/>
        <c:majorTickMark val="out"/>
        <c:minorTickMark val="none"/>
        <c:tickLblPos val="nextTo"/>
        <c:crossAx val="-2122812856"/>
        <c:crosses val="autoZero"/>
        <c:crossBetween val="between"/>
      </c:valAx>
      <c:valAx>
        <c:axId val="-2140112984"/>
        <c:scaling>
          <c:orientation val="minMax"/>
          <c:max val="1.0"/>
        </c:scaling>
        <c:delete val="0"/>
        <c:axPos val="r"/>
        <c:numFmt formatCode="0.00%" sourceLinked="1"/>
        <c:majorTickMark val="out"/>
        <c:minorTickMark val="none"/>
        <c:tickLblPos val="nextTo"/>
        <c:crossAx val="-2139261016"/>
        <c:crosses val="max"/>
        <c:crossBetween val="midCat"/>
      </c:valAx>
      <c:valAx>
        <c:axId val="-2139261016"/>
        <c:scaling>
          <c:orientation val="minMax"/>
        </c:scaling>
        <c:delete val="1"/>
        <c:axPos val="b"/>
        <c:majorTickMark val="out"/>
        <c:minorTickMark val="none"/>
        <c:tickLblPos val="nextTo"/>
        <c:crossAx val="-2140112984"/>
        <c:crosses val="autoZero"/>
        <c:crossBetween val="midCat"/>
      </c:valAx>
    </c:plotArea>
    <c:legend>
      <c:legendPos val="t"/>
      <c:layout/>
      <c:overlay val="0"/>
      <c:txPr>
        <a:bodyPr/>
        <a:lstStyle/>
        <a:p>
          <a:pPr>
            <a:defRPr sz="1200"/>
          </a:pPr>
          <a:endParaRPr lang="fr-FR"/>
        </a:p>
      </c:txPr>
    </c:legend>
    <c:plotVisOnly val="1"/>
    <c:dispBlanksAs val="gap"/>
    <c:showDLblsOverMax val="0"/>
  </c:chart>
  <c:spPr>
    <a:solidFill>
      <a:schemeClr val="bg1"/>
    </a:solidFill>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'Analyse facultatif alain'!$U$8</c:f>
              <c:strCache>
                <c:ptCount val="1"/>
                <c:pt idx="0">
                  <c:v>2013</c:v>
                </c:pt>
              </c:strCache>
            </c:strRef>
          </c:tx>
          <c:invertIfNegative val="0"/>
          <c:dLbls>
            <c:dLbl>
              <c:idx val="8"/>
              <c:layout>
                <c:manualLayout>
                  <c:x val="-0.00446960667461263"/>
                  <c:y val="0.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FDD-43B4-A3BC-B128D7383FF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alain'!$T$9:$T$17</c:f>
              <c:strCache>
                <c:ptCount val="9"/>
                <c:pt idx="0">
                  <c:v>CCF FAC</c:v>
                </c:pt>
                <c:pt idx="1">
                  <c:v>CHORE INDIV</c:v>
                </c:pt>
                <c:pt idx="2">
                  <c:v>ESCALADE</c:v>
                </c:pt>
                <c:pt idx="3">
                  <c:v>HNSS</c:v>
                </c:pt>
                <c:pt idx="4">
                  <c:v>JUDO</c:v>
                </c:pt>
                <c:pt idx="5">
                  <c:v>NATATION</c:v>
                </c:pt>
                <c:pt idx="6">
                  <c:v>SHN</c:v>
                </c:pt>
                <c:pt idx="7">
                  <c:v>TENNIS</c:v>
                </c:pt>
                <c:pt idx="8">
                  <c:v>TT</c:v>
                </c:pt>
              </c:strCache>
            </c:strRef>
          </c:cat>
          <c:val>
            <c:numRef>
              <c:f>'Analyse facultatif alain'!$U$9:$U$17</c:f>
              <c:numCache>
                <c:formatCode>General</c:formatCode>
                <c:ptCount val="9"/>
                <c:pt idx="0">
                  <c:v>403.0</c:v>
                </c:pt>
                <c:pt idx="1">
                  <c:v>206.0</c:v>
                </c:pt>
                <c:pt idx="3">
                  <c:v>50.0</c:v>
                </c:pt>
                <c:pt idx="4">
                  <c:v>90.0</c:v>
                </c:pt>
                <c:pt idx="5">
                  <c:v>120.0</c:v>
                </c:pt>
                <c:pt idx="6">
                  <c:v>100.0</c:v>
                </c:pt>
                <c:pt idx="7">
                  <c:v>150.0</c:v>
                </c:pt>
                <c:pt idx="8">
                  <c:v>156.0</c:v>
                </c:pt>
              </c:numCache>
            </c:numRef>
          </c:val>
          <c:extLst xmlns:c16r2="http://schemas.microsoft.com/office/drawing/2015/06/chart">
            <c:ext xmlns:c16="http://schemas.microsoft.com/office/drawing/2014/chart" uri="{C3380CC4-5D6E-409C-BE32-E72D297353CC}">
              <c16:uniqueId val="{00000001-1FDD-43B4-A3BC-B128D7383FF2}"/>
            </c:ext>
          </c:extLst>
        </c:ser>
        <c:ser>
          <c:idx val="1"/>
          <c:order val="1"/>
          <c:tx>
            <c:strRef>
              <c:f>'Analyse facultatif alain'!$V$8</c:f>
              <c:strCache>
                <c:ptCount val="1"/>
                <c:pt idx="0">
                  <c:v>2014</c:v>
                </c:pt>
              </c:strCache>
            </c:strRef>
          </c:tx>
          <c:invertIfNegative val="0"/>
          <c:dLbls>
            <c:dLbl>
              <c:idx val="7"/>
              <c:layout>
                <c:manualLayout>
                  <c:x val="-0.00446960667461263"/>
                  <c:y val="0.0086009174311926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DD-43B4-A3BC-B128D7383FF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alain'!$T$9:$T$17</c:f>
              <c:strCache>
                <c:ptCount val="9"/>
                <c:pt idx="0">
                  <c:v>CCF FAC</c:v>
                </c:pt>
                <c:pt idx="1">
                  <c:v>CHORE INDIV</c:v>
                </c:pt>
                <c:pt idx="2">
                  <c:v>ESCALADE</c:v>
                </c:pt>
                <c:pt idx="3">
                  <c:v>HNSS</c:v>
                </c:pt>
                <c:pt idx="4">
                  <c:v>JUDO</c:v>
                </c:pt>
                <c:pt idx="5">
                  <c:v>NATATION</c:v>
                </c:pt>
                <c:pt idx="6">
                  <c:v>SHN</c:v>
                </c:pt>
                <c:pt idx="7">
                  <c:v>TENNIS</c:v>
                </c:pt>
                <c:pt idx="8">
                  <c:v>TT</c:v>
                </c:pt>
              </c:strCache>
            </c:strRef>
          </c:cat>
          <c:val>
            <c:numRef>
              <c:f>'Analyse facultatif alain'!$V$9:$V$17</c:f>
              <c:numCache>
                <c:formatCode>General</c:formatCode>
                <c:ptCount val="9"/>
                <c:pt idx="0">
                  <c:v>0.0</c:v>
                </c:pt>
                <c:pt idx="1">
                  <c:v>183.0</c:v>
                </c:pt>
                <c:pt idx="3">
                  <c:v>40.0</c:v>
                </c:pt>
                <c:pt idx="4">
                  <c:v>88.0</c:v>
                </c:pt>
                <c:pt idx="5">
                  <c:v>239.0</c:v>
                </c:pt>
                <c:pt idx="6">
                  <c:v>112.0</c:v>
                </c:pt>
                <c:pt idx="7">
                  <c:v>188.0</c:v>
                </c:pt>
                <c:pt idx="8">
                  <c:v>209.0</c:v>
                </c:pt>
              </c:numCache>
            </c:numRef>
          </c:val>
          <c:extLst xmlns:c16r2="http://schemas.microsoft.com/office/drawing/2015/06/chart">
            <c:ext xmlns:c16="http://schemas.microsoft.com/office/drawing/2014/chart" uri="{C3380CC4-5D6E-409C-BE32-E72D297353CC}">
              <c16:uniqueId val="{00000003-1FDD-43B4-A3BC-B128D7383FF2}"/>
            </c:ext>
          </c:extLst>
        </c:ser>
        <c:ser>
          <c:idx val="2"/>
          <c:order val="2"/>
          <c:tx>
            <c:strRef>
              <c:f>'Analyse facultatif alain'!$W$8</c:f>
              <c:strCache>
                <c:ptCount val="1"/>
                <c:pt idx="0">
                  <c:v>2015</c:v>
                </c:pt>
              </c:strCache>
            </c:strRef>
          </c:tx>
          <c:invertIfNegative val="0"/>
          <c:dLbls>
            <c:dLbl>
              <c:idx val="8"/>
              <c:layout>
                <c:manualLayout>
                  <c:x val="0.0119189511323004"/>
                  <c:y val="0.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FDD-43B4-A3BC-B128D7383FF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alain'!$T$9:$T$17</c:f>
              <c:strCache>
                <c:ptCount val="9"/>
                <c:pt idx="0">
                  <c:v>CCF FAC</c:v>
                </c:pt>
                <c:pt idx="1">
                  <c:v>CHORE INDIV</c:v>
                </c:pt>
                <c:pt idx="2">
                  <c:v>ESCALADE</c:v>
                </c:pt>
                <c:pt idx="3">
                  <c:v>HNSS</c:v>
                </c:pt>
                <c:pt idx="4">
                  <c:v>JUDO</c:v>
                </c:pt>
                <c:pt idx="5">
                  <c:v>NATATION</c:v>
                </c:pt>
                <c:pt idx="6">
                  <c:v>SHN</c:v>
                </c:pt>
                <c:pt idx="7">
                  <c:v>TENNIS</c:v>
                </c:pt>
                <c:pt idx="8">
                  <c:v>TT</c:v>
                </c:pt>
              </c:strCache>
            </c:strRef>
          </c:cat>
          <c:val>
            <c:numRef>
              <c:f>'Analyse facultatif alain'!$W$9:$W$17</c:f>
              <c:numCache>
                <c:formatCode>General</c:formatCode>
                <c:ptCount val="9"/>
                <c:pt idx="0">
                  <c:v>442.0</c:v>
                </c:pt>
                <c:pt idx="1">
                  <c:v>223.0</c:v>
                </c:pt>
                <c:pt idx="3">
                  <c:v>89.0</c:v>
                </c:pt>
                <c:pt idx="4">
                  <c:v>90.0</c:v>
                </c:pt>
                <c:pt idx="5">
                  <c:v>259.0</c:v>
                </c:pt>
                <c:pt idx="6">
                  <c:v>125.0</c:v>
                </c:pt>
                <c:pt idx="7">
                  <c:v>190.0</c:v>
                </c:pt>
                <c:pt idx="8">
                  <c:v>218.0</c:v>
                </c:pt>
              </c:numCache>
            </c:numRef>
          </c:val>
          <c:extLst xmlns:c16r2="http://schemas.microsoft.com/office/drawing/2015/06/chart">
            <c:ext xmlns:c16="http://schemas.microsoft.com/office/drawing/2014/chart" uri="{C3380CC4-5D6E-409C-BE32-E72D297353CC}">
              <c16:uniqueId val="{00000005-1FDD-43B4-A3BC-B128D7383FF2}"/>
            </c:ext>
          </c:extLst>
        </c:ser>
        <c:ser>
          <c:idx val="3"/>
          <c:order val="3"/>
          <c:tx>
            <c:strRef>
              <c:f>'Analyse facultatif alain'!$X$8</c:f>
              <c:strCache>
                <c:ptCount val="1"/>
                <c:pt idx="0">
                  <c:v>2016</c:v>
                </c:pt>
              </c:strCache>
            </c:strRef>
          </c:tx>
          <c:invertIfNegative val="0"/>
          <c:dLbls>
            <c:dLbl>
              <c:idx val="0"/>
              <c:layout>
                <c:manualLayout>
                  <c:x val="0.00744934445768771"/>
                  <c:y val="-2.62802774477477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DD-43B4-A3BC-B128D7383FF2}"/>
                </c:ext>
              </c:extLst>
            </c:dLbl>
            <c:dLbl>
              <c:idx val="7"/>
              <c:layout>
                <c:manualLayout>
                  <c:x val="0.00148986889153754"/>
                  <c:y val="0.014334862385321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FDD-43B4-A3BC-B128D7383FF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alain'!$T$9:$T$17</c:f>
              <c:strCache>
                <c:ptCount val="9"/>
                <c:pt idx="0">
                  <c:v>CCF FAC</c:v>
                </c:pt>
                <c:pt idx="1">
                  <c:v>CHORE INDIV</c:v>
                </c:pt>
                <c:pt idx="2">
                  <c:v>ESCALADE</c:v>
                </c:pt>
                <c:pt idx="3">
                  <c:v>HNSS</c:v>
                </c:pt>
                <c:pt idx="4">
                  <c:v>JUDO</c:v>
                </c:pt>
                <c:pt idx="5">
                  <c:v>NATATION</c:v>
                </c:pt>
                <c:pt idx="6">
                  <c:v>SHN</c:v>
                </c:pt>
                <c:pt idx="7">
                  <c:v>TENNIS</c:v>
                </c:pt>
                <c:pt idx="8">
                  <c:v>TT</c:v>
                </c:pt>
              </c:strCache>
            </c:strRef>
          </c:cat>
          <c:val>
            <c:numRef>
              <c:f>'Analyse facultatif alain'!$X$9:$X$17</c:f>
              <c:numCache>
                <c:formatCode>General</c:formatCode>
                <c:ptCount val="9"/>
                <c:pt idx="0">
                  <c:v>397.0</c:v>
                </c:pt>
                <c:pt idx="1">
                  <c:v>234.0</c:v>
                </c:pt>
                <c:pt idx="2">
                  <c:v>68.0</c:v>
                </c:pt>
                <c:pt idx="3">
                  <c:v>78.0</c:v>
                </c:pt>
                <c:pt idx="4">
                  <c:v>109.0</c:v>
                </c:pt>
                <c:pt idx="5">
                  <c:v>286.0</c:v>
                </c:pt>
                <c:pt idx="6">
                  <c:v>102.0</c:v>
                </c:pt>
                <c:pt idx="7">
                  <c:v>185.0</c:v>
                </c:pt>
              </c:numCache>
            </c:numRef>
          </c:val>
          <c:extLst xmlns:c16r2="http://schemas.microsoft.com/office/drawing/2015/06/chart">
            <c:ext xmlns:c16="http://schemas.microsoft.com/office/drawing/2014/chart" uri="{C3380CC4-5D6E-409C-BE32-E72D297353CC}">
              <c16:uniqueId val="{00000008-1FDD-43B4-A3BC-B128D7383FF2}"/>
            </c:ext>
          </c:extLst>
        </c:ser>
        <c:dLbls>
          <c:showLegendKey val="0"/>
          <c:showVal val="0"/>
          <c:showCatName val="0"/>
          <c:showSerName val="0"/>
          <c:showPercent val="0"/>
          <c:showBubbleSize val="0"/>
        </c:dLbls>
        <c:gapWidth val="150"/>
        <c:axId val="-2097836856"/>
        <c:axId val="-2097855112"/>
      </c:barChart>
      <c:catAx>
        <c:axId val="-2097836856"/>
        <c:scaling>
          <c:orientation val="minMax"/>
        </c:scaling>
        <c:delete val="0"/>
        <c:axPos val="b"/>
        <c:numFmt formatCode="General" sourceLinked="1"/>
        <c:majorTickMark val="out"/>
        <c:minorTickMark val="none"/>
        <c:tickLblPos val="nextTo"/>
        <c:crossAx val="-2097855112"/>
        <c:crosses val="autoZero"/>
        <c:auto val="1"/>
        <c:lblAlgn val="ctr"/>
        <c:lblOffset val="100"/>
        <c:noMultiLvlLbl val="0"/>
      </c:catAx>
      <c:valAx>
        <c:axId val="-2097855112"/>
        <c:scaling>
          <c:orientation val="minMax"/>
        </c:scaling>
        <c:delete val="0"/>
        <c:axPos val="l"/>
        <c:majorGridlines/>
        <c:numFmt formatCode="General" sourceLinked="1"/>
        <c:majorTickMark val="out"/>
        <c:minorTickMark val="none"/>
        <c:tickLblPos val="nextTo"/>
        <c:crossAx val="-2097836856"/>
        <c:crosses val="autoZero"/>
        <c:crossBetween val="between"/>
      </c:valAx>
    </c:plotArea>
    <c:legend>
      <c:legendPos val="t"/>
      <c:layout/>
      <c:overlay val="0"/>
      <c:txPr>
        <a:bodyPr/>
        <a:lstStyle/>
        <a:p>
          <a:pPr>
            <a:defRPr sz="1200"/>
          </a:pPr>
          <a:endParaRPr lang="fr-FR"/>
        </a:p>
      </c:txPr>
    </c:legend>
    <c:plotVisOnly val="1"/>
    <c:dispBlanksAs val="gap"/>
    <c:showDLblsOverMax val="0"/>
  </c:chart>
  <c:spPr>
    <a:solidFill>
      <a:srgbClr val="FFFFFF"/>
    </a:solidFill>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'Analyse facultatif alain'!$AC$8:$AC$9</c:f>
              <c:strCache>
                <c:ptCount val="1"/>
                <c:pt idx="0">
                  <c:v>2016 Filles</c:v>
                </c:pt>
              </c:strCache>
            </c:strRef>
          </c:tx>
          <c:spPr>
            <a:solidFill>
              <a:srgbClr val="FF3399"/>
            </a:solidFill>
          </c:spPr>
          <c:invertIfNegative val="0"/>
          <c:dLbls>
            <c:dLbl>
              <c:idx val="0"/>
              <c:layout>
                <c:manualLayout>
                  <c:x val="-0.00619578686493184"/>
                  <c:y val="0.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F0D-4D27-A1B4-3948069934FF}"/>
                </c:ext>
              </c:extLst>
            </c:dLbl>
            <c:dLbl>
              <c:idx val="1"/>
              <c:layout>
                <c:manualLayout>
                  <c:x val="-0.00619578686493187"/>
                  <c:y val="0.01006036217303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F0D-4D27-A1B4-3948069934FF}"/>
                </c:ext>
              </c:extLst>
            </c:dLbl>
            <c:dLbl>
              <c:idx val="3"/>
              <c:layout>
                <c:manualLayout>
                  <c:x val="-0.0185873605947955"/>
                  <c:y val="0.0075452716297786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0D-4D27-A1B4-3948069934FF}"/>
                </c:ext>
              </c:extLst>
            </c:dLbl>
            <c:dLbl>
              <c:idx val="6"/>
              <c:layout>
                <c:manualLayout>
                  <c:x val="-0.0263320941759603"/>
                  <c:y val="0.017605633802816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0D-4D27-A1B4-3948069934FF}"/>
                </c:ext>
              </c:extLst>
            </c:dLbl>
            <c:dLbl>
              <c:idx val="7"/>
              <c:layout>
                <c:manualLayout>
                  <c:x val="-0.00154894671623307"/>
                  <c:y val="-0.01006036217303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F0D-4D27-A1B4-3948069934FF}"/>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alain'!$AB$10:$AB$17</c:f>
              <c:strCache>
                <c:ptCount val="8"/>
                <c:pt idx="0">
                  <c:v>CCF FAC</c:v>
                </c:pt>
                <c:pt idx="1">
                  <c:v>CHORE INDIV</c:v>
                </c:pt>
                <c:pt idx="2">
                  <c:v>ESCALADE</c:v>
                </c:pt>
                <c:pt idx="3">
                  <c:v>HNSS</c:v>
                </c:pt>
                <c:pt idx="4">
                  <c:v>JUDO</c:v>
                </c:pt>
                <c:pt idx="5">
                  <c:v>NATATION</c:v>
                </c:pt>
                <c:pt idx="6">
                  <c:v>SHN</c:v>
                </c:pt>
                <c:pt idx="7">
                  <c:v>TENNIS</c:v>
                </c:pt>
              </c:strCache>
            </c:strRef>
          </c:cat>
          <c:val>
            <c:numRef>
              <c:f>'Analyse facultatif alain'!$AC$10:$AC$17</c:f>
              <c:numCache>
                <c:formatCode>0.00</c:formatCode>
                <c:ptCount val="8"/>
                <c:pt idx="0">
                  <c:v>15.90476190476191</c:v>
                </c:pt>
                <c:pt idx="1">
                  <c:v>11.58371040723982</c:v>
                </c:pt>
                <c:pt idx="2">
                  <c:v>7.727272727272727</c:v>
                </c:pt>
                <c:pt idx="3">
                  <c:v>18.80555555555556</c:v>
                </c:pt>
                <c:pt idx="4">
                  <c:v>14.68965517241379</c:v>
                </c:pt>
                <c:pt idx="5">
                  <c:v>14.55555555555556</c:v>
                </c:pt>
                <c:pt idx="6">
                  <c:v>19.10526315789474</c:v>
                </c:pt>
                <c:pt idx="7">
                  <c:v>12.9107142857143</c:v>
                </c:pt>
              </c:numCache>
            </c:numRef>
          </c:val>
          <c:extLst xmlns:c16r2="http://schemas.microsoft.com/office/drawing/2015/06/chart">
            <c:ext xmlns:c16="http://schemas.microsoft.com/office/drawing/2014/chart" uri="{C3380CC4-5D6E-409C-BE32-E72D297353CC}">
              <c16:uniqueId val="{00000005-DF0D-4D27-A1B4-3948069934FF}"/>
            </c:ext>
          </c:extLst>
        </c:ser>
        <c:ser>
          <c:idx val="1"/>
          <c:order val="1"/>
          <c:tx>
            <c:strRef>
              <c:f>'Analyse facultatif alain'!$AD$8:$AD$9</c:f>
              <c:strCache>
                <c:ptCount val="1"/>
                <c:pt idx="0">
                  <c:v>2016 Garçons</c:v>
                </c:pt>
              </c:strCache>
            </c:strRef>
          </c:tx>
          <c:spPr>
            <a:solidFill>
              <a:srgbClr val="3366FF"/>
            </a:solidFill>
          </c:spPr>
          <c:invertIfNegative val="0"/>
          <c:dLbls>
            <c:dLbl>
              <c:idx val="0"/>
              <c:layout>
                <c:manualLayout>
                  <c:x val="0.0"/>
                  <c:y val="0.01006036217303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F0D-4D27-A1B4-3948069934FF}"/>
                </c:ext>
              </c:extLst>
            </c:dLbl>
            <c:dLbl>
              <c:idx val="4"/>
              <c:layout>
                <c:manualLayout>
                  <c:x val="0.0"/>
                  <c:y val="0.01006036217303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F0D-4D27-A1B4-3948069934FF}"/>
                </c:ext>
              </c:extLst>
            </c:dLbl>
            <c:dLbl>
              <c:idx val="5"/>
              <c:layout>
                <c:manualLayout>
                  <c:x val="0.0"/>
                  <c:y val="0.01006036217303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F0D-4D27-A1B4-3948069934FF}"/>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alain'!$AB$10:$AB$17</c:f>
              <c:strCache>
                <c:ptCount val="8"/>
                <c:pt idx="0">
                  <c:v>CCF FAC</c:v>
                </c:pt>
                <c:pt idx="1">
                  <c:v>CHORE INDIV</c:v>
                </c:pt>
                <c:pt idx="2">
                  <c:v>ESCALADE</c:v>
                </c:pt>
                <c:pt idx="3">
                  <c:v>HNSS</c:v>
                </c:pt>
                <c:pt idx="4">
                  <c:v>JUDO</c:v>
                </c:pt>
                <c:pt idx="5">
                  <c:v>NATATION</c:v>
                </c:pt>
                <c:pt idx="6">
                  <c:v>SHN</c:v>
                </c:pt>
                <c:pt idx="7">
                  <c:v>TENNIS</c:v>
                </c:pt>
              </c:strCache>
            </c:strRef>
          </c:cat>
          <c:val>
            <c:numRef>
              <c:f>'Analyse facultatif alain'!$AD$10:$AD$17</c:f>
              <c:numCache>
                <c:formatCode>0.00</c:formatCode>
                <c:ptCount val="8"/>
                <c:pt idx="0">
                  <c:v>15.68085106382979</c:v>
                </c:pt>
                <c:pt idx="1">
                  <c:v>13.76923076923077</c:v>
                </c:pt>
                <c:pt idx="2">
                  <c:v>9.06521739130435</c:v>
                </c:pt>
                <c:pt idx="3">
                  <c:v>19.0</c:v>
                </c:pt>
                <c:pt idx="4">
                  <c:v>14.025</c:v>
                </c:pt>
                <c:pt idx="5">
                  <c:v>11.29139072847682</c:v>
                </c:pt>
                <c:pt idx="6">
                  <c:v>19.0625</c:v>
                </c:pt>
                <c:pt idx="7">
                  <c:v>12.46511627906977</c:v>
                </c:pt>
              </c:numCache>
            </c:numRef>
          </c:val>
          <c:extLst xmlns:c16r2="http://schemas.microsoft.com/office/drawing/2015/06/chart">
            <c:ext xmlns:c16="http://schemas.microsoft.com/office/drawing/2014/chart" uri="{C3380CC4-5D6E-409C-BE32-E72D297353CC}">
              <c16:uniqueId val="{00000009-DF0D-4D27-A1B4-3948069934FF}"/>
            </c:ext>
          </c:extLst>
        </c:ser>
        <c:ser>
          <c:idx val="2"/>
          <c:order val="2"/>
          <c:tx>
            <c:strRef>
              <c:f>'Analyse facultatif alain'!$AE$8:$AE$9</c:f>
              <c:strCache>
                <c:ptCount val="1"/>
                <c:pt idx="0">
                  <c:v>2016 Total</c:v>
                </c:pt>
              </c:strCache>
            </c:strRef>
          </c:tx>
          <c:invertIfNegative val="0"/>
          <c:dLbls>
            <c:dLbl>
              <c:idx val="0"/>
              <c:layout>
                <c:manualLayout>
                  <c:x val="0.0216852540272615"/>
                  <c:y val="0.012575452716297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F0D-4D27-A1B4-3948069934FF}"/>
                </c:ext>
              </c:extLst>
            </c:dLbl>
            <c:dLbl>
              <c:idx val="1"/>
              <c:layout>
                <c:manualLayout>
                  <c:x val="0.00774473358116478"/>
                  <c:y val="-4.6109460632668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F0D-4D27-A1B4-3948069934FF}"/>
                </c:ext>
              </c:extLst>
            </c:dLbl>
            <c:dLbl>
              <c:idx val="2"/>
              <c:layout>
                <c:manualLayout>
                  <c:x val="0.00774473358116481"/>
                  <c:y val="0.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F0D-4D27-A1B4-3948069934FF}"/>
                </c:ext>
              </c:extLst>
            </c:dLbl>
            <c:dLbl>
              <c:idx val="3"/>
              <c:layout>
                <c:manualLayout>
                  <c:x val="0.0185873605947955"/>
                  <c:y val="0.010060362173038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F0D-4D27-A1B4-3948069934FF}"/>
                </c:ext>
              </c:extLst>
            </c:dLbl>
            <c:dLbl>
              <c:idx val="4"/>
              <c:layout>
                <c:manualLayout>
                  <c:x val="0.00619578686493184"/>
                  <c:y val="-0.0025150905432595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F0D-4D27-A1B4-3948069934FF}"/>
                </c:ext>
              </c:extLst>
            </c:dLbl>
            <c:dLbl>
              <c:idx val="6"/>
              <c:layout>
                <c:manualLayout>
                  <c:x val="0.0247831474597273"/>
                  <c:y val="0.0025150905432595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F0D-4D27-A1B4-3948069934FF}"/>
                </c:ext>
              </c:extLst>
            </c:dLbl>
            <c:dLbl>
              <c:idx val="7"/>
              <c:layout>
                <c:manualLayout>
                  <c:x val="0.00929368029739765"/>
                  <c:y val="0.010060362173038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F0D-4D27-A1B4-3948069934FF}"/>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alain'!$AB$10:$AB$17</c:f>
              <c:strCache>
                <c:ptCount val="8"/>
                <c:pt idx="0">
                  <c:v>CCF FAC</c:v>
                </c:pt>
                <c:pt idx="1">
                  <c:v>CHORE INDIV</c:v>
                </c:pt>
                <c:pt idx="2">
                  <c:v>ESCALADE</c:v>
                </c:pt>
                <c:pt idx="3">
                  <c:v>HNSS</c:v>
                </c:pt>
                <c:pt idx="4">
                  <c:v>JUDO</c:v>
                </c:pt>
                <c:pt idx="5">
                  <c:v>NATATION</c:v>
                </c:pt>
                <c:pt idx="6">
                  <c:v>SHN</c:v>
                </c:pt>
                <c:pt idx="7">
                  <c:v>TENNIS</c:v>
                </c:pt>
              </c:strCache>
            </c:strRef>
          </c:cat>
          <c:val>
            <c:numRef>
              <c:f>'Analyse facultatif alain'!$AE$10:$AE$17</c:f>
              <c:numCache>
                <c:formatCode>0.00</c:formatCode>
                <c:ptCount val="8"/>
                <c:pt idx="0">
                  <c:v>15.6926952141058</c:v>
                </c:pt>
                <c:pt idx="1">
                  <c:v>11.7051282051282</c:v>
                </c:pt>
                <c:pt idx="2">
                  <c:v>8.632352941176458</c:v>
                </c:pt>
                <c:pt idx="3">
                  <c:v>18.91025641025641</c:v>
                </c:pt>
                <c:pt idx="4">
                  <c:v>14.20183486238532</c:v>
                </c:pt>
                <c:pt idx="5">
                  <c:v>12.83216783216783</c:v>
                </c:pt>
                <c:pt idx="6">
                  <c:v>19.07843137254902</c:v>
                </c:pt>
                <c:pt idx="7">
                  <c:v>12.6</c:v>
                </c:pt>
              </c:numCache>
            </c:numRef>
          </c:val>
          <c:extLst xmlns:c16r2="http://schemas.microsoft.com/office/drawing/2015/06/chart">
            <c:ext xmlns:c16="http://schemas.microsoft.com/office/drawing/2014/chart" uri="{C3380CC4-5D6E-409C-BE32-E72D297353CC}">
              <c16:uniqueId val="{00000011-DF0D-4D27-A1B4-3948069934FF}"/>
            </c:ext>
          </c:extLst>
        </c:ser>
        <c:dLbls>
          <c:showLegendKey val="0"/>
          <c:showVal val="0"/>
          <c:showCatName val="0"/>
          <c:showSerName val="0"/>
          <c:showPercent val="0"/>
          <c:showBubbleSize val="0"/>
        </c:dLbls>
        <c:gapWidth val="150"/>
        <c:axId val="2135930808"/>
        <c:axId val="2135902792"/>
      </c:barChart>
      <c:catAx>
        <c:axId val="2135930808"/>
        <c:scaling>
          <c:orientation val="minMax"/>
        </c:scaling>
        <c:delete val="0"/>
        <c:axPos val="b"/>
        <c:numFmt formatCode="General" sourceLinked="0"/>
        <c:majorTickMark val="out"/>
        <c:minorTickMark val="none"/>
        <c:tickLblPos val="nextTo"/>
        <c:crossAx val="2135902792"/>
        <c:crossesAt val="0.0"/>
        <c:auto val="1"/>
        <c:lblAlgn val="ctr"/>
        <c:lblOffset val="100"/>
        <c:noMultiLvlLbl val="0"/>
      </c:catAx>
      <c:valAx>
        <c:axId val="2135902792"/>
        <c:scaling>
          <c:orientation val="minMax"/>
          <c:max val="20.0"/>
        </c:scaling>
        <c:delete val="0"/>
        <c:axPos val="l"/>
        <c:majorGridlines/>
        <c:numFmt formatCode="0.00" sourceLinked="1"/>
        <c:majorTickMark val="out"/>
        <c:minorTickMark val="none"/>
        <c:tickLblPos val="nextTo"/>
        <c:crossAx val="2135930808"/>
        <c:crosses val="autoZero"/>
        <c:crossBetween val="between"/>
        <c:majorUnit val="5.0"/>
      </c:valAx>
    </c:plotArea>
    <c:legend>
      <c:legendPos val="t"/>
      <c:layout/>
      <c:overlay val="0"/>
      <c:txPr>
        <a:bodyPr/>
        <a:lstStyle/>
        <a:p>
          <a:pPr>
            <a:defRPr sz="1200"/>
          </a:pPr>
          <a:endParaRPr lang="fr-FR"/>
        </a:p>
      </c:txPr>
    </c:legend>
    <c:plotVisOnly val="1"/>
    <c:dispBlanksAs val="gap"/>
    <c:showDLblsOverMax val="0"/>
  </c:chart>
  <c:spPr>
    <a:solidFill>
      <a:srgbClr val="FFFFFF"/>
    </a:solidFill>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'Analyse facultatif alain'!$AN$8</c:f>
              <c:strCache>
                <c:ptCount val="1"/>
                <c:pt idx="0">
                  <c:v>2013</c:v>
                </c:pt>
              </c:strCache>
            </c:strRef>
          </c:tx>
          <c:invertIfNegative val="0"/>
          <c:dLbls>
            <c:spPr>
              <a:noFill/>
              <a:ln>
                <a:noFill/>
              </a:ln>
              <a:effectLst/>
            </c:spPr>
            <c:txPr>
              <a:bodyPr rot="-5400000" vert="horz"/>
              <a:lstStyle/>
              <a:p>
                <a:pPr>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alain'!$AM$9:$AM$17</c:f>
              <c:strCache>
                <c:ptCount val="9"/>
                <c:pt idx="0">
                  <c:v>CCF FAC</c:v>
                </c:pt>
                <c:pt idx="1">
                  <c:v>CHORE INDIV</c:v>
                </c:pt>
                <c:pt idx="2">
                  <c:v>ESCALADE</c:v>
                </c:pt>
                <c:pt idx="3">
                  <c:v>HNSS</c:v>
                </c:pt>
                <c:pt idx="4">
                  <c:v>JUDO</c:v>
                </c:pt>
                <c:pt idx="5">
                  <c:v>NATATION</c:v>
                </c:pt>
                <c:pt idx="6">
                  <c:v>SHN</c:v>
                </c:pt>
                <c:pt idx="7">
                  <c:v>TENNIS</c:v>
                </c:pt>
                <c:pt idx="8">
                  <c:v>TT</c:v>
                </c:pt>
              </c:strCache>
            </c:strRef>
          </c:cat>
          <c:val>
            <c:numRef>
              <c:f>'Analyse facultatif alain'!$AN$9:$AN$17</c:f>
              <c:numCache>
                <c:formatCode>0.00</c:formatCode>
                <c:ptCount val="9"/>
                <c:pt idx="0">
                  <c:v>14.69</c:v>
                </c:pt>
                <c:pt idx="1">
                  <c:v>11.2</c:v>
                </c:pt>
                <c:pt idx="3">
                  <c:v>19.2</c:v>
                </c:pt>
                <c:pt idx="4">
                  <c:v>13.72</c:v>
                </c:pt>
                <c:pt idx="5">
                  <c:v>10.02</c:v>
                </c:pt>
                <c:pt idx="6">
                  <c:v>19.7</c:v>
                </c:pt>
                <c:pt idx="7">
                  <c:v>11.88</c:v>
                </c:pt>
                <c:pt idx="8">
                  <c:v>10.76</c:v>
                </c:pt>
              </c:numCache>
            </c:numRef>
          </c:val>
          <c:extLst xmlns:c16r2="http://schemas.microsoft.com/office/drawing/2015/06/chart">
            <c:ext xmlns:c16="http://schemas.microsoft.com/office/drawing/2014/chart" uri="{C3380CC4-5D6E-409C-BE32-E72D297353CC}">
              <c16:uniqueId val="{00000000-5260-4428-969D-317EF44F4751}"/>
            </c:ext>
          </c:extLst>
        </c:ser>
        <c:ser>
          <c:idx val="1"/>
          <c:order val="1"/>
          <c:tx>
            <c:strRef>
              <c:f>'Analyse facultatif alain'!$AO$8</c:f>
              <c:strCache>
                <c:ptCount val="1"/>
                <c:pt idx="0">
                  <c:v>2014</c:v>
                </c:pt>
              </c:strCache>
            </c:strRef>
          </c:tx>
          <c:invertIfNegative val="0"/>
          <c:dLbls>
            <c:spPr>
              <a:noFill/>
              <a:ln>
                <a:noFill/>
              </a:ln>
              <a:effectLst/>
            </c:spPr>
            <c:txPr>
              <a:bodyPr rot="-5400000" vert="horz" anchor="ctr" anchorCtr="1"/>
              <a:lstStyle/>
              <a:p>
                <a:pPr>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alain'!$AM$9:$AM$17</c:f>
              <c:strCache>
                <c:ptCount val="9"/>
                <c:pt idx="0">
                  <c:v>CCF FAC</c:v>
                </c:pt>
                <c:pt idx="1">
                  <c:v>CHORE INDIV</c:v>
                </c:pt>
                <c:pt idx="2">
                  <c:v>ESCALADE</c:v>
                </c:pt>
                <c:pt idx="3">
                  <c:v>HNSS</c:v>
                </c:pt>
                <c:pt idx="4">
                  <c:v>JUDO</c:v>
                </c:pt>
                <c:pt idx="5">
                  <c:v>NATATION</c:v>
                </c:pt>
                <c:pt idx="6">
                  <c:v>SHN</c:v>
                </c:pt>
                <c:pt idx="7">
                  <c:v>TENNIS</c:v>
                </c:pt>
                <c:pt idx="8">
                  <c:v>TT</c:v>
                </c:pt>
              </c:strCache>
            </c:strRef>
          </c:cat>
          <c:val>
            <c:numRef>
              <c:f>'Analyse facultatif alain'!$AO$9:$AO$17</c:f>
              <c:numCache>
                <c:formatCode>0.00</c:formatCode>
                <c:ptCount val="9"/>
                <c:pt idx="1">
                  <c:v>11.43715846994536</c:v>
                </c:pt>
                <c:pt idx="3">
                  <c:v>18.925</c:v>
                </c:pt>
                <c:pt idx="4">
                  <c:v>13.18181818181818</c:v>
                </c:pt>
                <c:pt idx="5">
                  <c:v>12.96234309623431</c:v>
                </c:pt>
                <c:pt idx="6">
                  <c:v>19.74107142857143</c:v>
                </c:pt>
                <c:pt idx="7">
                  <c:v>12.19148936170213</c:v>
                </c:pt>
                <c:pt idx="8">
                  <c:v>11.42105263157895</c:v>
                </c:pt>
              </c:numCache>
            </c:numRef>
          </c:val>
          <c:extLst xmlns:c16r2="http://schemas.microsoft.com/office/drawing/2015/06/chart">
            <c:ext xmlns:c16="http://schemas.microsoft.com/office/drawing/2014/chart" uri="{C3380CC4-5D6E-409C-BE32-E72D297353CC}">
              <c16:uniqueId val="{00000001-5260-4428-969D-317EF44F4751}"/>
            </c:ext>
          </c:extLst>
        </c:ser>
        <c:ser>
          <c:idx val="2"/>
          <c:order val="2"/>
          <c:tx>
            <c:strRef>
              <c:f>'Analyse facultatif alain'!$AP$8</c:f>
              <c:strCache>
                <c:ptCount val="1"/>
                <c:pt idx="0">
                  <c:v>2015</c:v>
                </c:pt>
              </c:strCache>
            </c:strRef>
          </c:tx>
          <c:invertIfNegative val="0"/>
          <c:dLbls>
            <c:spPr>
              <a:noFill/>
              <a:ln>
                <a:noFill/>
              </a:ln>
              <a:effectLst/>
            </c:spPr>
            <c:txPr>
              <a:bodyPr rot="-5400000" vert="horz" anchor="ctr" anchorCtr="1"/>
              <a:lstStyle/>
              <a:p>
                <a:pPr>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alain'!$AM$9:$AM$17</c:f>
              <c:strCache>
                <c:ptCount val="9"/>
                <c:pt idx="0">
                  <c:v>CCF FAC</c:v>
                </c:pt>
                <c:pt idx="1">
                  <c:v>CHORE INDIV</c:v>
                </c:pt>
                <c:pt idx="2">
                  <c:v>ESCALADE</c:v>
                </c:pt>
                <c:pt idx="3">
                  <c:v>HNSS</c:v>
                </c:pt>
                <c:pt idx="4">
                  <c:v>JUDO</c:v>
                </c:pt>
                <c:pt idx="5">
                  <c:v>NATATION</c:v>
                </c:pt>
                <c:pt idx="6">
                  <c:v>SHN</c:v>
                </c:pt>
                <c:pt idx="7">
                  <c:v>TENNIS</c:v>
                </c:pt>
                <c:pt idx="8">
                  <c:v>TT</c:v>
                </c:pt>
              </c:strCache>
            </c:strRef>
          </c:cat>
          <c:val>
            <c:numRef>
              <c:f>'Analyse facultatif alain'!$AP$9:$AP$17</c:f>
              <c:numCache>
                <c:formatCode>0.00</c:formatCode>
                <c:ptCount val="9"/>
                <c:pt idx="0">
                  <c:v>14.78054298642534</c:v>
                </c:pt>
                <c:pt idx="1">
                  <c:v>11.63</c:v>
                </c:pt>
                <c:pt idx="3">
                  <c:v>19.13</c:v>
                </c:pt>
                <c:pt idx="4">
                  <c:v>13.61</c:v>
                </c:pt>
                <c:pt idx="5">
                  <c:v>12.86</c:v>
                </c:pt>
                <c:pt idx="6">
                  <c:v>19.34</c:v>
                </c:pt>
                <c:pt idx="7">
                  <c:v>12.58</c:v>
                </c:pt>
                <c:pt idx="8">
                  <c:v>11.5</c:v>
                </c:pt>
              </c:numCache>
            </c:numRef>
          </c:val>
          <c:extLst xmlns:c16r2="http://schemas.microsoft.com/office/drawing/2015/06/chart">
            <c:ext xmlns:c16="http://schemas.microsoft.com/office/drawing/2014/chart" uri="{C3380CC4-5D6E-409C-BE32-E72D297353CC}">
              <c16:uniqueId val="{00000002-5260-4428-969D-317EF44F4751}"/>
            </c:ext>
          </c:extLst>
        </c:ser>
        <c:ser>
          <c:idx val="3"/>
          <c:order val="3"/>
          <c:tx>
            <c:strRef>
              <c:f>'Analyse facultatif alain'!$AQ$8</c:f>
              <c:strCache>
                <c:ptCount val="1"/>
                <c:pt idx="0">
                  <c:v>2016</c:v>
                </c:pt>
              </c:strCache>
            </c:strRef>
          </c:tx>
          <c:invertIfNegative val="0"/>
          <c:dLbls>
            <c:spPr>
              <a:noFill/>
              <a:ln>
                <a:noFill/>
              </a:ln>
              <a:effectLst/>
            </c:spPr>
            <c:txPr>
              <a:bodyPr rot="-5400000" vert="horz"/>
              <a:lstStyle/>
              <a:p>
                <a:pPr>
                  <a:defRPr sz="1200" b="1" i="0" baseline="0">
                    <a:solidFill>
                      <a:srgbClr val="FF0000"/>
                    </a:solidFill>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'Analyse facultatif alain'!$AM$9:$AM$17</c:f>
              <c:strCache>
                <c:ptCount val="9"/>
                <c:pt idx="0">
                  <c:v>CCF FAC</c:v>
                </c:pt>
                <c:pt idx="1">
                  <c:v>CHORE INDIV</c:v>
                </c:pt>
                <c:pt idx="2">
                  <c:v>ESCALADE</c:v>
                </c:pt>
                <c:pt idx="3">
                  <c:v>HNSS</c:v>
                </c:pt>
                <c:pt idx="4">
                  <c:v>JUDO</c:v>
                </c:pt>
                <c:pt idx="5">
                  <c:v>NATATION</c:v>
                </c:pt>
                <c:pt idx="6">
                  <c:v>SHN</c:v>
                </c:pt>
                <c:pt idx="7">
                  <c:v>TENNIS</c:v>
                </c:pt>
                <c:pt idx="8">
                  <c:v>TT</c:v>
                </c:pt>
              </c:strCache>
            </c:strRef>
          </c:cat>
          <c:val>
            <c:numRef>
              <c:f>'Analyse facultatif alain'!$AQ$9:$AQ$17</c:f>
              <c:numCache>
                <c:formatCode>0.00</c:formatCode>
                <c:ptCount val="9"/>
                <c:pt idx="0">
                  <c:v>15.6926952141058</c:v>
                </c:pt>
                <c:pt idx="1">
                  <c:v>11.7051282051282</c:v>
                </c:pt>
                <c:pt idx="2">
                  <c:v>8.632352941176458</c:v>
                </c:pt>
                <c:pt idx="3">
                  <c:v>18.91025641025641</c:v>
                </c:pt>
                <c:pt idx="4">
                  <c:v>14.20183486238532</c:v>
                </c:pt>
                <c:pt idx="5">
                  <c:v>12.83216783216783</c:v>
                </c:pt>
                <c:pt idx="6">
                  <c:v>19.07843137254902</c:v>
                </c:pt>
                <c:pt idx="7">
                  <c:v>12.6</c:v>
                </c:pt>
              </c:numCache>
            </c:numRef>
          </c:val>
          <c:extLst xmlns:c16r2="http://schemas.microsoft.com/office/drawing/2015/06/chart">
            <c:ext xmlns:c16="http://schemas.microsoft.com/office/drawing/2014/chart" uri="{C3380CC4-5D6E-409C-BE32-E72D297353CC}">
              <c16:uniqueId val="{00000003-5260-4428-969D-317EF44F4751}"/>
            </c:ext>
          </c:extLst>
        </c:ser>
        <c:dLbls>
          <c:showLegendKey val="0"/>
          <c:showVal val="0"/>
          <c:showCatName val="0"/>
          <c:showSerName val="0"/>
          <c:showPercent val="0"/>
          <c:showBubbleSize val="0"/>
        </c:dLbls>
        <c:gapWidth val="150"/>
        <c:axId val="2135740024"/>
        <c:axId val="2135586552"/>
      </c:barChart>
      <c:catAx>
        <c:axId val="2135740024"/>
        <c:scaling>
          <c:orientation val="minMax"/>
        </c:scaling>
        <c:delete val="0"/>
        <c:axPos val="b"/>
        <c:numFmt formatCode="General" sourceLinked="1"/>
        <c:majorTickMark val="out"/>
        <c:minorTickMark val="none"/>
        <c:tickLblPos val="nextTo"/>
        <c:crossAx val="2135586552"/>
        <c:crosses val="autoZero"/>
        <c:auto val="1"/>
        <c:lblAlgn val="ctr"/>
        <c:lblOffset val="100"/>
        <c:noMultiLvlLbl val="0"/>
      </c:catAx>
      <c:valAx>
        <c:axId val="2135586552"/>
        <c:scaling>
          <c:orientation val="minMax"/>
          <c:max val="20.0"/>
          <c:min val="0.0"/>
        </c:scaling>
        <c:delete val="0"/>
        <c:axPos val="l"/>
        <c:majorGridlines/>
        <c:numFmt formatCode="0.00" sourceLinked="1"/>
        <c:majorTickMark val="out"/>
        <c:minorTickMark val="none"/>
        <c:tickLblPos val="nextTo"/>
        <c:crossAx val="2135740024"/>
        <c:crosses val="autoZero"/>
        <c:crossBetween val="between"/>
        <c:majorUnit val="2.0"/>
      </c:valAx>
    </c:plotArea>
    <c:legend>
      <c:legendPos val="t"/>
      <c:layout/>
      <c:overlay val="0"/>
      <c:txPr>
        <a:bodyPr/>
        <a:lstStyle/>
        <a:p>
          <a:pPr>
            <a:defRPr sz="1200"/>
          </a:pPr>
          <a:endParaRPr lang="fr-FR"/>
        </a:p>
      </c:txPr>
    </c:legend>
    <c:plotVisOnly val="1"/>
    <c:dispBlanksAs val="gap"/>
    <c:showDLblsOverMax val="0"/>
  </c:chart>
  <c:spPr>
    <a:solidFill>
      <a:srgbClr val="FFFFFF"/>
    </a:solidFill>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Feuil1!$B$1</c:f>
              <c:strCache>
                <c:ptCount val="1"/>
                <c:pt idx="0">
                  <c:v>Notes &gt; 10</c:v>
                </c:pt>
              </c:strCache>
            </c:strRef>
          </c:tx>
          <c:invertIfNegative val="0"/>
          <c:dLbls>
            <c:dLbl>
              <c:idx val="0"/>
              <c:layout/>
              <c:tx>
                <c:rich>
                  <a:bodyPr/>
                  <a:lstStyle/>
                  <a:p>
                    <a:r>
                      <a:rPr lang="fr-FR"/>
                      <a:t>69,93 %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C33-4A0A-801D-FEC354CCE990}"/>
                </c:ext>
              </c:extLst>
            </c:dLbl>
            <c:dLbl>
              <c:idx val="1"/>
              <c:layout/>
              <c:tx>
                <c:rich>
                  <a:bodyPr/>
                  <a:lstStyle/>
                  <a:p>
                    <a:r>
                      <a:rPr lang="fr-FR"/>
                      <a:t>74 %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C33-4A0A-801D-FEC354CCE990}"/>
                </c:ext>
              </c:extLst>
            </c:dLbl>
            <c:dLbl>
              <c:idx val="2"/>
              <c:layout/>
              <c:tx>
                <c:rich>
                  <a:bodyPr/>
                  <a:lstStyle/>
                  <a:p>
                    <a:r>
                      <a:rPr lang="fr-FR"/>
                      <a:t>88 %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C33-4A0A-801D-FEC354CCE990}"/>
                </c:ext>
              </c:extLst>
            </c:dLbl>
            <c:dLbl>
              <c:idx val="3"/>
              <c:layout/>
              <c:tx>
                <c:rich>
                  <a:bodyPr/>
                  <a:lstStyle/>
                  <a:p>
                    <a:r>
                      <a:rPr lang="fr-FR"/>
                      <a:t>68,8 %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C33-4A0A-801D-FEC354CCE990}"/>
                </c:ext>
              </c:extLst>
            </c:dLbl>
            <c:dLbl>
              <c:idx val="4"/>
              <c:layout>
                <c:manualLayout>
                  <c:x val="-0.0147357394591311"/>
                  <c:y val="-0.0075571127307002"/>
                </c:manualLayout>
              </c:layout>
              <c:tx>
                <c:rich>
                  <a:bodyPr/>
                  <a:lstStyle/>
                  <a:p>
                    <a:r>
                      <a:rPr lang="fr-FR" dirty="0"/>
                      <a:t>50 %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C33-4A0A-801D-FEC354CCE99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Natation</c:v>
                </c:pt>
                <c:pt idx="1">
                  <c:v>Tennis</c:v>
                </c:pt>
                <c:pt idx="2">
                  <c:v>Judo</c:v>
                </c:pt>
                <c:pt idx="3">
                  <c:v>Chorégraphie individuelle</c:v>
                </c:pt>
                <c:pt idx="4">
                  <c:v>Escalade</c:v>
                </c:pt>
              </c:strCache>
            </c:strRef>
          </c:cat>
          <c:val>
            <c:numRef>
              <c:f>Feuil1!$B$2:$B$6</c:f>
              <c:numCache>
                <c:formatCode>General</c:formatCode>
                <c:ptCount val="5"/>
                <c:pt idx="0">
                  <c:v>69.93</c:v>
                </c:pt>
                <c:pt idx="1">
                  <c:v>74.0</c:v>
                </c:pt>
                <c:pt idx="2">
                  <c:v>88.0</c:v>
                </c:pt>
                <c:pt idx="3">
                  <c:v>68.8</c:v>
                </c:pt>
                <c:pt idx="4">
                  <c:v>50.0</c:v>
                </c:pt>
              </c:numCache>
            </c:numRef>
          </c:val>
          <c:extLst xmlns:c16r2="http://schemas.microsoft.com/office/drawing/2015/06/chart">
            <c:ext xmlns:c16="http://schemas.microsoft.com/office/drawing/2014/chart" uri="{C3380CC4-5D6E-409C-BE32-E72D297353CC}">
              <c16:uniqueId val="{00000005-7C33-4A0A-801D-FEC354CCE990}"/>
            </c:ext>
          </c:extLst>
        </c:ser>
        <c:ser>
          <c:idx val="1"/>
          <c:order val="1"/>
          <c:tx>
            <c:strRef>
              <c:f>Feuil1!$C$1</c:f>
              <c:strCache>
                <c:ptCount val="1"/>
                <c:pt idx="0">
                  <c:v>Notes &lt; ou = 10</c:v>
                </c:pt>
              </c:strCache>
            </c:strRef>
          </c:tx>
          <c:invertIfNegative val="0"/>
          <c:dLbls>
            <c:dLbl>
              <c:idx val="0"/>
              <c:layout>
                <c:manualLayout>
                  <c:x val="0.0191562292379813"/>
                  <c:y val="0.0075571127307002"/>
                </c:manualLayout>
              </c:layout>
              <c:tx>
                <c:rich>
                  <a:bodyPr/>
                  <a:lstStyle/>
                  <a:p>
                    <a:r>
                      <a:rPr lang="fr-FR" dirty="0"/>
                      <a:t>30,07 %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C33-4A0A-801D-FEC354CCE990}"/>
                </c:ext>
              </c:extLst>
            </c:dLbl>
            <c:dLbl>
              <c:idx val="1"/>
              <c:layout>
                <c:manualLayout>
                  <c:x val="0.0117885915673048"/>
                  <c:y val="-4.61818220801517E-17"/>
                </c:manualLayout>
              </c:layout>
              <c:tx>
                <c:rich>
                  <a:bodyPr/>
                  <a:lstStyle/>
                  <a:p>
                    <a:r>
                      <a:rPr lang="fr-FR"/>
                      <a:t>26 %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C33-4A0A-801D-FEC354CCE990}"/>
                </c:ext>
              </c:extLst>
            </c:dLbl>
            <c:dLbl>
              <c:idx val="2"/>
              <c:layout>
                <c:manualLayout>
                  <c:x val="0.0"/>
                  <c:y val="0.0125951878845003"/>
                </c:manualLayout>
              </c:layout>
              <c:tx>
                <c:rich>
                  <a:bodyPr/>
                  <a:lstStyle/>
                  <a:p>
                    <a:r>
                      <a:rPr lang="fr-FR" dirty="0"/>
                      <a:t>12 %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C33-4A0A-801D-FEC354CCE990}"/>
                </c:ext>
              </c:extLst>
            </c:dLbl>
            <c:dLbl>
              <c:idx val="3"/>
              <c:layout>
                <c:manualLayout>
                  <c:x val="0.0206300352427835"/>
                  <c:y val="0.00755711273070025"/>
                </c:manualLayout>
              </c:layout>
              <c:tx>
                <c:rich>
                  <a:bodyPr/>
                  <a:lstStyle/>
                  <a:p>
                    <a:r>
                      <a:rPr lang="fr-FR" dirty="0"/>
                      <a:t>31,2 %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C33-4A0A-801D-FEC354CCE990}"/>
                </c:ext>
              </c:extLst>
            </c:dLbl>
            <c:dLbl>
              <c:idx val="4"/>
              <c:layout>
                <c:manualLayout>
                  <c:x val="0.0279979049723489"/>
                  <c:y val="0.0"/>
                </c:manualLayout>
              </c:layout>
              <c:tx>
                <c:rich>
                  <a:bodyPr/>
                  <a:lstStyle/>
                  <a:p>
                    <a:r>
                      <a:rPr lang="fr-FR"/>
                      <a:t>50 %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C33-4A0A-801D-FEC354CCE99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Natation</c:v>
                </c:pt>
                <c:pt idx="1">
                  <c:v>Tennis</c:v>
                </c:pt>
                <c:pt idx="2">
                  <c:v>Judo</c:v>
                </c:pt>
                <c:pt idx="3">
                  <c:v>Chorégraphie individuelle</c:v>
                </c:pt>
                <c:pt idx="4">
                  <c:v>Escalade</c:v>
                </c:pt>
              </c:strCache>
            </c:strRef>
          </c:cat>
          <c:val>
            <c:numRef>
              <c:f>Feuil1!$C$2:$C$6</c:f>
              <c:numCache>
                <c:formatCode>General</c:formatCode>
                <c:ptCount val="5"/>
                <c:pt idx="0">
                  <c:v>30.06999999999999</c:v>
                </c:pt>
                <c:pt idx="1">
                  <c:v>26.0</c:v>
                </c:pt>
                <c:pt idx="2">
                  <c:v>12.0</c:v>
                </c:pt>
                <c:pt idx="3">
                  <c:v>31.2</c:v>
                </c:pt>
                <c:pt idx="4">
                  <c:v>50.0</c:v>
                </c:pt>
              </c:numCache>
            </c:numRef>
          </c:val>
          <c:extLst xmlns:c16r2="http://schemas.microsoft.com/office/drawing/2015/06/chart">
            <c:ext xmlns:c16="http://schemas.microsoft.com/office/drawing/2014/chart" uri="{C3380CC4-5D6E-409C-BE32-E72D297353CC}">
              <c16:uniqueId val="{0000000B-7C33-4A0A-801D-FEC354CCE990}"/>
            </c:ext>
          </c:extLst>
        </c:ser>
        <c:dLbls>
          <c:showLegendKey val="0"/>
          <c:showVal val="0"/>
          <c:showCatName val="0"/>
          <c:showSerName val="0"/>
          <c:showPercent val="0"/>
          <c:showBubbleSize val="0"/>
        </c:dLbls>
        <c:gapWidth val="150"/>
        <c:axId val="-2125148376"/>
        <c:axId val="-2124622152"/>
      </c:barChart>
      <c:catAx>
        <c:axId val="-2125148376"/>
        <c:scaling>
          <c:orientation val="minMax"/>
        </c:scaling>
        <c:delete val="0"/>
        <c:axPos val="b"/>
        <c:numFmt formatCode="General" sourceLinked="0"/>
        <c:majorTickMark val="out"/>
        <c:minorTickMark val="none"/>
        <c:tickLblPos val="nextTo"/>
        <c:crossAx val="-2124622152"/>
        <c:crosses val="autoZero"/>
        <c:auto val="1"/>
        <c:lblAlgn val="ctr"/>
        <c:lblOffset val="100"/>
        <c:noMultiLvlLbl val="0"/>
      </c:catAx>
      <c:valAx>
        <c:axId val="-2124622152"/>
        <c:scaling>
          <c:orientation val="minMax"/>
        </c:scaling>
        <c:delete val="0"/>
        <c:axPos val="l"/>
        <c:majorGridlines/>
        <c:numFmt formatCode="General" sourceLinked="1"/>
        <c:majorTickMark val="out"/>
        <c:minorTickMark val="none"/>
        <c:tickLblPos val="nextTo"/>
        <c:crossAx val="-2125148376"/>
        <c:crosses val="autoZero"/>
        <c:crossBetween val="between"/>
      </c:valAx>
    </c:plotArea>
    <c:legend>
      <c:legendPos val="r"/>
      <c:layout/>
      <c:overlay val="0"/>
    </c:legend>
    <c:plotVisOnly val="1"/>
    <c:dispBlanksAs val="gap"/>
    <c:showDLblsOverMax val="0"/>
  </c:chart>
  <c:spPr>
    <a:solidFill>
      <a:schemeClr val="bg1"/>
    </a:solidFill>
  </c:spPr>
  <c:txPr>
    <a:bodyPr/>
    <a:lstStyle/>
    <a:p>
      <a:pPr>
        <a:defRPr sz="1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Feuil1!$B$1</c:f>
              <c:strCache>
                <c:ptCount val="1"/>
                <c:pt idx="0">
                  <c:v>% Notes &gt; 10 2013</c:v>
                </c:pt>
              </c:strCache>
            </c:strRef>
          </c:tx>
          <c:invertIfNegative val="0"/>
          <c:dLbls>
            <c:dLbl>
              <c:idx val="0"/>
              <c:layout/>
              <c:tx>
                <c:rich>
                  <a:bodyPr/>
                  <a:lstStyle/>
                  <a:p>
                    <a:r>
                      <a:rPr lang="fr-FR">
                        <a:solidFill>
                          <a:schemeClr val="tx1"/>
                        </a:solidFill>
                      </a:rPr>
                      <a:t>48 %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893-4CAE-8FC0-438E70DF5770}"/>
                </c:ext>
              </c:extLst>
            </c:dLbl>
            <c:dLbl>
              <c:idx val="1"/>
              <c:layout/>
              <c:tx>
                <c:rich>
                  <a:bodyPr/>
                  <a:lstStyle/>
                  <a:p>
                    <a:r>
                      <a:rPr lang="fr-FR">
                        <a:solidFill>
                          <a:schemeClr val="tx1"/>
                        </a:solidFill>
                      </a:rPr>
                      <a:t>46 %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893-4CAE-8FC0-438E70DF5770}"/>
                </c:ext>
              </c:extLst>
            </c:dLbl>
            <c:dLbl>
              <c:idx val="2"/>
              <c:layout/>
              <c:tx>
                <c:rich>
                  <a:bodyPr/>
                  <a:lstStyle/>
                  <a:p>
                    <a:r>
                      <a:rPr lang="fr-FR">
                        <a:solidFill>
                          <a:schemeClr val="tx1"/>
                        </a:solidFill>
                      </a:rPr>
                      <a:t>58 %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893-4CAE-8FC0-438E70DF5770}"/>
                </c:ext>
              </c:extLst>
            </c:dLbl>
            <c:dLbl>
              <c:idx val="3"/>
              <c:layout/>
              <c:tx>
                <c:rich>
                  <a:bodyPr/>
                  <a:lstStyle/>
                  <a:p>
                    <a:r>
                      <a:rPr lang="fr-FR">
                        <a:solidFill>
                          <a:schemeClr val="tx1"/>
                        </a:solidFill>
                      </a:rPr>
                      <a:t>61 %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893-4CAE-8FC0-438E70DF5770}"/>
                </c:ext>
              </c:extLst>
            </c:dLbl>
            <c:dLbl>
              <c:idx val="4"/>
              <c:layout/>
              <c:tx>
                <c:rich>
                  <a:bodyPr/>
                  <a:lstStyle/>
                  <a:p>
                    <a:r>
                      <a:rPr lang="fr-FR">
                        <a:solidFill>
                          <a:schemeClr val="tx1"/>
                        </a:solidFill>
                      </a:rPr>
                      <a:t>81 %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893-4CAE-8FC0-438E70DF5770}"/>
                </c:ext>
              </c:extLst>
            </c:dLbl>
            <c:spPr>
              <a:noFill/>
              <a:ln>
                <a:noFill/>
              </a:ln>
              <a:effectLst/>
            </c:spPr>
            <c:txPr>
              <a:bodyPr rot="-5400000" vert="horz"/>
              <a:lstStyle/>
              <a:p>
                <a:pPr>
                  <a:defRPr>
                    <a:solidFill>
                      <a:schemeClr val="tx1"/>
                    </a:solidFill>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Natation </c:v>
                </c:pt>
                <c:pt idx="1">
                  <c:v>TT</c:v>
                </c:pt>
                <c:pt idx="2">
                  <c:v>Choré Indiv</c:v>
                </c:pt>
                <c:pt idx="3">
                  <c:v>Tennis</c:v>
                </c:pt>
                <c:pt idx="4">
                  <c:v>Judo</c:v>
                </c:pt>
                <c:pt idx="5">
                  <c:v>Escalade</c:v>
                </c:pt>
              </c:strCache>
            </c:strRef>
          </c:cat>
          <c:val>
            <c:numRef>
              <c:f>Feuil1!$B$2:$B$7</c:f>
              <c:numCache>
                <c:formatCode>General</c:formatCode>
                <c:ptCount val="6"/>
                <c:pt idx="0">
                  <c:v>48.0</c:v>
                </c:pt>
                <c:pt idx="1">
                  <c:v>46.0</c:v>
                </c:pt>
                <c:pt idx="2">
                  <c:v>58.0</c:v>
                </c:pt>
                <c:pt idx="3">
                  <c:v>61.0</c:v>
                </c:pt>
                <c:pt idx="4">
                  <c:v>81.0</c:v>
                </c:pt>
              </c:numCache>
            </c:numRef>
          </c:val>
          <c:extLst xmlns:c16r2="http://schemas.microsoft.com/office/drawing/2015/06/chart">
            <c:ext xmlns:c16="http://schemas.microsoft.com/office/drawing/2014/chart" uri="{C3380CC4-5D6E-409C-BE32-E72D297353CC}">
              <c16:uniqueId val="{00000005-8893-4CAE-8FC0-438E70DF5770}"/>
            </c:ext>
          </c:extLst>
        </c:ser>
        <c:ser>
          <c:idx val="1"/>
          <c:order val="1"/>
          <c:tx>
            <c:strRef>
              <c:f>Feuil1!$C$1</c:f>
              <c:strCache>
                <c:ptCount val="1"/>
                <c:pt idx="0">
                  <c:v>% Notes &gt; 10 2014</c:v>
                </c:pt>
              </c:strCache>
            </c:strRef>
          </c:tx>
          <c:invertIfNegative val="0"/>
          <c:dLbls>
            <c:dLbl>
              <c:idx val="0"/>
              <c:layout/>
              <c:tx>
                <c:rich>
                  <a:bodyPr/>
                  <a:lstStyle/>
                  <a:p>
                    <a:r>
                      <a:rPr lang="fr-FR">
                        <a:solidFill>
                          <a:schemeClr val="tx1"/>
                        </a:solidFill>
                      </a:rPr>
                      <a:t>68 %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893-4CAE-8FC0-438E70DF5770}"/>
                </c:ext>
              </c:extLst>
            </c:dLbl>
            <c:dLbl>
              <c:idx val="1"/>
              <c:layout/>
              <c:tx>
                <c:rich>
                  <a:bodyPr/>
                  <a:lstStyle/>
                  <a:p>
                    <a:r>
                      <a:rPr lang="fr-FR">
                        <a:solidFill>
                          <a:schemeClr val="tx1"/>
                        </a:solidFill>
                      </a:rPr>
                      <a:t>56 %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893-4CAE-8FC0-438E70DF5770}"/>
                </c:ext>
              </c:extLst>
            </c:dLbl>
            <c:dLbl>
              <c:idx val="2"/>
              <c:layout/>
              <c:tx>
                <c:rich>
                  <a:bodyPr/>
                  <a:lstStyle/>
                  <a:p>
                    <a:r>
                      <a:rPr lang="fr-FR">
                        <a:solidFill>
                          <a:schemeClr val="tx1"/>
                        </a:solidFill>
                      </a:rPr>
                      <a:t>55 %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893-4CAE-8FC0-438E70DF5770}"/>
                </c:ext>
              </c:extLst>
            </c:dLbl>
            <c:dLbl>
              <c:idx val="3"/>
              <c:layout/>
              <c:tx>
                <c:rich>
                  <a:bodyPr/>
                  <a:lstStyle/>
                  <a:p>
                    <a:r>
                      <a:rPr lang="fr-FR">
                        <a:solidFill>
                          <a:schemeClr val="tx1"/>
                        </a:solidFill>
                      </a:rPr>
                      <a:t>62 %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893-4CAE-8FC0-438E70DF5770}"/>
                </c:ext>
              </c:extLst>
            </c:dLbl>
            <c:dLbl>
              <c:idx val="4"/>
              <c:layout/>
              <c:tx>
                <c:rich>
                  <a:bodyPr/>
                  <a:lstStyle/>
                  <a:p>
                    <a:r>
                      <a:rPr lang="fr-FR">
                        <a:solidFill>
                          <a:schemeClr val="tx1"/>
                        </a:solidFill>
                      </a:rPr>
                      <a:t>75 %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893-4CAE-8FC0-438E70DF5770}"/>
                </c:ext>
              </c:extLst>
            </c:dLbl>
            <c:spPr>
              <a:noFill/>
              <a:ln>
                <a:noFill/>
              </a:ln>
              <a:effectLst/>
            </c:spPr>
            <c:txPr>
              <a:bodyPr rot="-5400000" vert="horz"/>
              <a:lstStyle/>
              <a:p>
                <a:pPr>
                  <a:defRPr>
                    <a:solidFill>
                      <a:schemeClr val="tx1"/>
                    </a:solidFill>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Natation </c:v>
                </c:pt>
                <c:pt idx="1">
                  <c:v>TT</c:v>
                </c:pt>
                <c:pt idx="2">
                  <c:v>Choré Indiv</c:v>
                </c:pt>
                <c:pt idx="3">
                  <c:v>Tennis</c:v>
                </c:pt>
                <c:pt idx="4">
                  <c:v>Judo</c:v>
                </c:pt>
                <c:pt idx="5">
                  <c:v>Escalade</c:v>
                </c:pt>
              </c:strCache>
            </c:strRef>
          </c:cat>
          <c:val>
            <c:numRef>
              <c:f>Feuil1!$C$2:$C$7</c:f>
              <c:numCache>
                <c:formatCode>General</c:formatCode>
                <c:ptCount val="6"/>
                <c:pt idx="0">
                  <c:v>68.0</c:v>
                </c:pt>
                <c:pt idx="1">
                  <c:v>56.0</c:v>
                </c:pt>
                <c:pt idx="2">
                  <c:v>55.0</c:v>
                </c:pt>
                <c:pt idx="3">
                  <c:v>62.0</c:v>
                </c:pt>
                <c:pt idx="4">
                  <c:v>75.0</c:v>
                </c:pt>
              </c:numCache>
            </c:numRef>
          </c:val>
          <c:extLst xmlns:c16r2="http://schemas.microsoft.com/office/drawing/2015/06/chart">
            <c:ext xmlns:c16="http://schemas.microsoft.com/office/drawing/2014/chart" uri="{C3380CC4-5D6E-409C-BE32-E72D297353CC}">
              <c16:uniqueId val="{0000000B-8893-4CAE-8FC0-438E70DF5770}"/>
            </c:ext>
          </c:extLst>
        </c:ser>
        <c:ser>
          <c:idx val="2"/>
          <c:order val="2"/>
          <c:tx>
            <c:strRef>
              <c:f>Feuil1!$D$1</c:f>
              <c:strCache>
                <c:ptCount val="1"/>
                <c:pt idx="0">
                  <c:v>% Notes &gt; 10  2015</c:v>
                </c:pt>
              </c:strCache>
            </c:strRef>
          </c:tx>
          <c:invertIfNegative val="0"/>
          <c:dLbls>
            <c:dLbl>
              <c:idx val="0"/>
              <c:layout/>
              <c:tx>
                <c:rich>
                  <a:bodyPr/>
                  <a:lstStyle/>
                  <a:p>
                    <a:r>
                      <a:rPr lang="fr-FR" dirty="0">
                        <a:solidFill>
                          <a:schemeClr val="tx1"/>
                        </a:solidFill>
                      </a:rPr>
                      <a:t>67 %</a:t>
                    </a:r>
                    <a:endParaRPr lang="fr-FR"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893-4CAE-8FC0-438E70DF5770}"/>
                </c:ext>
              </c:extLst>
            </c:dLbl>
            <c:dLbl>
              <c:idx val="1"/>
              <c:layout/>
              <c:tx>
                <c:rich>
                  <a:bodyPr/>
                  <a:lstStyle/>
                  <a:p>
                    <a:r>
                      <a:rPr lang="fr-FR">
                        <a:solidFill>
                          <a:schemeClr val="tx1"/>
                        </a:solidFill>
                      </a:rPr>
                      <a:t>52 %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893-4CAE-8FC0-438E70DF5770}"/>
                </c:ext>
              </c:extLst>
            </c:dLbl>
            <c:dLbl>
              <c:idx val="2"/>
              <c:layout/>
              <c:tx>
                <c:rich>
                  <a:bodyPr/>
                  <a:lstStyle/>
                  <a:p>
                    <a:r>
                      <a:rPr lang="fr-FR">
                        <a:solidFill>
                          <a:schemeClr val="tx1"/>
                        </a:solidFill>
                      </a:rPr>
                      <a:t>61 %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893-4CAE-8FC0-438E70DF5770}"/>
                </c:ext>
              </c:extLst>
            </c:dLbl>
            <c:dLbl>
              <c:idx val="3"/>
              <c:layout/>
              <c:tx>
                <c:rich>
                  <a:bodyPr/>
                  <a:lstStyle/>
                  <a:p>
                    <a:r>
                      <a:rPr lang="fr-FR">
                        <a:solidFill>
                          <a:schemeClr val="tx1"/>
                        </a:solidFill>
                      </a:rPr>
                      <a:t>65 %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893-4CAE-8FC0-438E70DF5770}"/>
                </c:ext>
              </c:extLst>
            </c:dLbl>
            <c:dLbl>
              <c:idx val="4"/>
              <c:layout/>
              <c:tx>
                <c:rich>
                  <a:bodyPr/>
                  <a:lstStyle/>
                  <a:p>
                    <a:r>
                      <a:rPr lang="fr-FR">
                        <a:solidFill>
                          <a:schemeClr val="tx1"/>
                        </a:solidFill>
                      </a:rPr>
                      <a:t>81 %</a:t>
                    </a:r>
                    <a:endParaRPr lang="fr-F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893-4CAE-8FC0-438E70DF5770}"/>
                </c:ext>
              </c:extLst>
            </c:dLbl>
            <c:spPr>
              <a:noFill/>
              <a:ln>
                <a:noFill/>
              </a:ln>
              <a:effectLst/>
            </c:spPr>
            <c:txPr>
              <a:bodyPr rot="-5400000" vert="horz"/>
              <a:lstStyle/>
              <a:p>
                <a:pPr>
                  <a:defRPr>
                    <a:solidFill>
                      <a:schemeClr val="tx1"/>
                    </a:solidFill>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Natation </c:v>
                </c:pt>
                <c:pt idx="1">
                  <c:v>TT</c:v>
                </c:pt>
                <c:pt idx="2">
                  <c:v>Choré Indiv</c:v>
                </c:pt>
                <c:pt idx="3">
                  <c:v>Tennis</c:v>
                </c:pt>
                <c:pt idx="4">
                  <c:v>Judo</c:v>
                </c:pt>
                <c:pt idx="5">
                  <c:v>Escalade</c:v>
                </c:pt>
              </c:strCache>
            </c:strRef>
          </c:cat>
          <c:val>
            <c:numRef>
              <c:f>Feuil1!$D$2:$D$7</c:f>
              <c:numCache>
                <c:formatCode>General</c:formatCode>
                <c:ptCount val="6"/>
                <c:pt idx="0">
                  <c:v>67.0</c:v>
                </c:pt>
                <c:pt idx="1">
                  <c:v>52.0</c:v>
                </c:pt>
                <c:pt idx="2">
                  <c:v>61.0</c:v>
                </c:pt>
                <c:pt idx="3">
                  <c:v>65.0</c:v>
                </c:pt>
                <c:pt idx="4">
                  <c:v>81.0</c:v>
                </c:pt>
              </c:numCache>
            </c:numRef>
          </c:val>
          <c:extLst xmlns:c16r2="http://schemas.microsoft.com/office/drawing/2015/06/chart">
            <c:ext xmlns:c16="http://schemas.microsoft.com/office/drawing/2014/chart" uri="{C3380CC4-5D6E-409C-BE32-E72D297353CC}">
              <c16:uniqueId val="{00000011-8893-4CAE-8FC0-438E70DF5770}"/>
            </c:ext>
          </c:extLst>
        </c:ser>
        <c:ser>
          <c:idx val="3"/>
          <c:order val="3"/>
          <c:tx>
            <c:strRef>
              <c:f>Feuil1!$E$1</c:f>
              <c:strCache>
                <c:ptCount val="1"/>
                <c:pt idx="0">
                  <c:v>% Notes &gt; 10 2016</c:v>
                </c:pt>
              </c:strCache>
            </c:strRef>
          </c:tx>
          <c:invertIfNegative val="0"/>
          <c:dLbls>
            <c:dLbl>
              <c:idx val="0"/>
              <c:layout/>
              <c:tx>
                <c:rich>
                  <a:bodyPr/>
                  <a:lstStyle/>
                  <a:p>
                    <a:r>
                      <a:rPr lang="fr-FR">
                        <a:solidFill>
                          <a:srgbClr val="FF0000"/>
                        </a:solidFill>
                      </a:rPr>
                      <a:t>69,93 %</a:t>
                    </a:r>
                    <a:endParaRPr lang="fr-F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8893-4CAE-8FC0-438E70DF5770}"/>
                </c:ext>
              </c:extLst>
            </c:dLbl>
            <c:dLbl>
              <c:idx val="2"/>
              <c:layout/>
              <c:tx>
                <c:rich>
                  <a:bodyPr/>
                  <a:lstStyle/>
                  <a:p>
                    <a:r>
                      <a:rPr lang="fr-FR">
                        <a:solidFill>
                          <a:srgbClr val="FF0000"/>
                        </a:solidFill>
                      </a:rPr>
                      <a:t>68,8 %</a:t>
                    </a:r>
                    <a:endParaRPr lang="fr-F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893-4CAE-8FC0-438E70DF5770}"/>
                </c:ext>
              </c:extLst>
            </c:dLbl>
            <c:dLbl>
              <c:idx val="3"/>
              <c:layout/>
              <c:tx>
                <c:rich>
                  <a:bodyPr/>
                  <a:lstStyle/>
                  <a:p>
                    <a:r>
                      <a:rPr lang="fr-FR">
                        <a:solidFill>
                          <a:srgbClr val="FF0000"/>
                        </a:solidFill>
                      </a:rPr>
                      <a:t>74 %</a:t>
                    </a:r>
                    <a:endParaRPr lang="fr-F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8893-4CAE-8FC0-438E70DF5770}"/>
                </c:ext>
              </c:extLst>
            </c:dLbl>
            <c:dLbl>
              <c:idx val="4"/>
              <c:layout/>
              <c:tx>
                <c:rich>
                  <a:bodyPr/>
                  <a:lstStyle/>
                  <a:p>
                    <a:r>
                      <a:rPr lang="fr-FR">
                        <a:solidFill>
                          <a:srgbClr val="FF0000"/>
                        </a:solidFill>
                      </a:rPr>
                      <a:t>88 %</a:t>
                    </a:r>
                    <a:endParaRPr lang="fr-F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893-4CAE-8FC0-438E70DF5770}"/>
                </c:ext>
              </c:extLst>
            </c:dLbl>
            <c:dLbl>
              <c:idx val="5"/>
              <c:layout/>
              <c:tx>
                <c:rich>
                  <a:bodyPr/>
                  <a:lstStyle/>
                  <a:p>
                    <a:r>
                      <a:rPr lang="fr-FR">
                        <a:solidFill>
                          <a:srgbClr val="FF0000"/>
                        </a:solidFill>
                      </a:rPr>
                      <a:t>50 %</a:t>
                    </a:r>
                    <a:endParaRPr lang="fr-F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8893-4CAE-8FC0-438E70DF5770}"/>
                </c:ext>
              </c:extLst>
            </c:dLbl>
            <c:spPr>
              <a:noFill/>
              <a:ln>
                <a:noFill/>
              </a:ln>
              <a:effectLst/>
            </c:spPr>
            <c:txPr>
              <a:bodyPr/>
              <a:lstStyle/>
              <a:p>
                <a:pPr>
                  <a:defRPr>
                    <a:solidFill>
                      <a:srgbClr val="FF0000"/>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Natation </c:v>
                </c:pt>
                <c:pt idx="1">
                  <c:v>TT</c:v>
                </c:pt>
                <c:pt idx="2">
                  <c:v>Choré Indiv</c:v>
                </c:pt>
                <c:pt idx="3">
                  <c:v>Tennis</c:v>
                </c:pt>
                <c:pt idx="4">
                  <c:v>Judo</c:v>
                </c:pt>
                <c:pt idx="5">
                  <c:v>Escalade</c:v>
                </c:pt>
              </c:strCache>
            </c:strRef>
          </c:cat>
          <c:val>
            <c:numRef>
              <c:f>Feuil1!$E$2:$E$7</c:f>
              <c:numCache>
                <c:formatCode>General</c:formatCode>
                <c:ptCount val="6"/>
                <c:pt idx="0">
                  <c:v>69.93</c:v>
                </c:pt>
                <c:pt idx="2">
                  <c:v>68.8</c:v>
                </c:pt>
                <c:pt idx="3">
                  <c:v>74.0</c:v>
                </c:pt>
                <c:pt idx="4">
                  <c:v>88.0</c:v>
                </c:pt>
                <c:pt idx="5">
                  <c:v>50.0</c:v>
                </c:pt>
              </c:numCache>
            </c:numRef>
          </c:val>
          <c:extLst xmlns:c16r2="http://schemas.microsoft.com/office/drawing/2015/06/chart">
            <c:ext xmlns:c16="http://schemas.microsoft.com/office/drawing/2014/chart" uri="{C3380CC4-5D6E-409C-BE32-E72D297353CC}">
              <c16:uniqueId val="{00000017-8893-4CAE-8FC0-438E70DF5770}"/>
            </c:ext>
          </c:extLst>
        </c:ser>
        <c:dLbls>
          <c:showLegendKey val="0"/>
          <c:showVal val="0"/>
          <c:showCatName val="0"/>
          <c:showSerName val="0"/>
          <c:showPercent val="0"/>
          <c:showBubbleSize val="0"/>
        </c:dLbls>
        <c:gapWidth val="150"/>
        <c:axId val="2046064488"/>
        <c:axId val="-2093416440"/>
      </c:barChart>
      <c:catAx>
        <c:axId val="2046064488"/>
        <c:scaling>
          <c:orientation val="minMax"/>
        </c:scaling>
        <c:delete val="0"/>
        <c:axPos val="b"/>
        <c:numFmt formatCode="General" sourceLinked="0"/>
        <c:majorTickMark val="out"/>
        <c:minorTickMark val="none"/>
        <c:tickLblPos val="nextTo"/>
        <c:txPr>
          <a:bodyPr/>
          <a:lstStyle/>
          <a:p>
            <a:pPr>
              <a:defRPr>
                <a:solidFill>
                  <a:srgbClr val="000000"/>
                </a:solidFill>
              </a:defRPr>
            </a:pPr>
            <a:endParaRPr lang="fr-FR"/>
          </a:p>
        </c:txPr>
        <c:crossAx val="-2093416440"/>
        <c:crosses val="autoZero"/>
        <c:auto val="1"/>
        <c:lblAlgn val="ctr"/>
        <c:lblOffset val="100"/>
        <c:noMultiLvlLbl val="0"/>
      </c:catAx>
      <c:valAx>
        <c:axId val="-2093416440"/>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fr-FR"/>
          </a:p>
        </c:txPr>
        <c:crossAx val="2046064488"/>
        <c:crosses val="autoZero"/>
        <c:crossBetween val="between"/>
      </c:valAx>
    </c:plotArea>
    <c:legend>
      <c:legendPos val="r"/>
      <c:layout/>
      <c:overlay val="0"/>
      <c:txPr>
        <a:bodyPr/>
        <a:lstStyle/>
        <a:p>
          <a:pPr>
            <a:defRPr>
              <a:solidFill>
                <a:schemeClr val="tx1"/>
              </a:solidFill>
            </a:defRPr>
          </a:pPr>
          <a:endParaRPr lang="fr-FR"/>
        </a:p>
      </c:txPr>
    </c:legend>
    <c:plotVisOnly val="1"/>
    <c:dispBlanksAs val="gap"/>
    <c:showDLblsOverMax val="0"/>
  </c:chart>
  <c:spPr>
    <a:solidFill>
      <a:srgbClr val="FFFFFF"/>
    </a:solidFill>
  </c:spPr>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Feuil1!$B$1</c:f>
              <c:strCache>
                <c:ptCount val="1"/>
                <c:pt idx="0">
                  <c:v>Moyenne EPLE 2013</c:v>
                </c:pt>
              </c:strCache>
            </c:strRef>
          </c:tx>
          <c:spPr>
            <a:solidFill>
              <a:srgbClr val="008000"/>
            </a:solidFill>
          </c:spPr>
          <c:invertIfNegative val="1"/>
          <c:dLbls>
            <c:spPr>
              <a:noFill/>
              <a:ln>
                <a:noFill/>
              </a:ln>
              <a:effectLst/>
            </c:spPr>
            <c:txPr>
              <a:bodyPr rot="-5400000" vert="horz"/>
              <a:lstStyle/>
              <a:p>
                <a:pPr>
                  <a:defRPr sz="1100" b="1" i="0" baseline="0"/>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Lycée M GENEVOIX INGRE</c:v>
                </c:pt>
                <c:pt idx="1">
                  <c:v>Lycée Jacques Cœur BOURGES</c:v>
                </c:pt>
                <c:pt idx="2">
                  <c:v>Lycée Jean GIRAUDOUX CHATEAUROUX</c:v>
                </c:pt>
                <c:pt idx="3">
                  <c:v>Lycée Jean MONNET JOUE LES TOURS</c:v>
                </c:pt>
                <c:pt idx="4">
                  <c:v>Lycée RONSARD VENDÔME</c:v>
                </c:pt>
                <c:pt idx="5">
                  <c:v>Lycée ROTROU DREUX</c:v>
                </c:pt>
              </c:strCache>
            </c:strRef>
          </c:cat>
          <c:val>
            <c:numRef>
              <c:f>Feuil1!$B$2:$B$7</c:f>
              <c:numCache>
                <c:formatCode>General</c:formatCode>
                <c:ptCount val="6"/>
                <c:pt idx="0">
                  <c:v>14.41</c:v>
                </c:pt>
                <c:pt idx="1">
                  <c:v>14.87</c:v>
                </c:pt>
                <c:pt idx="2">
                  <c:v>13.75</c:v>
                </c:pt>
                <c:pt idx="3">
                  <c:v>17.94</c:v>
                </c:pt>
                <c:pt idx="4">
                  <c:v>17.37</c:v>
                </c:pt>
                <c:pt idx="5">
                  <c:v>14.21</c:v>
                </c:pt>
              </c:numCache>
            </c:numRef>
          </c:val>
          <c:extLst xmlns:c16r2="http://schemas.microsoft.com/office/drawing/2015/06/chart">
            <c:ext xmlns:c16="http://schemas.microsoft.com/office/drawing/2014/chart" uri="{C3380CC4-5D6E-409C-BE32-E72D297353CC}">
              <c16:uniqueId val="{00000000-C439-4936-9FE7-07F7B933B090}"/>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Feuil1!$C$1</c:f>
              <c:strCache>
                <c:ptCount val="1"/>
                <c:pt idx="0">
                  <c:v>Moyenne EPLE 2014</c:v>
                </c:pt>
              </c:strCache>
            </c:strRef>
          </c:tx>
          <c:invertIfNegative val="0"/>
          <c:dLbls>
            <c:spPr>
              <a:noFill/>
              <a:ln>
                <a:noFill/>
              </a:ln>
              <a:effectLst/>
            </c:spPr>
            <c:txPr>
              <a:bodyPr rot="-5400000" vert="horz"/>
              <a:lstStyle/>
              <a:p>
                <a:pPr>
                  <a:defRPr sz="1400" b="0" i="0"/>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Lycée M GENEVOIX INGRE</c:v>
                </c:pt>
                <c:pt idx="1">
                  <c:v>Lycée Jacques Cœur BOURGES</c:v>
                </c:pt>
                <c:pt idx="2">
                  <c:v>Lycée Jean GIRAUDOUX CHATEAUROUX</c:v>
                </c:pt>
                <c:pt idx="3">
                  <c:v>Lycée Jean MONNET JOUE LES TOURS</c:v>
                </c:pt>
                <c:pt idx="4">
                  <c:v>Lycée RONSARD VENDÔME</c:v>
                </c:pt>
                <c:pt idx="5">
                  <c:v>Lycée ROTROU DREUX</c:v>
                </c:pt>
              </c:strCache>
            </c:strRef>
          </c:cat>
          <c:val>
            <c:numRef>
              <c:f>Feuil1!$C$2:$C$7</c:f>
              <c:numCache>
                <c:formatCode>General</c:formatCode>
                <c:ptCount val="6"/>
                <c:pt idx="0">
                  <c:v>15.09</c:v>
                </c:pt>
                <c:pt idx="1">
                  <c:v>14.57</c:v>
                </c:pt>
                <c:pt idx="2">
                  <c:v>15.6</c:v>
                </c:pt>
                <c:pt idx="3">
                  <c:v>17.32</c:v>
                </c:pt>
                <c:pt idx="4">
                  <c:v>16.59</c:v>
                </c:pt>
                <c:pt idx="5">
                  <c:v>14.18</c:v>
                </c:pt>
              </c:numCache>
            </c:numRef>
          </c:val>
          <c:extLst xmlns:c16r2="http://schemas.microsoft.com/office/drawing/2015/06/chart">
            <c:ext xmlns:c16="http://schemas.microsoft.com/office/drawing/2014/chart" uri="{C3380CC4-5D6E-409C-BE32-E72D297353CC}">
              <c16:uniqueId val="{00000001-C439-4936-9FE7-07F7B933B090}"/>
            </c:ext>
          </c:extLst>
        </c:ser>
        <c:ser>
          <c:idx val="2"/>
          <c:order val="2"/>
          <c:tx>
            <c:strRef>
              <c:f>Feuil1!$D$1</c:f>
              <c:strCache>
                <c:ptCount val="1"/>
                <c:pt idx="0">
                  <c:v>Moyenne EPLE 2015</c:v>
                </c:pt>
              </c:strCache>
            </c:strRef>
          </c:tx>
          <c:spPr>
            <a:solidFill>
              <a:srgbClr val="FFFF00"/>
            </a:solidFill>
          </c:spPr>
          <c:invertIfNegative val="0"/>
          <c:dLbls>
            <c:spPr>
              <a:noFill/>
              <a:ln>
                <a:noFill/>
              </a:ln>
              <a:effectLst/>
            </c:spPr>
            <c:txPr>
              <a:bodyPr rot="-5400000" vert="horz"/>
              <a:lstStyle/>
              <a:p>
                <a:pPr>
                  <a:defRPr sz="1200" b="0" i="0">
                    <a:solidFill>
                      <a:schemeClr val="tx1"/>
                    </a:solidFill>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Lycée M GENEVOIX INGRE</c:v>
                </c:pt>
                <c:pt idx="1">
                  <c:v>Lycée Jacques Cœur BOURGES</c:v>
                </c:pt>
                <c:pt idx="2">
                  <c:v>Lycée Jean GIRAUDOUX CHATEAUROUX</c:v>
                </c:pt>
                <c:pt idx="3">
                  <c:v>Lycée Jean MONNET JOUE LES TOURS</c:v>
                </c:pt>
                <c:pt idx="4">
                  <c:v>Lycée RONSARD VENDÔME</c:v>
                </c:pt>
                <c:pt idx="5">
                  <c:v>Lycée ROTROU DREUX</c:v>
                </c:pt>
              </c:strCache>
            </c:strRef>
          </c:cat>
          <c:val>
            <c:numRef>
              <c:f>Feuil1!$D$2:$D$7</c:f>
              <c:numCache>
                <c:formatCode>General</c:formatCode>
                <c:ptCount val="6"/>
                <c:pt idx="0">
                  <c:v>15.08</c:v>
                </c:pt>
                <c:pt idx="1">
                  <c:v>15.22</c:v>
                </c:pt>
                <c:pt idx="2">
                  <c:v>16.31</c:v>
                </c:pt>
                <c:pt idx="3">
                  <c:v>17.57999999999999</c:v>
                </c:pt>
                <c:pt idx="4">
                  <c:v>17.86</c:v>
                </c:pt>
                <c:pt idx="5">
                  <c:v>14.5</c:v>
                </c:pt>
              </c:numCache>
            </c:numRef>
          </c:val>
          <c:extLst xmlns:c16r2="http://schemas.microsoft.com/office/drawing/2015/06/chart">
            <c:ext xmlns:c16="http://schemas.microsoft.com/office/drawing/2014/chart" uri="{C3380CC4-5D6E-409C-BE32-E72D297353CC}">
              <c16:uniqueId val="{00000002-C439-4936-9FE7-07F7B933B090}"/>
            </c:ext>
          </c:extLst>
        </c:ser>
        <c:ser>
          <c:idx val="3"/>
          <c:order val="3"/>
          <c:tx>
            <c:strRef>
              <c:f>Feuil1!$E$1</c:f>
              <c:strCache>
                <c:ptCount val="1"/>
                <c:pt idx="0">
                  <c:v>Moyenne EPLE 2016</c:v>
                </c:pt>
              </c:strCache>
            </c:strRef>
          </c:tx>
          <c:spPr>
            <a:solidFill>
              <a:schemeClr val="accent2">
                <a:lumMod val="40000"/>
                <a:lumOff val="60000"/>
              </a:schemeClr>
            </a:solidFill>
          </c:spPr>
          <c:invertIfNegative val="0"/>
          <c:dLbls>
            <c:dLbl>
              <c:idx val="1"/>
              <c:layout>
                <c:manualLayout>
                  <c:x val="0.00138888873699817"/>
                  <c:y val="-0.0437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439-4936-9FE7-07F7B933B090}"/>
                </c:ext>
              </c:extLst>
            </c:dLbl>
            <c:dLbl>
              <c:idx val="3"/>
              <c:layout>
                <c:manualLayout>
                  <c:x val="-5.09253320628179E-17"/>
                  <c:y val="-0.04687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439-4936-9FE7-07F7B933B090}"/>
                </c:ext>
              </c:extLst>
            </c:dLbl>
            <c:spPr>
              <a:noFill/>
              <a:ln>
                <a:noFill/>
              </a:ln>
              <a:effectLst/>
            </c:spPr>
            <c:txPr>
              <a:bodyPr rot="0" vert="horz"/>
              <a:lstStyle/>
              <a:p>
                <a:pPr>
                  <a:defRPr sz="1400" b="1" i="0" baseline="0">
                    <a:solidFill>
                      <a:srgbClr val="FF0000"/>
                    </a:solidFill>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Lycée M GENEVOIX INGRE</c:v>
                </c:pt>
                <c:pt idx="1">
                  <c:v>Lycée Jacques Cœur BOURGES</c:v>
                </c:pt>
                <c:pt idx="2">
                  <c:v>Lycée Jean GIRAUDOUX CHATEAUROUX</c:v>
                </c:pt>
                <c:pt idx="3">
                  <c:v>Lycée Jean MONNET JOUE LES TOURS</c:v>
                </c:pt>
                <c:pt idx="4">
                  <c:v>Lycée RONSARD VENDÔME</c:v>
                </c:pt>
                <c:pt idx="5">
                  <c:v>Lycée ROTROU DREUX</c:v>
                </c:pt>
              </c:strCache>
            </c:strRef>
          </c:cat>
          <c:val>
            <c:numRef>
              <c:f>Feuil1!$E$2:$E$7</c:f>
              <c:numCache>
                <c:formatCode>General</c:formatCode>
                <c:ptCount val="6"/>
                <c:pt idx="0">
                  <c:v>15.59</c:v>
                </c:pt>
                <c:pt idx="1">
                  <c:v>14.1</c:v>
                </c:pt>
                <c:pt idx="2">
                  <c:v>16.4</c:v>
                </c:pt>
                <c:pt idx="3">
                  <c:v>16.57</c:v>
                </c:pt>
                <c:pt idx="4">
                  <c:v>17.67000000000001</c:v>
                </c:pt>
                <c:pt idx="5">
                  <c:v>15.33</c:v>
                </c:pt>
              </c:numCache>
            </c:numRef>
          </c:val>
          <c:extLst xmlns:c16r2="http://schemas.microsoft.com/office/drawing/2015/06/chart">
            <c:ext xmlns:c16="http://schemas.microsoft.com/office/drawing/2014/chart" uri="{C3380CC4-5D6E-409C-BE32-E72D297353CC}">
              <c16:uniqueId val="{00000005-C439-4936-9FE7-07F7B933B090}"/>
            </c:ext>
          </c:extLst>
        </c:ser>
        <c:ser>
          <c:idx val="4"/>
          <c:order val="4"/>
          <c:tx>
            <c:strRef>
              <c:f>Feuil1!$F$1</c:f>
              <c:strCache>
                <c:ptCount val="1"/>
                <c:pt idx="0">
                  <c:v>Moyenne Filles</c:v>
                </c:pt>
              </c:strCache>
            </c:strRef>
          </c:tx>
          <c:spPr>
            <a:solidFill>
              <a:schemeClr val="tx2">
                <a:lumMod val="20000"/>
                <a:lumOff val="80000"/>
              </a:schemeClr>
            </a:solidFill>
          </c:spPr>
          <c:invertIfNegative val="0"/>
          <c:dLbls>
            <c:spPr>
              <a:noFill/>
              <a:ln>
                <a:noFill/>
              </a:ln>
              <a:effectLst/>
            </c:spPr>
            <c:txPr>
              <a:bodyPr rot="-5400000" vert="horz"/>
              <a:lstStyle/>
              <a:p>
                <a:pPr>
                  <a:defRPr sz="1200" b="0" i="0" baseline="0"/>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Lycée M GENEVOIX INGRE</c:v>
                </c:pt>
                <c:pt idx="1">
                  <c:v>Lycée Jacques Cœur BOURGES</c:v>
                </c:pt>
                <c:pt idx="2">
                  <c:v>Lycée Jean GIRAUDOUX CHATEAUROUX</c:v>
                </c:pt>
                <c:pt idx="3">
                  <c:v>Lycée Jean MONNET JOUE LES TOURS</c:v>
                </c:pt>
                <c:pt idx="4">
                  <c:v>Lycée RONSARD VENDÔME</c:v>
                </c:pt>
                <c:pt idx="5">
                  <c:v>Lycée ROTROU DREUX</c:v>
                </c:pt>
              </c:strCache>
            </c:strRef>
          </c:cat>
          <c:val>
            <c:numRef>
              <c:f>Feuil1!$F$2:$F$7</c:f>
              <c:numCache>
                <c:formatCode>General</c:formatCode>
                <c:ptCount val="6"/>
                <c:pt idx="0">
                  <c:v>15.66</c:v>
                </c:pt>
                <c:pt idx="1">
                  <c:v>14.66</c:v>
                </c:pt>
                <c:pt idx="2">
                  <c:v>16.75</c:v>
                </c:pt>
                <c:pt idx="3">
                  <c:v>16.82999999999999</c:v>
                </c:pt>
                <c:pt idx="4">
                  <c:v>17.64</c:v>
                </c:pt>
                <c:pt idx="5">
                  <c:v>14.0</c:v>
                </c:pt>
              </c:numCache>
            </c:numRef>
          </c:val>
          <c:extLst xmlns:c16r2="http://schemas.microsoft.com/office/drawing/2015/06/chart">
            <c:ext xmlns:c16="http://schemas.microsoft.com/office/drawing/2014/chart" uri="{C3380CC4-5D6E-409C-BE32-E72D297353CC}">
              <c16:uniqueId val="{00000006-C439-4936-9FE7-07F7B933B090}"/>
            </c:ext>
          </c:extLst>
        </c:ser>
        <c:ser>
          <c:idx val="5"/>
          <c:order val="5"/>
          <c:tx>
            <c:strRef>
              <c:f>Feuil1!$G$1</c:f>
              <c:strCache>
                <c:ptCount val="1"/>
                <c:pt idx="0">
                  <c:v>Moyenne Garçons</c:v>
                </c:pt>
              </c:strCache>
            </c:strRef>
          </c:tx>
          <c:invertIfNegative val="0"/>
          <c:dLbls>
            <c:spPr>
              <a:noFill/>
              <a:ln>
                <a:noFill/>
              </a:ln>
              <a:effectLst/>
            </c:spPr>
            <c:txPr>
              <a:bodyPr rot="-5400000" vert="horz"/>
              <a:lstStyle/>
              <a:p>
                <a:pPr>
                  <a:defRPr sz="1000" b="0"/>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Lycée M GENEVOIX INGRE</c:v>
                </c:pt>
                <c:pt idx="1">
                  <c:v>Lycée Jacques Cœur BOURGES</c:v>
                </c:pt>
                <c:pt idx="2">
                  <c:v>Lycée Jean GIRAUDOUX CHATEAUROUX</c:v>
                </c:pt>
                <c:pt idx="3">
                  <c:v>Lycée Jean MONNET JOUE LES TOURS</c:v>
                </c:pt>
                <c:pt idx="4">
                  <c:v>Lycée RONSARD VENDÔME</c:v>
                </c:pt>
                <c:pt idx="5">
                  <c:v>Lycée ROTROU DREUX</c:v>
                </c:pt>
              </c:strCache>
            </c:strRef>
          </c:cat>
          <c:val>
            <c:numRef>
              <c:f>Feuil1!$G$2:$G$7</c:f>
              <c:numCache>
                <c:formatCode>General</c:formatCode>
                <c:ptCount val="6"/>
                <c:pt idx="0">
                  <c:v>15.56</c:v>
                </c:pt>
                <c:pt idx="1">
                  <c:v>13.85</c:v>
                </c:pt>
                <c:pt idx="2">
                  <c:v>16.27</c:v>
                </c:pt>
                <c:pt idx="3">
                  <c:v>16.5</c:v>
                </c:pt>
                <c:pt idx="4">
                  <c:v>17.7</c:v>
                </c:pt>
                <c:pt idx="5">
                  <c:v>15.53</c:v>
                </c:pt>
              </c:numCache>
            </c:numRef>
          </c:val>
          <c:extLst xmlns:c16r2="http://schemas.microsoft.com/office/drawing/2015/06/chart">
            <c:ext xmlns:c16="http://schemas.microsoft.com/office/drawing/2014/chart" uri="{C3380CC4-5D6E-409C-BE32-E72D297353CC}">
              <c16:uniqueId val="{00000007-C439-4936-9FE7-07F7B933B090}"/>
            </c:ext>
          </c:extLst>
        </c:ser>
        <c:dLbls>
          <c:showLegendKey val="0"/>
          <c:showVal val="0"/>
          <c:showCatName val="0"/>
          <c:showSerName val="0"/>
          <c:showPercent val="0"/>
          <c:showBubbleSize val="0"/>
        </c:dLbls>
        <c:gapWidth val="150"/>
        <c:axId val="-2124819672"/>
        <c:axId val="-2124838840"/>
      </c:barChart>
      <c:catAx>
        <c:axId val="-2124819672"/>
        <c:scaling>
          <c:orientation val="minMax"/>
        </c:scaling>
        <c:delete val="0"/>
        <c:axPos val="b"/>
        <c:numFmt formatCode="General" sourceLinked="0"/>
        <c:majorTickMark val="out"/>
        <c:minorTickMark val="none"/>
        <c:tickLblPos val="nextTo"/>
        <c:crossAx val="-2124838840"/>
        <c:crosses val="autoZero"/>
        <c:auto val="1"/>
        <c:lblAlgn val="ctr"/>
        <c:lblOffset val="100"/>
        <c:noMultiLvlLbl val="0"/>
      </c:catAx>
      <c:valAx>
        <c:axId val="-2124838840"/>
        <c:scaling>
          <c:orientation val="minMax"/>
          <c:max val="19.0"/>
          <c:min val="12.0"/>
        </c:scaling>
        <c:delete val="0"/>
        <c:axPos val="l"/>
        <c:majorGridlines/>
        <c:numFmt formatCode="General" sourceLinked="1"/>
        <c:majorTickMark val="out"/>
        <c:minorTickMark val="none"/>
        <c:tickLblPos val="nextTo"/>
        <c:crossAx val="-2124819672"/>
        <c:crosses val="autoZero"/>
        <c:crossBetween val="between"/>
      </c:valAx>
    </c:plotArea>
    <c:legend>
      <c:legendPos val="r"/>
      <c:legendEntry>
        <c:idx val="3"/>
        <c:txPr>
          <a:bodyPr/>
          <a:lstStyle/>
          <a:p>
            <a:pPr>
              <a:defRPr>
                <a:solidFill>
                  <a:srgbClr val="FF0000"/>
                </a:solidFill>
              </a:defRPr>
            </a:pPr>
            <a:endParaRPr lang="fr-FR"/>
          </a:p>
        </c:txPr>
      </c:legendEntry>
      <c:layout/>
      <c:overlay val="0"/>
    </c:legend>
    <c:plotVisOnly val="1"/>
    <c:dispBlanksAs val="gap"/>
    <c:showDLblsOverMax val="0"/>
  </c:chart>
  <c:spPr>
    <a:solidFill>
      <a:schemeClr val="bg1"/>
    </a:solidFill>
    <a:ln>
      <a:solidFill>
        <a:schemeClr val="bg1"/>
      </a:solidFill>
    </a:ln>
  </c:spPr>
  <c:txPr>
    <a:bodyPr/>
    <a:lstStyle/>
    <a:p>
      <a:pPr>
        <a:defRPr sz="1800" b="1" i="0">
          <a:solidFill>
            <a:schemeClr val="tx1"/>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tx>
            <c:strRef>
              <c:f>Feuil1!$B$1</c:f>
              <c:strCache>
                <c:ptCount val="1"/>
                <c:pt idx="0">
                  <c:v>Moyennes OT</c:v>
                </c:pt>
              </c:strCache>
            </c:strRef>
          </c:tx>
          <c:invertIfNegative val="0"/>
          <c:dLbls>
            <c:dLbl>
              <c:idx val="0"/>
              <c:layout>
                <c:manualLayout>
                  <c:x val="-0.0164125259534451"/>
                  <c:y val="0.0038014732421648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74F-42AC-B3AE-376BF44C0A1E}"/>
                </c:ext>
              </c:extLst>
            </c:dLbl>
            <c:dLbl>
              <c:idx val="1"/>
              <c:layout>
                <c:manualLayout>
                  <c:x val="-0.0134255866395851"/>
                  <c:y val="0.027485855785826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4F-42AC-B3AE-376BF44C0A1E}"/>
                </c:ext>
              </c:extLst>
            </c:dLbl>
            <c:dLbl>
              <c:idx val="2"/>
              <c:layout>
                <c:manualLayout>
                  <c:x val="-0.0164125259534451"/>
                  <c:y val="0.010429114807553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74F-42AC-B3AE-376BF44C0A1E}"/>
                </c:ext>
              </c:extLst>
            </c:dLbl>
            <c:dLbl>
              <c:idx val="3"/>
              <c:layout>
                <c:manualLayout>
                  <c:x val="-0.00896093553761615"/>
                  <c:y val="0.032066471043362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74F-42AC-B3AE-376BF44C0A1E}"/>
                </c:ext>
              </c:extLst>
            </c:dLbl>
            <c:dLbl>
              <c:idx val="4"/>
              <c:layout>
                <c:manualLayout>
                  <c:x val="-0.0119477572554401"/>
                  <c:y val="0.021148191275416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74F-42AC-B3AE-376BF44C0A1E}"/>
                </c:ext>
              </c:extLst>
            </c:dLbl>
            <c:dLbl>
              <c:idx val="5"/>
              <c:layout>
                <c:manualLayout>
                  <c:x val="-0.00298693931386006"/>
                  <c:y val="0.025918473136625"/>
                </c:manualLayout>
              </c:layout>
              <c:spPr/>
              <c:txPr>
                <a:bodyPr/>
                <a:lstStyle/>
                <a:p>
                  <a:pPr>
                    <a:defRPr sz="1800" b="1">
                      <a:solidFill>
                        <a:schemeClr val="tx1"/>
                      </a:solidFill>
                    </a:defRPr>
                  </a:pPr>
                  <a:endParaRPr lang="fr-F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74F-42AC-B3AE-376BF44C0A1E}"/>
                </c:ext>
              </c:extLst>
            </c:dLbl>
            <c:dLbl>
              <c:idx val="6"/>
              <c:spPr/>
              <c:txPr>
                <a:bodyPr/>
                <a:lstStyle/>
                <a:p>
                  <a:pPr>
                    <a:defRPr sz="2000" b="1">
                      <a:solidFill>
                        <a:srgbClr val="FF0000"/>
                      </a:solidFill>
                    </a:defRPr>
                  </a:pPr>
                  <a:endParaRPr lang="fr-FR"/>
                </a:p>
              </c:txPr>
              <c:showLegendKey val="0"/>
              <c:showVal val="1"/>
              <c:showCatName val="0"/>
              <c:showSerName val="0"/>
              <c:showPercent val="0"/>
              <c:showBubbleSize val="0"/>
            </c:dLbl>
            <c:spPr>
              <a:noFill/>
              <a:ln>
                <a:noFill/>
              </a:ln>
              <a:effectLst/>
            </c:spPr>
            <c:txPr>
              <a:bodyPr/>
              <a:lstStyle/>
              <a:p>
                <a:pPr>
                  <a:defRPr b="1"/>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Feuil1!$A$2:$A$8</c:f>
              <c:numCache>
                <c:formatCode>General</c:formatCode>
                <c:ptCount val="7"/>
                <c:pt idx="0">
                  <c:v>2010.0</c:v>
                </c:pt>
                <c:pt idx="1">
                  <c:v>2011.0</c:v>
                </c:pt>
                <c:pt idx="2">
                  <c:v>2012.0</c:v>
                </c:pt>
                <c:pt idx="3">
                  <c:v>2013.0</c:v>
                </c:pt>
                <c:pt idx="4">
                  <c:v>2014.0</c:v>
                </c:pt>
                <c:pt idx="5">
                  <c:v>2015.0</c:v>
                </c:pt>
                <c:pt idx="6">
                  <c:v>2016.0</c:v>
                </c:pt>
              </c:numCache>
            </c:numRef>
          </c:cat>
          <c:val>
            <c:numRef>
              <c:f>Feuil1!$B$2:$B$8</c:f>
              <c:numCache>
                <c:formatCode>General</c:formatCode>
                <c:ptCount val="7"/>
                <c:pt idx="0">
                  <c:v>12.91</c:v>
                </c:pt>
                <c:pt idx="1">
                  <c:v>13.08</c:v>
                </c:pt>
                <c:pt idx="2" formatCode="0.00">
                  <c:v>13.17714429</c:v>
                </c:pt>
                <c:pt idx="3" formatCode="0.00">
                  <c:v>13.34267488654845</c:v>
                </c:pt>
                <c:pt idx="4">
                  <c:v>13.53</c:v>
                </c:pt>
                <c:pt idx="5">
                  <c:v>13.71</c:v>
                </c:pt>
                <c:pt idx="6">
                  <c:v>13.75</c:v>
                </c:pt>
              </c:numCache>
            </c:numRef>
          </c:val>
          <c:extLst xmlns:c16r2="http://schemas.microsoft.com/office/drawing/2015/06/chart">
            <c:ext xmlns:c16="http://schemas.microsoft.com/office/drawing/2014/chart" uri="{C3380CC4-5D6E-409C-BE32-E72D297353CC}">
              <c16:uniqueId val="{00000007-C74F-42AC-B3AE-376BF44C0A1E}"/>
            </c:ext>
          </c:extLst>
        </c:ser>
        <c:ser>
          <c:idx val="1"/>
          <c:order val="1"/>
          <c:tx>
            <c:strRef>
              <c:f>Feuil1!$C$1</c:f>
              <c:strCache>
                <c:ptCount val="1"/>
                <c:pt idx="0">
                  <c:v>Moyennes France</c:v>
                </c:pt>
              </c:strCache>
            </c:strRef>
          </c:tx>
          <c:invertIfNegative val="0"/>
          <c:dLbls>
            <c:dLbl>
              <c:idx val="4"/>
              <c:layout>
                <c:manualLayout>
                  <c:x val="-0.00448040897079019"/>
                  <c:y val="0.022215834117107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74F-42AC-B3AE-376BF44C0A1E}"/>
                </c:ext>
              </c:extLst>
            </c:dLbl>
            <c:spPr>
              <a:noFill/>
              <a:ln>
                <a:noFill/>
              </a:ln>
              <a:effectLst/>
            </c:spPr>
            <c:txPr>
              <a:bodyPr/>
              <a:lstStyle/>
              <a:p>
                <a:pPr>
                  <a:defRPr sz="1400">
                    <a:solidFill>
                      <a:srgbClr val="0000FF"/>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Feuil1!$A$2:$A$8</c:f>
              <c:numCache>
                <c:formatCode>General</c:formatCode>
                <c:ptCount val="7"/>
                <c:pt idx="0">
                  <c:v>2010.0</c:v>
                </c:pt>
                <c:pt idx="1">
                  <c:v>2011.0</c:v>
                </c:pt>
                <c:pt idx="2">
                  <c:v>2012.0</c:v>
                </c:pt>
                <c:pt idx="3">
                  <c:v>2013.0</c:v>
                </c:pt>
                <c:pt idx="4">
                  <c:v>2014.0</c:v>
                </c:pt>
                <c:pt idx="5">
                  <c:v>2015.0</c:v>
                </c:pt>
                <c:pt idx="6">
                  <c:v>2016.0</c:v>
                </c:pt>
              </c:numCache>
            </c:numRef>
          </c:cat>
          <c:val>
            <c:numRef>
              <c:f>Feuil1!$C$2:$C$8</c:f>
              <c:numCache>
                <c:formatCode>General</c:formatCode>
                <c:ptCount val="7"/>
                <c:pt idx="0">
                  <c:v>13.45</c:v>
                </c:pt>
                <c:pt idx="1">
                  <c:v>13.52</c:v>
                </c:pt>
                <c:pt idx="2">
                  <c:v>13.47</c:v>
                </c:pt>
                <c:pt idx="3">
                  <c:v>13.67</c:v>
                </c:pt>
                <c:pt idx="4">
                  <c:v>13.76</c:v>
                </c:pt>
                <c:pt idx="5">
                  <c:v>13.83</c:v>
                </c:pt>
              </c:numCache>
            </c:numRef>
          </c:val>
          <c:extLst xmlns:c16r2="http://schemas.microsoft.com/office/drawing/2015/06/chart">
            <c:ext xmlns:c16="http://schemas.microsoft.com/office/drawing/2014/chart" uri="{C3380CC4-5D6E-409C-BE32-E72D297353CC}">
              <c16:uniqueId val="{00000009-C74F-42AC-B3AE-376BF44C0A1E}"/>
            </c:ext>
          </c:extLst>
        </c:ser>
        <c:dLbls>
          <c:showLegendKey val="0"/>
          <c:showVal val="0"/>
          <c:showCatName val="0"/>
          <c:showSerName val="0"/>
          <c:showPercent val="0"/>
          <c:showBubbleSize val="0"/>
        </c:dLbls>
        <c:gapWidth val="150"/>
        <c:axId val="-2123831464"/>
        <c:axId val="-2089465480"/>
      </c:barChart>
      <c:catAx>
        <c:axId val="-2123831464"/>
        <c:scaling>
          <c:orientation val="minMax"/>
        </c:scaling>
        <c:delete val="0"/>
        <c:axPos val="b"/>
        <c:numFmt formatCode="General" sourceLinked="1"/>
        <c:majorTickMark val="out"/>
        <c:minorTickMark val="none"/>
        <c:tickLblPos val="nextTo"/>
        <c:crossAx val="-2089465480"/>
        <c:crosses val="autoZero"/>
        <c:auto val="1"/>
        <c:lblAlgn val="ctr"/>
        <c:lblOffset val="100"/>
        <c:noMultiLvlLbl val="0"/>
      </c:catAx>
      <c:valAx>
        <c:axId val="-2089465480"/>
        <c:scaling>
          <c:orientation val="minMax"/>
          <c:max val="14.0"/>
          <c:min val="12.0"/>
        </c:scaling>
        <c:delete val="0"/>
        <c:axPos val="l"/>
        <c:majorGridlines/>
        <c:numFmt formatCode="General" sourceLinked="1"/>
        <c:majorTickMark val="out"/>
        <c:minorTickMark val="none"/>
        <c:tickLblPos val="nextTo"/>
        <c:crossAx val="-2123831464"/>
        <c:crosses val="autoZero"/>
        <c:crossBetween val="between"/>
        <c:majorUnit val="0.5"/>
        <c:minorUnit val="0.4"/>
      </c:valAx>
    </c:plotArea>
    <c:legend>
      <c:legendPos val="r"/>
      <c:layout/>
      <c:overlay val="0"/>
    </c:legend>
    <c:plotVisOnly val="1"/>
    <c:dispBlanksAs val="gap"/>
    <c:showDLblsOverMax val="0"/>
  </c:chart>
  <c:spPr>
    <a:solidFill>
      <a:schemeClr val="bg1"/>
    </a:solidFill>
  </c:spPr>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45780574242831"/>
          <c:y val="0.0402487293649041"/>
          <c:w val="0.757311615682407"/>
          <c:h val="0.870533320736801"/>
        </c:manualLayout>
      </c:layout>
      <c:barChart>
        <c:barDir val="col"/>
        <c:grouping val="clustered"/>
        <c:varyColors val="0"/>
        <c:ser>
          <c:idx val="0"/>
          <c:order val="0"/>
          <c:tx>
            <c:strRef>
              <c:f>Feuil1!$B$1</c:f>
              <c:strCache>
                <c:ptCount val="1"/>
                <c:pt idx="0">
                  <c:v>Bac G</c:v>
                </c:pt>
              </c:strCache>
            </c:strRef>
          </c:tx>
          <c:invertIfNegative val="0"/>
          <c:dLbls>
            <c:dLbl>
              <c:idx val="0"/>
              <c:layout>
                <c:manualLayout>
                  <c:x val="0.0"/>
                  <c:y val="0.005094775868975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01F-4967-9BB1-0452EAE0E8F2}"/>
                </c:ext>
              </c:extLst>
            </c:dLbl>
            <c:dLbl>
              <c:idx val="2"/>
              <c:layout>
                <c:manualLayout>
                  <c:x val="-1.17335776996556E-16"/>
                  <c:y val="0.007642163803462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1F-4967-9BB1-0452EAE0E8F2}"/>
                </c:ext>
              </c:extLst>
            </c:dLbl>
            <c:dLbl>
              <c:idx val="3"/>
              <c:spPr/>
              <c:txPr>
                <a:bodyPr/>
                <a:lstStyle/>
                <a:p>
                  <a:pPr>
                    <a:defRPr b="0">
                      <a:solidFill>
                        <a:srgbClr val="000000"/>
                      </a:solidFill>
                    </a:defRPr>
                  </a:pPr>
                  <a:endParaRPr lang="fr-FR"/>
                </a:p>
              </c:txPr>
              <c:showLegendKey val="0"/>
              <c:showVal val="1"/>
              <c:showCatName val="0"/>
              <c:showSerName val="0"/>
              <c:showPercent val="0"/>
              <c:showBubbleSize val="0"/>
            </c:dLbl>
            <c:dLbl>
              <c:idx val="4"/>
              <c:layout/>
              <c:tx>
                <c:rich>
                  <a:bodyPr/>
                  <a:lstStyle/>
                  <a:p>
                    <a:pPr>
                      <a:defRPr b="1">
                        <a:solidFill>
                          <a:srgbClr val="FF0000"/>
                        </a:solidFill>
                      </a:defRPr>
                    </a:pPr>
                    <a:r>
                      <a:rPr lang="fr-FR" b="1">
                        <a:solidFill>
                          <a:srgbClr val="FF0000"/>
                        </a:solidFill>
                      </a:rPr>
                      <a:t>14,04</a:t>
                    </a:r>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1F-4967-9BB1-0452EAE0E8F2}"/>
                </c:ext>
              </c:extLst>
            </c:dLbl>
            <c:spPr>
              <a:noFill/>
              <a:ln>
                <a:noFill/>
              </a:ln>
              <a:effectLst/>
            </c:spPr>
            <c:txPr>
              <a:bodyPr/>
              <a:lstStyle/>
              <a:p>
                <a:pPr>
                  <a:defRPr>
                    <a:solidFill>
                      <a:srgbClr val="000000"/>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Feuil1!$A$2:$A$6</c:f>
              <c:numCache>
                <c:formatCode>General</c:formatCode>
                <c:ptCount val="5"/>
                <c:pt idx="0">
                  <c:v>2012.0</c:v>
                </c:pt>
                <c:pt idx="1">
                  <c:v>2013.0</c:v>
                </c:pt>
                <c:pt idx="2">
                  <c:v>2014.0</c:v>
                </c:pt>
                <c:pt idx="3">
                  <c:v>2015.0</c:v>
                </c:pt>
                <c:pt idx="4">
                  <c:v>2016.0</c:v>
                </c:pt>
              </c:numCache>
            </c:numRef>
          </c:cat>
          <c:val>
            <c:numRef>
              <c:f>Feuil1!$B$2:$B$6</c:f>
              <c:numCache>
                <c:formatCode>General</c:formatCode>
                <c:ptCount val="5"/>
                <c:pt idx="0">
                  <c:v>13.39</c:v>
                </c:pt>
                <c:pt idx="1">
                  <c:v>13.63</c:v>
                </c:pt>
                <c:pt idx="2">
                  <c:v>13.87</c:v>
                </c:pt>
                <c:pt idx="3">
                  <c:v>14.03</c:v>
                </c:pt>
                <c:pt idx="4">
                  <c:v>14.042</c:v>
                </c:pt>
              </c:numCache>
            </c:numRef>
          </c:val>
          <c:extLst xmlns:c16r2="http://schemas.microsoft.com/office/drawing/2015/06/chart">
            <c:ext xmlns:c16="http://schemas.microsoft.com/office/drawing/2014/chart" uri="{C3380CC4-5D6E-409C-BE32-E72D297353CC}">
              <c16:uniqueId val="{00000004-701F-4967-9BB1-0452EAE0E8F2}"/>
            </c:ext>
          </c:extLst>
        </c:ser>
        <c:ser>
          <c:idx val="1"/>
          <c:order val="1"/>
          <c:tx>
            <c:strRef>
              <c:f>Feuil1!$C$1</c:f>
              <c:strCache>
                <c:ptCount val="1"/>
                <c:pt idx="0">
                  <c:v>Bac T</c:v>
                </c:pt>
              </c:strCache>
            </c:strRef>
          </c:tx>
          <c:invertIfNegative val="0"/>
          <c:dLbls>
            <c:dLbl>
              <c:idx val="0"/>
              <c:layout>
                <c:manualLayout>
                  <c:x val="-2.93339442491391E-17"/>
                  <c:y val="0.007642163803462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1F-4967-9BB1-0452EAE0E8F2}"/>
                </c:ext>
              </c:extLst>
            </c:dLbl>
            <c:dLbl>
              <c:idx val="1"/>
              <c:layout>
                <c:manualLayout>
                  <c:x val="-5.86678884982782E-17"/>
                  <c:y val="0.010189551737950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01F-4967-9BB1-0452EAE0E8F2}"/>
                </c:ext>
              </c:extLst>
            </c:dLbl>
            <c:dLbl>
              <c:idx val="2"/>
              <c:layout>
                <c:manualLayout>
                  <c:x val="0.0"/>
                  <c:y val="0.007642163803462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01F-4967-9BB1-0452EAE0E8F2}"/>
                </c:ext>
              </c:extLst>
            </c:dLbl>
            <c:dLbl>
              <c:idx val="4"/>
              <c:spPr/>
              <c:txPr>
                <a:bodyPr/>
                <a:lstStyle/>
                <a:p>
                  <a:pPr>
                    <a:defRPr b="1">
                      <a:solidFill>
                        <a:srgbClr val="FF0000"/>
                      </a:solidFill>
                    </a:defRPr>
                  </a:pPr>
                  <a:endParaRPr lang="fr-FR"/>
                </a:p>
              </c:txPr>
              <c:showLegendKey val="0"/>
              <c:showVal val="1"/>
              <c:showCatName val="0"/>
              <c:showSerName val="0"/>
              <c:showPercent val="0"/>
              <c:showBubbleSize val="0"/>
            </c:dLbl>
            <c:spPr>
              <a:noFill/>
              <a:ln>
                <a:noFill/>
              </a:ln>
              <a:effectLst/>
            </c:spPr>
            <c:txPr>
              <a:bodyPr/>
              <a:lstStyle/>
              <a:p>
                <a:pPr>
                  <a:defRPr b="0">
                    <a:solidFill>
                      <a:schemeClr val="tx1"/>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Feuil1!$A$2:$A$6</c:f>
              <c:numCache>
                <c:formatCode>General</c:formatCode>
                <c:ptCount val="5"/>
                <c:pt idx="0">
                  <c:v>2012.0</c:v>
                </c:pt>
                <c:pt idx="1">
                  <c:v>2013.0</c:v>
                </c:pt>
                <c:pt idx="2">
                  <c:v>2014.0</c:v>
                </c:pt>
                <c:pt idx="3">
                  <c:v>2015.0</c:v>
                </c:pt>
                <c:pt idx="4">
                  <c:v>2016.0</c:v>
                </c:pt>
              </c:numCache>
            </c:numRef>
          </c:cat>
          <c:val>
            <c:numRef>
              <c:f>Feuil1!$C$2:$C$6</c:f>
              <c:numCache>
                <c:formatCode>General</c:formatCode>
                <c:ptCount val="5"/>
                <c:pt idx="0">
                  <c:v>12.62</c:v>
                </c:pt>
                <c:pt idx="1">
                  <c:v>12.64</c:v>
                </c:pt>
                <c:pt idx="2">
                  <c:v>12.69</c:v>
                </c:pt>
                <c:pt idx="3">
                  <c:v>12.89</c:v>
                </c:pt>
                <c:pt idx="4">
                  <c:v>12.99</c:v>
                </c:pt>
              </c:numCache>
            </c:numRef>
          </c:val>
          <c:extLst xmlns:c16r2="http://schemas.microsoft.com/office/drawing/2015/06/chart">
            <c:ext xmlns:c16="http://schemas.microsoft.com/office/drawing/2014/chart" uri="{C3380CC4-5D6E-409C-BE32-E72D297353CC}">
              <c16:uniqueId val="{00000009-701F-4967-9BB1-0452EAE0E8F2}"/>
            </c:ext>
          </c:extLst>
        </c:ser>
        <c:dLbls>
          <c:showLegendKey val="0"/>
          <c:showVal val="0"/>
          <c:showCatName val="0"/>
          <c:showSerName val="0"/>
          <c:showPercent val="0"/>
          <c:showBubbleSize val="0"/>
        </c:dLbls>
        <c:gapWidth val="150"/>
        <c:axId val="-2123788248"/>
        <c:axId val="-2089738984"/>
      </c:barChart>
      <c:catAx>
        <c:axId val="-2123788248"/>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fr-FR"/>
          </a:p>
        </c:txPr>
        <c:crossAx val="-2089738984"/>
        <c:crosses val="autoZero"/>
        <c:auto val="1"/>
        <c:lblAlgn val="ctr"/>
        <c:lblOffset val="100"/>
        <c:noMultiLvlLbl val="0"/>
      </c:catAx>
      <c:valAx>
        <c:axId val="-2089738984"/>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fr-FR"/>
          </a:p>
        </c:txPr>
        <c:crossAx val="-2123788248"/>
        <c:crosses val="autoZero"/>
        <c:crossBetween val="between"/>
      </c:valAx>
      <c:spPr>
        <a:solidFill>
          <a:schemeClr val="bg1"/>
        </a:solidFill>
      </c:spPr>
    </c:plotArea>
    <c:legend>
      <c:legendPos val="r"/>
      <c:layout/>
      <c:overlay val="0"/>
      <c:txPr>
        <a:bodyPr/>
        <a:lstStyle/>
        <a:p>
          <a:pPr>
            <a:defRPr>
              <a:solidFill>
                <a:srgbClr val="FFFFFF"/>
              </a:solidFill>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53692327023521"/>
          <c:y val="0.0893200127971329"/>
          <c:w val="0.771412072412286"/>
          <c:h val="0.813536446410477"/>
        </c:manualLayout>
      </c:layout>
      <c:barChart>
        <c:barDir val="col"/>
        <c:grouping val="clustered"/>
        <c:varyColors val="0"/>
        <c:ser>
          <c:idx val="0"/>
          <c:order val="0"/>
          <c:tx>
            <c:strRef>
              <c:f>Feuil1!$B$1</c:f>
              <c:strCache>
                <c:ptCount val="1"/>
                <c:pt idx="0">
                  <c:v>2012</c:v>
                </c:pt>
              </c:strCache>
            </c:strRef>
          </c:tx>
          <c:invertIfNegative val="0"/>
          <c:dLbls>
            <c:spPr>
              <a:noFill/>
              <a:ln>
                <a:noFill/>
              </a:ln>
              <a:effectLst/>
            </c:spPr>
            <c:txPr>
              <a:bodyPr rot="-5400000" vert="horz"/>
              <a:lstStyle/>
              <a:p>
                <a:pPr>
                  <a:defRPr b="1" i="0"/>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STMG</c:v>
                </c:pt>
                <c:pt idx="1">
                  <c:v>S</c:v>
                </c:pt>
                <c:pt idx="2">
                  <c:v>L</c:v>
                </c:pt>
                <c:pt idx="3">
                  <c:v>ES</c:v>
                </c:pt>
              </c:strCache>
            </c:strRef>
          </c:cat>
          <c:val>
            <c:numRef>
              <c:f>Feuil1!$B$2:$B$5</c:f>
              <c:numCache>
                <c:formatCode>General</c:formatCode>
                <c:ptCount val="4"/>
                <c:pt idx="0">
                  <c:v>12.49</c:v>
                </c:pt>
                <c:pt idx="1">
                  <c:v>13.94</c:v>
                </c:pt>
                <c:pt idx="2">
                  <c:v>11.84</c:v>
                </c:pt>
                <c:pt idx="3">
                  <c:v>13.24</c:v>
                </c:pt>
              </c:numCache>
            </c:numRef>
          </c:val>
          <c:extLst xmlns:c16r2="http://schemas.microsoft.com/office/drawing/2015/06/chart">
            <c:ext xmlns:c16="http://schemas.microsoft.com/office/drawing/2014/chart" uri="{C3380CC4-5D6E-409C-BE32-E72D297353CC}">
              <c16:uniqueId val="{00000000-89EA-42FE-8740-683F8F75A43E}"/>
            </c:ext>
          </c:extLst>
        </c:ser>
        <c:ser>
          <c:idx val="1"/>
          <c:order val="1"/>
          <c:tx>
            <c:strRef>
              <c:f>Feuil1!$C$1</c:f>
              <c:strCache>
                <c:ptCount val="1"/>
                <c:pt idx="0">
                  <c:v>2013</c:v>
                </c:pt>
              </c:strCache>
            </c:strRef>
          </c:tx>
          <c:invertIfNegative val="0"/>
          <c:dLbls>
            <c:spPr>
              <a:noFill/>
              <a:ln>
                <a:noFill/>
              </a:ln>
              <a:effectLst/>
            </c:spPr>
            <c:txPr>
              <a:bodyPr rot="-5400000" vert="horz"/>
              <a:lstStyle/>
              <a:p>
                <a:pPr>
                  <a:defRPr b="1"/>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STMG</c:v>
                </c:pt>
                <c:pt idx="1">
                  <c:v>S</c:v>
                </c:pt>
                <c:pt idx="2">
                  <c:v>L</c:v>
                </c:pt>
                <c:pt idx="3">
                  <c:v>ES</c:v>
                </c:pt>
              </c:strCache>
            </c:strRef>
          </c:cat>
          <c:val>
            <c:numRef>
              <c:f>Feuil1!$C$2:$C$5</c:f>
              <c:numCache>
                <c:formatCode>General</c:formatCode>
                <c:ptCount val="4"/>
                <c:pt idx="0">
                  <c:v>12.42</c:v>
                </c:pt>
                <c:pt idx="1">
                  <c:v>14.45</c:v>
                </c:pt>
                <c:pt idx="2">
                  <c:v>12.14</c:v>
                </c:pt>
                <c:pt idx="3">
                  <c:v>13.5</c:v>
                </c:pt>
              </c:numCache>
            </c:numRef>
          </c:val>
          <c:extLst xmlns:c16r2="http://schemas.microsoft.com/office/drawing/2015/06/chart">
            <c:ext xmlns:c16="http://schemas.microsoft.com/office/drawing/2014/chart" uri="{C3380CC4-5D6E-409C-BE32-E72D297353CC}">
              <c16:uniqueId val="{00000001-89EA-42FE-8740-683F8F75A43E}"/>
            </c:ext>
          </c:extLst>
        </c:ser>
        <c:ser>
          <c:idx val="2"/>
          <c:order val="2"/>
          <c:tx>
            <c:strRef>
              <c:f>Feuil1!$D$1</c:f>
              <c:strCache>
                <c:ptCount val="1"/>
                <c:pt idx="0">
                  <c:v>2014</c:v>
                </c:pt>
              </c:strCache>
            </c:strRef>
          </c:tx>
          <c:invertIfNegative val="0"/>
          <c:dLbls>
            <c:spPr>
              <a:noFill/>
              <a:ln>
                <a:noFill/>
              </a:ln>
              <a:effectLst/>
            </c:spPr>
            <c:txPr>
              <a:bodyPr rot="-5400000" vert="horz"/>
              <a:lstStyle/>
              <a:p>
                <a:pPr>
                  <a:defRPr b="1"/>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STMG</c:v>
                </c:pt>
                <c:pt idx="1">
                  <c:v>S</c:v>
                </c:pt>
                <c:pt idx="2">
                  <c:v>L</c:v>
                </c:pt>
                <c:pt idx="3">
                  <c:v>ES</c:v>
                </c:pt>
              </c:strCache>
            </c:strRef>
          </c:cat>
          <c:val>
            <c:numRef>
              <c:f>Feuil1!$D$2:$D$5</c:f>
              <c:numCache>
                <c:formatCode>General</c:formatCode>
                <c:ptCount val="4"/>
                <c:pt idx="0">
                  <c:v>12.54</c:v>
                </c:pt>
                <c:pt idx="1">
                  <c:v>14.35</c:v>
                </c:pt>
                <c:pt idx="2">
                  <c:v>12.4</c:v>
                </c:pt>
                <c:pt idx="3">
                  <c:v>13.75</c:v>
                </c:pt>
              </c:numCache>
            </c:numRef>
          </c:val>
          <c:extLst xmlns:c16r2="http://schemas.microsoft.com/office/drawing/2015/06/chart">
            <c:ext xmlns:c16="http://schemas.microsoft.com/office/drawing/2014/chart" uri="{C3380CC4-5D6E-409C-BE32-E72D297353CC}">
              <c16:uniqueId val="{00000002-89EA-42FE-8740-683F8F75A43E}"/>
            </c:ext>
          </c:extLst>
        </c:ser>
        <c:ser>
          <c:idx val="3"/>
          <c:order val="3"/>
          <c:tx>
            <c:strRef>
              <c:f>Feuil1!$E$1</c:f>
              <c:strCache>
                <c:ptCount val="1"/>
                <c:pt idx="0">
                  <c:v>2015</c:v>
                </c:pt>
              </c:strCache>
            </c:strRef>
          </c:tx>
          <c:invertIfNegative val="0"/>
          <c:dLbls>
            <c:dLbl>
              <c:idx val="0"/>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EA-42FE-8740-683F8F75A43E}"/>
                </c:ext>
              </c:extLst>
            </c:dLbl>
            <c:dLbl>
              <c:idx val="1"/>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9EA-42FE-8740-683F8F75A43E}"/>
                </c:ext>
              </c:extLst>
            </c:dLbl>
            <c:dLbl>
              <c:idx val="2"/>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9EA-42FE-8740-683F8F75A43E}"/>
                </c:ext>
              </c:extLst>
            </c:dLbl>
            <c:dLbl>
              <c:idx val="3"/>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9EA-42FE-8740-683F8F75A43E}"/>
                </c:ext>
              </c:extLst>
            </c:dLbl>
            <c:spPr>
              <a:noFill/>
              <a:ln>
                <a:noFill/>
              </a:ln>
              <a:effectLst/>
            </c:spPr>
            <c:txPr>
              <a:bodyPr rot="-5400000" vert="horz"/>
              <a:lstStyle/>
              <a:p>
                <a:pPr>
                  <a:defRPr b="1" i="0">
                    <a:solidFill>
                      <a:schemeClr val="tx1"/>
                    </a:solidFill>
                  </a:defRPr>
                </a:pPr>
                <a:endParaRPr lang="fr-FR"/>
              </a:p>
            </c:tx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Feuil1!$A$2:$A$5</c:f>
              <c:strCache>
                <c:ptCount val="4"/>
                <c:pt idx="0">
                  <c:v>STMG</c:v>
                </c:pt>
                <c:pt idx="1">
                  <c:v>S</c:v>
                </c:pt>
                <c:pt idx="2">
                  <c:v>L</c:v>
                </c:pt>
                <c:pt idx="3">
                  <c:v>ES</c:v>
                </c:pt>
              </c:strCache>
            </c:strRef>
          </c:cat>
          <c:val>
            <c:numRef>
              <c:f>Feuil1!$E$2:$E$5</c:f>
              <c:numCache>
                <c:formatCode>General</c:formatCode>
                <c:ptCount val="4"/>
                <c:pt idx="0">
                  <c:v>12.66</c:v>
                </c:pt>
                <c:pt idx="1">
                  <c:v>14.57</c:v>
                </c:pt>
                <c:pt idx="2">
                  <c:v>12.54</c:v>
                </c:pt>
                <c:pt idx="3">
                  <c:v>13.82</c:v>
                </c:pt>
              </c:numCache>
            </c:numRef>
          </c:val>
          <c:extLst xmlns:c16r2="http://schemas.microsoft.com/office/drawing/2015/06/chart">
            <c:ext xmlns:c16="http://schemas.microsoft.com/office/drawing/2014/chart" uri="{C3380CC4-5D6E-409C-BE32-E72D297353CC}">
              <c16:uniqueId val="{00000007-89EA-42FE-8740-683F8F75A43E}"/>
            </c:ext>
          </c:extLst>
        </c:ser>
        <c:ser>
          <c:idx val="4"/>
          <c:order val="4"/>
          <c:tx>
            <c:strRef>
              <c:f>Feuil1!$F$1</c:f>
              <c:strCache>
                <c:ptCount val="1"/>
                <c:pt idx="0">
                  <c:v>2016</c:v>
                </c:pt>
              </c:strCache>
            </c:strRef>
          </c:tx>
          <c:invertIfNegative val="0"/>
          <c:dLbls>
            <c:spPr>
              <a:noFill/>
              <a:ln>
                <a:noFill/>
              </a:ln>
              <a:effectLst/>
            </c:spPr>
            <c:txPr>
              <a:bodyPr rot="-5400000" vert="horz"/>
              <a:lstStyle/>
              <a:p>
                <a:pPr>
                  <a:defRPr b="1">
                    <a:solidFill>
                      <a:srgbClr val="FF0000"/>
                    </a:solidFill>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Feuil1!$A$2:$A$5</c:f>
              <c:strCache>
                <c:ptCount val="4"/>
                <c:pt idx="0">
                  <c:v>STMG</c:v>
                </c:pt>
                <c:pt idx="1">
                  <c:v>S</c:v>
                </c:pt>
                <c:pt idx="2">
                  <c:v>L</c:v>
                </c:pt>
                <c:pt idx="3">
                  <c:v>ES</c:v>
                </c:pt>
              </c:strCache>
            </c:strRef>
          </c:cat>
          <c:val>
            <c:numRef>
              <c:f>Feuil1!$F$2:$F$5</c:f>
              <c:numCache>
                <c:formatCode>General</c:formatCode>
                <c:ptCount val="4"/>
                <c:pt idx="0">
                  <c:v>12.66</c:v>
                </c:pt>
                <c:pt idx="1">
                  <c:v>14.6</c:v>
                </c:pt>
                <c:pt idx="2">
                  <c:v>12.6</c:v>
                </c:pt>
                <c:pt idx="3">
                  <c:v>13.83</c:v>
                </c:pt>
              </c:numCache>
            </c:numRef>
          </c:val>
          <c:extLst xmlns:c16r2="http://schemas.microsoft.com/office/drawing/2015/06/chart">
            <c:ext xmlns:c16="http://schemas.microsoft.com/office/drawing/2014/chart" uri="{C3380CC4-5D6E-409C-BE32-E72D297353CC}">
              <c16:uniqueId val="{00000008-89EA-42FE-8740-683F8F75A43E}"/>
            </c:ext>
          </c:extLst>
        </c:ser>
        <c:dLbls>
          <c:showLegendKey val="0"/>
          <c:showVal val="0"/>
          <c:showCatName val="0"/>
          <c:showSerName val="0"/>
          <c:showPercent val="0"/>
          <c:showBubbleSize val="0"/>
        </c:dLbls>
        <c:gapWidth val="150"/>
        <c:axId val="-2100663448"/>
        <c:axId val="-2088891128"/>
      </c:barChart>
      <c:catAx>
        <c:axId val="-2100663448"/>
        <c:scaling>
          <c:orientation val="minMax"/>
        </c:scaling>
        <c:delete val="0"/>
        <c:axPos val="b"/>
        <c:numFmt formatCode="General" sourceLinked="0"/>
        <c:majorTickMark val="out"/>
        <c:minorTickMark val="none"/>
        <c:tickLblPos val="nextTo"/>
        <c:crossAx val="-2088891128"/>
        <c:crosses val="autoZero"/>
        <c:auto val="1"/>
        <c:lblAlgn val="ctr"/>
        <c:lblOffset val="100"/>
        <c:noMultiLvlLbl val="0"/>
      </c:catAx>
      <c:valAx>
        <c:axId val="-2088891128"/>
        <c:scaling>
          <c:orientation val="minMax"/>
          <c:min val="8.0"/>
        </c:scaling>
        <c:delete val="0"/>
        <c:axPos val="l"/>
        <c:majorGridlines/>
        <c:numFmt formatCode="General" sourceLinked="1"/>
        <c:majorTickMark val="out"/>
        <c:minorTickMark val="none"/>
        <c:tickLblPos val="nextTo"/>
        <c:crossAx val="-2100663448"/>
        <c:crosses val="autoZero"/>
        <c:crossBetween val="between"/>
      </c:valAx>
    </c:plotArea>
    <c:legend>
      <c:legendPos val="r"/>
      <c:layout/>
      <c:overlay val="0"/>
    </c:legend>
    <c:plotVisOnly val="1"/>
    <c:dispBlanksAs val="gap"/>
    <c:showDLblsOverMax val="0"/>
  </c:chart>
  <c:spPr>
    <a:solidFill>
      <a:schemeClr val="bg1"/>
    </a:solidFill>
  </c:spPr>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fr-FR"/>
              <a:t>Baccalauréat G&amp;T Moyennes et effectifs par département</a:t>
            </a:r>
          </a:p>
        </c:rich>
      </c:tx>
      <c:layout>
        <c:manualLayout>
          <c:xMode val="edge"/>
          <c:yMode val="edge"/>
          <c:x val="0.246973561231675"/>
          <c:y val="0.0213227324186871"/>
        </c:manualLayout>
      </c:layout>
      <c:overlay val="0"/>
      <c:spPr>
        <a:noFill/>
        <a:ln w="25400">
          <a:noFill/>
        </a:ln>
      </c:spPr>
    </c:title>
    <c:autoTitleDeleted val="0"/>
    <c:plotArea>
      <c:layout>
        <c:manualLayout>
          <c:layoutTarget val="inner"/>
          <c:xMode val="edge"/>
          <c:yMode val="edge"/>
          <c:x val="0.0981309775302477"/>
          <c:y val="0.0785817099276931"/>
          <c:w val="0.854265402843603"/>
          <c:h val="0.824324324324324"/>
        </c:manualLayout>
      </c:layout>
      <c:barChart>
        <c:barDir val="col"/>
        <c:grouping val="clustered"/>
        <c:varyColors val="0"/>
        <c:ser>
          <c:idx val="7"/>
          <c:order val="2"/>
          <c:tx>
            <c:v>Effectifs Département</c:v>
          </c:tx>
          <c:spPr>
            <a:solidFill>
              <a:srgbClr val="0070C0"/>
            </a:solidFill>
          </c:spPr>
          <c:invertIfNegative val="0"/>
          <c:dLbls>
            <c:dLbl>
              <c:idx val="2"/>
              <c:spPr/>
              <c:txPr>
                <a:bodyPr rot="-5400000" vert="horz"/>
                <a:lstStyle/>
                <a:p>
                  <a:pPr algn="ctr">
                    <a:defRPr sz="900" b="1" i="0" u="none" strike="noStrike" baseline="0">
                      <a:solidFill>
                        <a:schemeClr val="bg1"/>
                      </a:solidFill>
                      <a:latin typeface="Arial"/>
                      <a:ea typeface="Arial"/>
                      <a:cs typeface="Arial"/>
                    </a:defRPr>
                  </a:pPr>
                  <a:endParaRPr lang="fr-FR"/>
                </a:p>
              </c:txPr>
              <c:dLblPos val="inBase"/>
              <c:showLegendKey val="0"/>
              <c:showVal val="1"/>
              <c:showCatName val="0"/>
              <c:showSerName val="0"/>
              <c:showPercent val="0"/>
              <c:showBubbleSize val="0"/>
            </c:dLbl>
            <c:spPr>
              <a:noFill/>
              <a:ln>
                <a:noFill/>
              </a:ln>
              <a:effectLst/>
            </c:spPr>
            <c:txPr>
              <a:bodyPr rot="-5400000" vert="horz"/>
              <a:lstStyle/>
              <a:p>
                <a:pPr algn="ctr">
                  <a:defRPr sz="900" b="1" i="0" u="none" strike="noStrike" baseline="0">
                    <a:solidFill>
                      <a:srgbClr val="FFFFFF"/>
                    </a:solidFill>
                    <a:latin typeface="Arial"/>
                    <a:ea typeface="Arial"/>
                    <a:cs typeface="Arial"/>
                  </a:defRPr>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Lit>
              <c:ptCount val="3"/>
              <c:pt idx="0">
                <c:v>COURSE EN DUREE</c:v>
              </c:pt>
              <c:pt idx="1">
                <c:v>MUSCULATION</c:v>
              </c:pt>
              <c:pt idx="2">
                <c:v>STEP</c:v>
              </c:pt>
            </c:strLit>
          </c:cat>
          <c:val>
            <c:numRef>
              <c:f>(stat_departements!$B$3;stat_departements!$F$3;stat_departements!$J$3;stat_departements!$N$3;stat_departements!$R$3;stat_departements!$V$3)</c:f>
              <c:numCache>
                <c:formatCode>General</c:formatCode>
                <c:ptCount val="6"/>
                <c:pt idx="0">
                  <c:v>1748.0</c:v>
                </c:pt>
                <c:pt idx="1">
                  <c:v>2911.0</c:v>
                </c:pt>
                <c:pt idx="2">
                  <c:v>1178.0</c:v>
                </c:pt>
                <c:pt idx="3">
                  <c:v>4283.0</c:v>
                </c:pt>
                <c:pt idx="4">
                  <c:v>2037.0</c:v>
                </c:pt>
                <c:pt idx="5">
                  <c:v>4852.0</c:v>
                </c:pt>
              </c:numCache>
            </c:numRef>
          </c:val>
          <c:extLst xmlns:c16r2="http://schemas.microsoft.com/office/drawing/2015/06/chart">
            <c:ext xmlns:c16="http://schemas.microsoft.com/office/drawing/2014/chart" uri="{C3380CC4-5D6E-409C-BE32-E72D297353CC}">
              <c16:uniqueId val="{00000001-75D9-445A-B113-839C732A956F}"/>
            </c:ext>
          </c:extLst>
        </c:ser>
        <c:dLbls>
          <c:showLegendKey val="0"/>
          <c:showVal val="0"/>
          <c:showCatName val="0"/>
          <c:showSerName val="0"/>
          <c:showPercent val="0"/>
          <c:showBubbleSize val="0"/>
        </c:dLbls>
        <c:gapWidth val="150"/>
        <c:axId val="-2096085912"/>
        <c:axId val="-2095841464"/>
      </c:barChart>
      <c:lineChart>
        <c:grouping val="standard"/>
        <c:varyColors val="0"/>
        <c:ser>
          <c:idx val="0"/>
          <c:order val="0"/>
          <c:tx>
            <c:strRef>
              <c:f>stat_departements!$A$2</c:f>
              <c:strCache>
                <c:ptCount val="1"/>
                <c:pt idx="0">
                  <c:v>Moyennes départements: 2015</c:v>
                </c:pt>
              </c:strCache>
            </c:strRef>
          </c:tx>
          <c:spPr>
            <a:ln w="38100">
              <a:solidFill>
                <a:srgbClr val="002060"/>
              </a:solidFill>
            </a:ln>
            <a:effectLst>
              <a:outerShdw sx="1000" sy="1000" algn="ctr" rotWithShape="0">
                <a:srgbClr val="FF33CC"/>
              </a:outerShdw>
            </a:effectLst>
          </c:spPr>
          <c:marker>
            <c:symbol val="diamond"/>
            <c:size val="10"/>
            <c:spPr>
              <a:solidFill>
                <a:srgbClr val="CC0099"/>
              </a:solidFill>
              <a:ln>
                <a:solidFill>
                  <a:srgbClr val="000000"/>
                </a:solidFill>
              </a:ln>
              <a:effectLst>
                <a:outerShdw sx="1000" sy="1000" algn="ctr" rotWithShape="0">
                  <a:srgbClr val="FF33CC"/>
                </a:outerShdw>
              </a:effectLst>
            </c:spPr>
          </c:marker>
          <c:dLbls>
            <c:dLbl>
              <c:idx val="0"/>
              <c:layout>
                <c:manualLayout>
                  <c:x val="-0.0364707588347038"/>
                  <c:y val="-0.039716420062876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5D9-445A-B113-839C732A956F}"/>
                </c:ext>
              </c:extLst>
            </c:dLbl>
            <c:dLbl>
              <c:idx val="1"/>
              <c:layout>
                <c:manualLayout>
                  <c:x val="-0.051556366429806"/>
                  <c:y val="-0.093217816622091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5D9-445A-B113-839C732A956F}"/>
                </c:ext>
              </c:extLst>
            </c:dLbl>
            <c:dLbl>
              <c:idx val="2"/>
              <c:layout>
                <c:manualLayout>
                  <c:x val="-0.0381833429357916"/>
                  <c:y val="-0.033831084675769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5D9-445A-B113-839C732A956F}"/>
                </c:ext>
              </c:extLst>
            </c:dLbl>
            <c:dLbl>
              <c:idx val="3"/>
              <c:layout>
                <c:manualLayout>
                  <c:x val="-0.0405323602842328"/>
                  <c:y val="0.0410896404296841"/>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5D9-445A-B113-839C732A956F}"/>
                </c:ext>
              </c:extLst>
            </c:dLbl>
            <c:dLbl>
              <c:idx val="4"/>
              <c:layout>
                <c:manualLayout>
                  <c:x val="-0.0359681198386787"/>
                  <c:y val="0.038455930509221"/>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5D9-445A-B113-839C732A956F}"/>
                </c:ext>
              </c:extLst>
            </c:dLbl>
            <c:dLbl>
              <c:idx val="5"/>
              <c:layout>
                <c:manualLayout>
                  <c:x val="-0.0366283848665258"/>
                  <c:y val="-0.031602862150553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5D9-445A-B113-839C732A956F}"/>
                </c:ext>
              </c:extLst>
            </c:dLbl>
            <c:dLbl>
              <c:idx val="6"/>
              <c:layout>
                <c:manualLayout>
                  <c:x val="-0.035955766192733"/>
                  <c:y val="-0.02438621692558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5D9-445A-B113-839C732A956F}"/>
                </c:ext>
              </c:extLst>
            </c:dLbl>
            <c:dLbl>
              <c:idx val="7"/>
              <c:layout>
                <c:manualLayout>
                  <c:x val="-0.0264770932069511"/>
                  <c:y val="-0.02438621692558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5D9-445A-B113-839C732A956F}"/>
                </c:ext>
              </c:extLst>
            </c:dLbl>
            <c:dLbl>
              <c:idx val="9"/>
              <c:layout>
                <c:manualLayout>
                  <c:x val="-0.0327962085308057"/>
                  <c:y val="-0.02438621692558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5D9-445A-B113-839C732A956F}"/>
                </c:ext>
              </c:extLst>
            </c:dLbl>
            <c:dLbl>
              <c:idx val="10"/>
              <c:layout>
                <c:manualLayout>
                  <c:x val="-0.00909952606635062"/>
                  <c:y val="-0.015377207916578"/>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5D9-445A-B113-839C732A956F}"/>
                </c:ext>
              </c:extLst>
            </c:dLbl>
            <c:spPr>
              <a:solidFill>
                <a:schemeClr val="tx2"/>
              </a:solidFill>
              <a:ln>
                <a:solidFill>
                  <a:srgbClr val="CC0099"/>
                </a:solidFill>
              </a:ln>
            </c:spPr>
            <c:txPr>
              <a:bodyPr/>
              <a:lstStyle/>
              <a:p>
                <a:pPr>
                  <a:defRPr sz="900" b="0" i="0" u="none" strike="noStrike" baseline="0">
                    <a:solidFill>
                      <a:schemeClr val="bg1"/>
                    </a:solidFill>
                    <a:latin typeface="Arial"/>
                    <a:ea typeface="Arial"/>
                    <a:cs typeface="Arial"/>
                  </a:defRPr>
                </a:pPr>
                <a:endParaRPr lang="fr-F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(stat_departements!$B$1;stat_departements!$F$1;stat_departements!$J$1;stat_departements!$N$1;stat_departements!$R$1;stat_departements!$V$1)</c:f>
              <c:strCache>
                <c:ptCount val="6"/>
                <c:pt idx="0">
                  <c:v>Dep 18</c:v>
                </c:pt>
                <c:pt idx="1">
                  <c:v>Dep 28</c:v>
                </c:pt>
                <c:pt idx="2">
                  <c:v>Dep 36</c:v>
                </c:pt>
                <c:pt idx="3">
                  <c:v>Dep 37</c:v>
                </c:pt>
                <c:pt idx="4">
                  <c:v>Dep 41</c:v>
                </c:pt>
                <c:pt idx="5">
                  <c:v>Dep 45</c:v>
                </c:pt>
              </c:strCache>
            </c:strRef>
          </c:cat>
          <c:val>
            <c:numRef>
              <c:f>(stat_departements!$D$3;stat_departements!$H$3;stat_departements!$L$3;stat_departements!$P$3;stat_departements!$T$3;stat_departements!$X$3)</c:f>
              <c:numCache>
                <c:formatCode>0.00</c:formatCode>
                <c:ptCount val="6"/>
                <c:pt idx="0">
                  <c:v>13.49</c:v>
                </c:pt>
                <c:pt idx="1">
                  <c:v>13.8</c:v>
                </c:pt>
                <c:pt idx="2">
                  <c:v>14.21</c:v>
                </c:pt>
                <c:pt idx="3">
                  <c:v>13.68</c:v>
                </c:pt>
                <c:pt idx="4">
                  <c:v>13.64</c:v>
                </c:pt>
                <c:pt idx="5">
                  <c:v>13.81</c:v>
                </c:pt>
              </c:numCache>
            </c:numRef>
          </c:val>
          <c:smooth val="0"/>
          <c:extLst xmlns:c16r2="http://schemas.microsoft.com/office/drawing/2015/06/chart">
            <c:ext xmlns:c16="http://schemas.microsoft.com/office/drawing/2014/chart" uri="{C3380CC4-5D6E-409C-BE32-E72D297353CC}">
              <c16:uniqueId val="{0000000C-75D9-445A-B113-839C732A956F}"/>
            </c:ext>
          </c:extLst>
        </c:ser>
        <c:ser>
          <c:idx val="5"/>
          <c:order val="1"/>
          <c:tx>
            <c:strRef>
              <c:f>stat_departements!$C$6</c:f>
              <c:strCache>
                <c:ptCount val="1"/>
                <c:pt idx="0">
                  <c:v>Moyenne Acad BGT: 13,72</c:v>
                </c:pt>
              </c:strCache>
            </c:strRef>
          </c:tx>
          <c:spPr>
            <a:ln w="38100">
              <a:solidFill>
                <a:srgbClr val="FF0000"/>
              </a:solidFill>
              <a:prstDash val="solid"/>
            </a:ln>
          </c:spPr>
          <c:marker>
            <c:symbol val="none"/>
          </c:marker>
          <c:cat>
            <c:strRef>
              <c:f>(stat_departements!$B$1;stat_departements!$F$1;stat_departements!$J$1;stat_departements!$N$1;stat_departements!$R$1;stat_departements!$V$1)</c:f>
              <c:strCache>
                <c:ptCount val="6"/>
                <c:pt idx="0">
                  <c:v>Dep 18</c:v>
                </c:pt>
                <c:pt idx="1">
                  <c:v>Dep 28</c:v>
                </c:pt>
                <c:pt idx="2">
                  <c:v>Dep 36</c:v>
                </c:pt>
                <c:pt idx="3">
                  <c:v>Dep 37</c:v>
                </c:pt>
                <c:pt idx="4">
                  <c:v>Dep 41</c:v>
                </c:pt>
                <c:pt idx="5">
                  <c:v>Dep 45</c:v>
                </c:pt>
              </c:strCache>
            </c:strRef>
          </c:cat>
          <c:val>
            <c:numRef>
              <c:f>(stat_departements!$D$6;stat_departements!$H$6;stat_departements!$L$6;stat_departements!$P$6;stat_departements!$T$6;stat_departements!$X$6)</c:f>
              <c:numCache>
                <c:formatCode>0.00</c:formatCode>
                <c:ptCount val="6"/>
                <c:pt idx="0">
                  <c:v>13.71695273472515</c:v>
                </c:pt>
                <c:pt idx="1">
                  <c:v>13.71695273472515</c:v>
                </c:pt>
                <c:pt idx="2">
                  <c:v>13.71695273472515</c:v>
                </c:pt>
                <c:pt idx="3">
                  <c:v>13.71695273472515</c:v>
                </c:pt>
                <c:pt idx="4">
                  <c:v>13.71695273472515</c:v>
                </c:pt>
                <c:pt idx="5">
                  <c:v>13.71695273472515</c:v>
                </c:pt>
              </c:numCache>
            </c:numRef>
          </c:val>
          <c:smooth val="0"/>
          <c:extLst xmlns:c16r2="http://schemas.microsoft.com/office/drawing/2015/06/chart">
            <c:ext xmlns:c16="http://schemas.microsoft.com/office/drawing/2014/chart" uri="{C3380CC4-5D6E-409C-BE32-E72D297353CC}">
              <c16:uniqueId val="{0000000D-75D9-445A-B113-839C732A956F}"/>
            </c:ext>
          </c:extLst>
        </c:ser>
        <c:dLbls>
          <c:showLegendKey val="0"/>
          <c:showVal val="0"/>
          <c:showCatName val="0"/>
          <c:showSerName val="0"/>
          <c:showPercent val="0"/>
          <c:showBubbleSize val="0"/>
        </c:dLbls>
        <c:marker val="1"/>
        <c:smooth val="0"/>
        <c:axId val="-2095157288"/>
        <c:axId val="-2095881368"/>
      </c:lineChart>
      <c:catAx>
        <c:axId val="-2095157288"/>
        <c:scaling>
          <c:orientation val="minMax"/>
        </c:scaling>
        <c:delete val="0"/>
        <c:axPos val="b"/>
        <c:numFmt formatCode="General" sourceLinked="0"/>
        <c:majorTickMark val="none"/>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fr-FR"/>
          </a:p>
        </c:txPr>
        <c:crossAx val="-2095881368"/>
        <c:crosses val="autoZero"/>
        <c:auto val="1"/>
        <c:lblAlgn val="ctr"/>
        <c:lblOffset val="0"/>
        <c:tickLblSkip val="1"/>
        <c:tickMarkSkip val="1"/>
        <c:noMultiLvlLbl val="0"/>
      </c:catAx>
      <c:valAx>
        <c:axId val="-2095881368"/>
        <c:scaling>
          <c:orientation val="minMax"/>
          <c:max val="15.0"/>
          <c:min val="12.5"/>
        </c:scaling>
        <c:delete val="0"/>
        <c:axPos val="l"/>
        <c:majorGridlines>
          <c:spPr>
            <a:ln w="3175">
              <a:solidFill>
                <a:srgbClr val="000000"/>
              </a:solidFill>
              <a:prstDash val="solid"/>
            </a:ln>
          </c:spPr>
        </c:majorGridlines>
        <c:numFmt formatCode="0.00" sourceLinked="1"/>
        <c:majorTickMark val="none"/>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fr-FR"/>
          </a:p>
        </c:txPr>
        <c:crossAx val="-2095157288"/>
        <c:crosses val="autoZero"/>
        <c:crossBetween val="between"/>
        <c:majorUnit val="0.25"/>
        <c:minorUnit val="0.1"/>
      </c:valAx>
      <c:catAx>
        <c:axId val="-2096085912"/>
        <c:scaling>
          <c:orientation val="minMax"/>
        </c:scaling>
        <c:delete val="1"/>
        <c:axPos val="b"/>
        <c:numFmt formatCode="General" sourceLinked="1"/>
        <c:majorTickMark val="out"/>
        <c:minorTickMark val="none"/>
        <c:tickLblPos val="none"/>
        <c:crossAx val="-2095841464"/>
        <c:crosses val="autoZero"/>
        <c:auto val="1"/>
        <c:lblAlgn val="ctr"/>
        <c:lblOffset val="100"/>
        <c:noMultiLvlLbl val="0"/>
      </c:catAx>
      <c:valAx>
        <c:axId val="-2095841464"/>
        <c:scaling>
          <c:orientation val="minMax"/>
        </c:scaling>
        <c:delete val="0"/>
        <c:axPos val="r"/>
        <c:numFmt formatCode="General" sourceLinked="1"/>
        <c:majorTickMark val="out"/>
        <c:minorTickMark val="none"/>
        <c:tickLblPos val="nextTo"/>
        <c:txPr>
          <a:bodyPr rot="0" vert="horz"/>
          <a:lstStyle/>
          <a:p>
            <a:pPr>
              <a:defRPr sz="900" b="0" i="0" u="none" strike="noStrike" baseline="0">
                <a:solidFill>
                  <a:srgbClr val="000000"/>
                </a:solidFill>
                <a:latin typeface="Arial"/>
                <a:ea typeface="Arial"/>
                <a:cs typeface="Arial"/>
              </a:defRPr>
            </a:pPr>
            <a:endParaRPr lang="fr-FR"/>
          </a:p>
        </c:txPr>
        <c:crossAx val="-2096085912"/>
        <c:crosses val="max"/>
        <c:crossBetween val="between"/>
      </c:valAx>
      <c:spPr>
        <a:solidFill>
          <a:srgbClr val="FFFFFF"/>
        </a:solidFill>
        <a:ln w="12700">
          <a:solidFill>
            <a:srgbClr val="808080"/>
          </a:solidFill>
          <a:prstDash val="solid"/>
        </a:ln>
      </c:spPr>
    </c:plotArea>
    <c:legend>
      <c:legendPos val="r"/>
      <c:layout>
        <c:manualLayout>
          <c:xMode val="edge"/>
          <c:yMode val="edge"/>
          <c:x val="0.0402610588310607"/>
          <c:y val="0.941003786740398"/>
          <c:w val="0.939582664726147"/>
          <c:h val="0.0526310562531035"/>
        </c:manualLayout>
      </c:layout>
      <c:overlay val="0"/>
      <c:txPr>
        <a:bodyPr/>
        <a:lstStyle/>
        <a:p>
          <a:pPr>
            <a:defRPr sz="825"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barChart>
        <c:barDir val="col"/>
        <c:grouping val="clustered"/>
        <c:varyColors val="0"/>
        <c:ser>
          <c:idx val="0"/>
          <c:order val="0"/>
          <c:tx>
            <c:v>Moyennes Etab 45</c:v>
          </c:tx>
          <c:invertIfNegative val="0"/>
          <c:dLbls>
            <c:dLbl>
              <c:idx val="0"/>
              <c:layout>
                <c:manualLayout>
                  <c:x val="0.0"/>
                  <c:y val="0.41573764399851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E76-42A4-B3C8-4A292132D142}"/>
                </c:ext>
              </c:extLst>
            </c:dLbl>
            <c:dLbl>
              <c:idx val="2"/>
              <c:delete val="1"/>
            </c:dLbl>
            <c:dLbl>
              <c:idx val="8"/>
              <c:delete val="1"/>
            </c:dLbl>
            <c:dLbl>
              <c:idx val="11"/>
              <c:layout>
                <c:manualLayout>
                  <c:x val="0.00416666666666667"/>
                  <c:y val="0.44593088071348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E76-42A4-B3C8-4A292132D142}"/>
                </c:ext>
              </c:extLst>
            </c:dLbl>
            <c:spPr>
              <a:noFill/>
              <a:ln>
                <a:noFill/>
              </a:ln>
              <a:effectLst/>
            </c:spPr>
            <c:txPr>
              <a:bodyPr rot="-5400000" vert="horz" wrap="square" lIns="38100" tIns="19050" rIns="38100" bIns="19050" anchor="ctr">
                <a:spAutoFit/>
              </a:bodyPr>
              <a:lstStyle/>
              <a:p>
                <a:pPr>
                  <a:defRPr sz="1800" b="1"/>
                </a:pPr>
                <a:endParaRPr lang="fr-F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errBars>
            <c:errBarType val="both"/>
            <c:errValType val="cust"/>
            <c:noEndCap val="0"/>
            <c:plus>
              <c:numRef>
                <c:f>'DONNEES ETAB'!$J$71:$J$93</c:f>
                <c:numCache>
                  <c:formatCode>General</c:formatCode>
                  <c:ptCount val="23"/>
                  <c:pt idx="0">
                    <c:v>2.618786783548267</c:v>
                  </c:pt>
                  <c:pt idx="1">
                    <c:v>3.096519523549338</c:v>
                  </c:pt>
                  <c:pt idx="2">
                    <c:v>0.0</c:v>
                  </c:pt>
                  <c:pt idx="3">
                    <c:v>2.365833305354469</c:v>
                  </c:pt>
                  <c:pt idx="4">
                    <c:v>2.798522706508376</c:v>
                  </c:pt>
                  <c:pt idx="5">
                    <c:v>3.730676778879656</c:v>
                  </c:pt>
                  <c:pt idx="6">
                    <c:v>3.349274459920511</c:v>
                  </c:pt>
                  <c:pt idx="7">
                    <c:v>3.181211600714531</c:v>
                  </c:pt>
                  <c:pt idx="8">
                    <c:v>0.0</c:v>
                  </c:pt>
                  <c:pt idx="9">
                    <c:v>3.94669340359816</c:v>
                  </c:pt>
                  <c:pt idx="10">
                    <c:v>3.349287857238773</c:v>
                  </c:pt>
                  <c:pt idx="11">
                    <c:v>3.34853405236231</c:v>
                  </c:pt>
                  <c:pt idx="12">
                    <c:v>3.13461104304532</c:v>
                  </c:pt>
                  <c:pt idx="13">
                    <c:v>2.610116485935905</c:v>
                  </c:pt>
                  <c:pt idx="14">
                    <c:v>3.293268624244823</c:v>
                  </c:pt>
                  <c:pt idx="15">
                    <c:v>3.070448553711274</c:v>
                  </c:pt>
                  <c:pt idx="16">
                    <c:v>3.205174810201355</c:v>
                  </c:pt>
                  <c:pt idx="17">
                    <c:v>3.648434837836045</c:v>
                  </c:pt>
                  <c:pt idx="18">
                    <c:v>4.131719579559654</c:v>
                  </c:pt>
                  <c:pt idx="19">
                    <c:v>3.478405889256154</c:v>
                  </c:pt>
                  <c:pt idx="20">
                    <c:v>2.463715176946857</c:v>
                  </c:pt>
                  <c:pt idx="21">
                    <c:v>2.79851796517466</c:v>
                  </c:pt>
                  <c:pt idx="22">
                    <c:v>3.713663110814032</c:v>
                  </c:pt>
                </c:numCache>
              </c:numRef>
            </c:plus>
            <c:minus>
              <c:numRef>
                <c:f>'DONNEES ETAB'!$J$71:$J$93</c:f>
                <c:numCache>
                  <c:formatCode>General</c:formatCode>
                  <c:ptCount val="23"/>
                  <c:pt idx="0">
                    <c:v>2.618786783548267</c:v>
                  </c:pt>
                  <c:pt idx="1">
                    <c:v>3.096519523549338</c:v>
                  </c:pt>
                  <c:pt idx="2">
                    <c:v>0.0</c:v>
                  </c:pt>
                  <c:pt idx="3">
                    <c:v>2.365833305354469</c:v>
                  </c:pt>
                  <c:pt idx="4">
                    <c:v>2.798522706508376</c:v>
                  </c:pt>
                  <c:pt idx="5">
                    <c:v>3.730676778879656</c:v>
                  </c:pt>
                  <c:pt idx="6">
                    <c:v>3.349274459920511</c:v>
                  </c:pt>
                  <c:pt idx="7">
                    <c:v>3.181211600714531</c:v>
                  </c:pt>
                  <c:pt idx="8">
                    <c:v>0.0</c:v>
                  </c:pt>
                  <c:pt idx="9">
                    <c:v>3.94669340359816</c:v>
                  </c:pt>
                  <c:pt idx="10">
                    <c:v>3.349287857238773</c:v>
                  </c:pt>
                  <c:pt idx="11">
                    <c:v>3.34853405236231</c:v>
                  </c:pt>
                  <c:pt idx="12">
                    <c:v>3.13461104304532</c:v>
                  </c:pt>
                  <c:pt idx="13">
                    <c:v>2.610116485935905</c:v>
                  </c:pt>
                  <c:pt idx="14">
                    <c:v>3.293268624244823</c:v>
                  </c:pt>
                  <c:pt idx="15">
                    <c:v>3.070448553711274</c:v>
                  </c:pt>
                  <c:pt idx="16">
                    <c:v>3.205174810201355</c:v>
                  </c:pt>
                  <c:pt idx="17">
                    <c:v>3.648434837836045</c:v>
                  </c:pt>
                  <c:pt idx="18">
                    <c:v>4.131719579559654</c:v>
                  </c:pt>
                  <c:pt idx="19">
                    <c:v>3.478405889256154</c:v>
                  </c:pt>
                  <c:pt idx="20">
                    <c:v>2.463715176946857</c:v>
                  </c:pt>
                  <c:pt idx="21">
                    <c:v>2.79851796517466</c:v>
                  </c:pt>
                  <c:pt idx="22">
                    <c:v>3.713663110814032</c:v>
                  </c:pt>
                </c:numCache>
              </c:numRef>
            </c:minus>
          </c:errBars>
          <c:cat>
            <c:strRef>
              <c:f>'DONNEES ETAB'!$G$71:$G$93</c:f>
              <c:strCache>
                <c:ptCount val="23"/>
                <c:pt idx="0">
                  <c:v>LP   CHATEAU BLANC</c:v>
                </c:pt>
                <c:pt idx="1">
                  <c:v>LP   FRANCOISE DOLTO</c:v>
                </c:pt>
                <c:pt idx="2">
                  <c:v>LP   MAL LECLERC DE</c:v>
                </c:pt>
                <c:pt idx="3">
                  <c:v>LYC AGRI LE CHESNOY</c:v>
                </c:pt>
                <c:pt idx="4">
                  <c:v>LYC FRANCOIS VILLON</c:v>
                </c:pt>
                <c:pt idx="5">
                  <c:v>LYC ST-PAUL BB</c:v>
                </c:pt>
                <c:pt idx="6">
                  <c:v>LYC M.GENEVOIX</c:v>
                </c:pt>
                <c:pt idx="7">
                  <c:v>LYC ST-F DE SALES</c:v>
                </c:pt>
                <c:pt idx="8">
                  <c:v>LYC.ST PAUL B.BLANC</c:v>
                </c:pt>
                <c:pt idx="9">
                  <c:v>LYCEE B.FRANKLIN</c:v>
                </c:pt>
                <c:pt idx="10">
                  <c:v>LYCEE B.PALISSY</c:v>
                </c:pt>
                <c:pt idx="11">
                  <c:v>LYCEE CHARLES PEGUY</c:v>
                </c:pt>
                <c:pt idx="12">
                  <c:v>LYCEE D.DU MONCEAU</c:v>
                </c:pt>
                <c:pt idx="13">
                  <c:v>LYCEE DURZY</c:v>
                </c:pt>
                <c:pt idx="14">
                  <c:v>LYCEE EN FORET</c:v>
                </c:pt>
                <c:pt idx="15">
                  <c:v>LYCEE G. BRZESKA</c:v>
                </c:pt>
                <c:pt idx="16">
                  <c:v>LYCEE JACQUES MONOD</c:v>
                </c:pt>
                <c:pt idx="17">
                  <c:v>LYCEE JEAN ZAY</c:v>
                </c:pt>
                <c:pt idx="18">
                  <c:v>LYCEE POTHIER</c:v>
                </c:pt>
                <c:pt idx="19">
                  <c:v>LYCEE ST-CHARLES VAL</c:v>
                </c:pt>
                <c:pt idx="20">
                  <c:v>LYCEE SAINT-LOUIS</c:v>
                </c:pt>
                <c:pt idx="21">
                  <c:v>LYCEE STE CROIX ST E</c:v>
                </c:pt>
                <c:pt idx="22">
                  <c:v>LYCEE VOLTAIRE</c:v>
                </c:pt>
              </c:strCache>
            </c:strRef>
          </c:cat>
          <c:val>
            <c:numRef>
              <c:f>'DONNEES ETAB'!$I$71:$I$93</c:f>
              <c:numCache>
                <c:formatCode>0.00</c:formatCode>
                <c:ptCount val="23"/>
                <c:pt idx="0">
                  <c:v>13.40714285714286</c:v>
                </c:pt>
                <c:pt idx="1">
                  <c:v>13.67708333333333</c:v>
                </c:pt>
                <c:pt idx="2">
                  <c:v>0.0</c:v>
                </c:pt>
                <c:pt idx="3">
                  <c:v>14.2338028169014</c:v>
                </c:pt>
                <c:pt idx="4">
                  <c:v>14.10454545454546</c:v>
                </c:pt>
                <c:pt idx="5">
                  <c:v>13.71428571428571</c:v>
                </c:pt>
                <c:pt idx="6">
                  <c:v>13.92142857142857</c:v>
                </c:pt>
                <c:pt idx="7">
                  <c:v>14.51346153846154</c:v>
                </c:pt>
                <c:pt idx="8">
                  <c:v>0.0</c:v>
                </c:pt>
                <c:pt idx="9">
                  <c:v>13.07463271302645</c:v>
                </c:pt>
                <c:pt idx="10">
                  <c:v>14.25234657039713</c:v>
                </c:pt>
                <c:pt idx="11">
                  <c:v>14.1151777137368</c:v>
                </c:pt>
                <c:pt idx="12">
                  <c:v>13.68444730077122</c:v>
                </c:pt>
                <c:pt idx="13">
                  <c:v>14.28160095579451</c:v>
                </c:pt>
                <c:pt idx="14">
                  <c:v>13.69066390041497</c:v>
                </c:pt>
                <c:pt idx="15">
                  <c:v>14.51111111111111</c:v>
                </c:pt>
                <c:pt idx="16">
                  <c:v>14.10916370106761</c:v>
                </c:pt>
                <c:pt idx="17">
                  <c:v>13.60282485875705</c:v>
                </c:pt>
                <c:pt idx="18">
                  <c:v>12.11726829268292</c:v>
                </c:pt>
                <c:pt idx="19">
                  <c:v>13.7053533190578</c:v>
                </c:pt>
                <c:pt idx="20">
                  <c:v>14.0</c:v>
                </c:pt>
                <c:pt idx="21">
                  <c:v>14.96971153846155</c:v>
                </c:pt>
                <c:pt idx="22">
                  <c:v>13.8470066518847</c:v>
                </c:pt>
              </c:numCache>
            </c:numRef>
          </c:val>
          <c:extLst xmlns:c16r2="http://schemas.microsoft.com/office/drawing/2015/06/chart">
            <c:ext xmlns:c16="http://schemas.microsoft.com/office/drawing/2014/chart" uri="{C3380CC4-5D6E-409C-BE32-E72D297353CC}">
              <c16:uniqueId val="{00000002-CE76-42A4-B3C8-4A292132D142}"/>
            </c:ext>
          </c:extLst>
        </c:ser>
        <c:dLbls>
          <c:showLegendKey val="0"/>
          <c:showVal val="0"/>
          <c:showCatName val="0"/>
          <c:showSerName val="0"/>
          <c:showPercent val="0"/>
          <c:showBubbleSize val="0"/>
        </c:dLbls>
        <c:gapWidth val="51"/>
        <c:axId val="-2100373496"/>
        <c:axId val="-2124278392"/>
      </c:barChart>
      <c:lineChart>
        <c:grouping val="standard"/>
        <c:varyColors val="0"/>
        <c:ser>
          <c:idx val="1"/>
          <c:order val="1"/>
          <c:tx>
            <c:v>Moyenne Dept 45 : 13,81</c:v>
          </c:tx>
          <c:marker>
            <c:symbol val="none"/>
          </c:marker>
          <c:cat>
            <c:strRef>
              <c:f>'DONNEES ETAB'!$G$71:$G$93</c:f>
              <c:strCache>
                <c:ptCount val="23"/>
                <c:pt idx="0">
                  <c:v>LP   CHATEAU BLANC</c:v>
                </c:pt>
                <c:pt idx="1">
                  <c:v>LP   FRANCOISE DOLTO</c:v>
                </c:pt>
                <c:pt idx="2">
                  <c:v>LP   MAL LECLERC DE</c:v>
                </c:pt>
                <c:pt idx="3">
                  <c:v>LYC AGRI LE CHESNOY</c:v>
                </c:pt>
                <c:pt idx="4">
                  <c:v>LYC FRANCOIS VILLON</c:v>
                </c:pt>
                <c:pt idx="5">
                  <c:v>LYC ST-PAUL BB</c:v>
                </c:pt>
                <c:pt idx="6">
                  <c:v>LYC M.GENEVOIX</c:v>
                </c:pt>
                <c:pt idx="7">
                  <c:v>LYC ST-F DE SALES</c:v>
                </c:pt>
                <c:pt idx="8">
                  <c:v>LYC.ST PAUL B.BLANC</c:v>
                </c:pt>
                <c:pt idx="9">
                  <c:v>LYCEE B.FRANKLIN</c:v>
                </c:pt>
                <c:pt idx="10">
                  <c:v>LYCEE B.PALISSY</c:v>
                </c:pt>
                <c:pt idx="11">
                  <c:v>LYCEE CHARLES PEGUY</c:v>
                </c:pt>
                <c:pt idx="12">
                  <c:v>LYCEE D.DU MONCEAU</c:v>
                </c:pt>
                <c:pt idx="13">
                  <c:v>LYCEE DURZY</c:v>
                </c:pt>
                <c:pt idx="14">
                  <c:v>LYCEE EN FORET</c:v>
                </c:pt>
                <c:pt idx="15">
                  <c:v>LYCEE G. BRZESKA</c:v>
                </c:pt>
                <c:pt idx="16">
                  <c:v>LYCEE JACQUES MONOD</c:v>
                </c:pt>
                <c:pt idx="17">
                  <c:v>LYCEE JEAN ZAY</c:v>
                </c:pt>
                <c:pt idx="18">
                  <c:v>LYCEE POTHIER</c:v>
                </c:pt>
                <c:pt idx="19">
                  <c:v>LYCEE ST-CHARLES VAL</c:v>
                </c:pt>
                <c:pt idx="20">
                  <c:v>LYCEE SAINT-LOUIS</c:v>
                </c:pt>
                <c:pt idx="21">
                  <c:v>LYCEE STE CROIX ST E</c:v>
                </c:pt>
                <c:pt idx="22">
                  <c:v>LYCEE VOLTAIRE</c:v>
                </c:pt>
              </c:strCache>
            </c:strRef>
          </c:cat>
          <c:val>
            <c:numRef>
              <c:f>'DONNEES ETAB'!$K$71:$K$93</c:f>
              <c:numCache>
                <c:formatCode>0.00</c:formatCode>
                <c:ptCount val="23"/>
                <c:pt idx="0">
                  <c:v>13.8108668107625</c:v>
                </c:pt>
                <c:pt idx="1">
                  <c:v>13.8108668107625</c:v>
                </c:pt>
                <c:pt idx="2">
                  <c:v>13.8108668107625</c:v>
                </c:pt>
                <c:pt idx="3">
                  <c:v>13.8108668107625</c:v>
                </c:pt>
                <c:pt idx="4">
                  <c:v>13.8108668107625</c:v>
                </c:pt>
                <c:pt idx="5">
                  <c:v>13.8108668107625</c:v>
                </c:pt>
                <c:pt idx="6">
                  <c:v>13.8108668107625</c:v>
                </c:pt>
                <c:pt idx="7">
                  <c:v>13.8108668107625</c:v>
                </c:pt>
                <c:pt idx="8">
                  <c:v>13.8108668107625</c:v>
                </c:pt>
                <c:pt idx="9">
                  <c:v>13.8108668107625</c:v>
                </c:pt>
                <c:pt idx="10">
                  <c:v>13.8108668107625</c:v>
                </c:pt>
                <c:pt idx="11">
                  <c:v>13.8108668107625</c:v>
                </c:pt>
                <c:pt idx="12">
                  <c:v>13.8108668107625</c:v>
                </c:pt>
                <c:pt idx="13">
                  <c:v>13.8108668107625</c:v>
                </c:pt>
                <c:pt idx="14">
                  <c:v>13.8108668107625</c:v>
                </c:pt>
                <c:pt idx="15">
                  <c:v>13.8108668107625</c:v>
                </c:pt>
                <c:pt idx="16">
                  <c:v>13.8108668107625</c:v>
                </c:pt>
                <c:pt idx="17">
                  <c:v>13.8108668107625</c:v>
                </c:pt>
                <c:pt idx="18">
                  <c:v>13.8108668107625</c:v>
                </c:pt>
                <c:pt idx="19">
                  <c:v>13.8108668107625</c:v>
                </c:pt>
                <c:pt idx="20">
                  <c:v>13.8108668107625</c:v>
                </c:pt>
                <c:pt idx="21">
                  <c:v>13.8108668107625</c:v>
                </c:pt>
                <c:pt idx="22">
                  <c:v>13.8108668107625</c:v>
                </c:pt>
              </c:numCache>
            </c:numRef>
          </c:val>
          <c:smooth val="0"/>
          <c:extLst xmlns:c16r2="http://schemas.microsoft.com/office/drawing/2015/06/chart">
            <c:ext xmlns:c16="http://schemas.microsoft.com/office/drawing/2014/chart" uri="{C3380CC4-5D6E-409C-BE32-E72D297353CC}">
              <c16:uniqueId val="{00000003-CE76-42A4-B3C8-4A292132D142}"/>
            </c:ext>
          </c:extLst>
        </c:ser>
        <c:ser>
          <c:idx val="2"/>
          <c:order val="2"/>
          <c:tx>
            <c:v>Moyenne Acad : 13,76</c:v>
          </c:tx>
          <c:marker>
            <c:symbol val="none"/>
          </c:marker>
          <c:cat>
            <c:strRef>
              <c:f>'DONNEES ETAB'!$G$71:$G$93</c:f>
              <c:strCache>
                <c:ptCount val="23"/>
                <c:pt idx="0">
                  <c:v>LP   CHATEAU BLANC</c:v>
                </c:pt>
                <c:pt idx="1">
                  <c:v>LP   FRANCOISE DOLTO</c:v>
                </c:pt>
                <c:pt idx="2">
                  <c:v>LP   MAL LECLERC DE</c:v>
                </c:pt>
                <c:pt idx="3">
                  <c:v>LYC AGRI LE CHESNOY</c:v>
                </c:pt>
                <c:pt idx="4">
                  <c:v>LYC FRANCOIS VILLON</c:v>
                </c:pt>
                <c:pt idx="5">
                  <c:v>LYC ST-PAUL BB</c:v>
                </c:pt>
                <c:pt idx="6">
                  <c:v>LYC M.GENEVOIX</c:v>
                </c:pt>
                <c:pt idx="7">
                  <c:v>LYC ST-F DE SALES</c:v>
                </c:pt>
                <c:pt idx="8">
                  <c:v>LYC.ST PAUL B.BLANC</c:v>
                </c:pt>
                <c:pt idx="9">
                  <c:v>LYCEE B.FRANKLIN</c:v>
                </c:pt>
                <c:pt idx="10">
                  <c:v>LYCEE B.PALISSY</c:v>
                </c:pt>
                <c:pt idx="11">
                  <c:v>LYCEE CHARLES PEGUY</c:v>
                </c:pt>
                <c:pt idx="12">
                  <c:v>LYCEE D.DU MONCEAU</c:v>
                </c:pt>
                <c:pt idx="13">
                  <c:v>LYCEE DURZY</c:v>
                </c:pt>
                <c:pt idx="14">
                  <c:v>LYCEE EN FORET</c:v>
                </c:pt>
                <c:pt idx="15">
                  <c:v>LYCEE G. BRZESKA</c:v>
                </c:pt>
                <c:pt idx="16">
                  <c:v>LYCEE JACQUES MONOD</c:v>
                </c:pt>
                <c:pt idx="17">
                  <c:v>LYCEE JEAN ZAY</c:v>
                </c:pt>
                <c:pt idx="18">
                  <c:v>LYCEE POTHIER</c:v>
                </c:pt>
                <c:pt idx="19">
                  <c:v>LYCEE ST-CHARLES VAL</c:v>
                </c:pt>
                <c:pt idx="20">
                  <c:v>LYCEE SAINT-LOUIS</c:v>
                </c:pt>
                <c:pt idx="21">
                  <c:v>LYCEE STE CROIX ST E</c:v>
                </c:pt>
                <c:pt idx="22">
                  <c:v>LYCEE VOLTAIRE</c:v>
                </c:pt>
              </c:strCache>
            </c:strRef>
          </c:cat>
          <c:val>
            <c:numRef>
              <c:f>'DONNEES ETAB'!$M$71:$M$93</c:f>
              <c:numCache>
                <c:formatCode>0.00</c:formatCode>
                <c:ptCount val="23"/>
                <c:pt idx="0">
                  <c:v>13.75520445309842</c:v>
                </c:pt>
                <c:pt idx="1">
                  <c:v>13.75520445309842</c:v>
                </c:pt>
                <c:pt idx="2">
                  <c:v>13.75520445309842</c:v>
                </c:pt>
                <c:pt idx="3">
                  <c:v>13.75520445309842</c:v>
                </c:pt>
                <c:pt idx="4">
                  <c:v>13.75520445309842</c:v>
                </c:pt>
                <c:pt idx="5">
                  <c:v>13.75520445309842</c:v>
                </c:pt>
                <c:pt idx="6">
                  <c:v>13.75520445309842</c:v>
                </c:pt>
                <c:pt idx="7">
                  <c:v>13.75520445309842</c:v>
                </c:pt>
                <c:pt idx="8">
                  <c:v>13.75520445309842</c:v>
                </c:pt>
                <c:pt idx="9">
                  <c:v>13.75520445309842</c:v>
                </c:pt>
                <c:pt idx="10">
                  <c:v>13.75520445309842</c:v>
                </c:pt>
                <c:pt idx="11">
                  <c:v>13.75520445309842</c:v>
                </c:pt>
                <c:pt idx="12">
                  <c:v>13.75520445309842</c:v>
                </c:pt>
                <c:pt idx="13">
                  <c:v>13.75520445309842</c:v>
                </c:pt>
                <c:pt idx="14">
                  <c:v>13.75520445309842</c:v>
                </c:pt>
                <c:pt idx="15">
                  <c:v>13.75520445309842</c:v>
                </c:pt>
                <c:pt idx="16">
                  <c:v>13.75520445309842</c:v>
                </c:pt>
                <c:pt idx="17">
                  <c:v>13.75520445309842</c:v>
                </c:pt>
                <c:pt idx="18">
                  <c:v>13.75520445309842</c:v>
                </c:pt>
                <c:pt idx="19">
                  <c:v>13.75520445309842</c:v>
                </c:pt>
                <c:pt idx="20">
                  <c:v>13.75520445309842</c:v>
                </c:pt>
                <c:pt idx="21">
                  <c:v>13.75520445309842</c:v>
                </c:pt>
                <c:pt idx="22">
                  <c:v>13.75520445309842</c:v>
                </c:pt>
              </c:numCache>
            </c:numRef>
          </c:val>
          <c:smooth val="0"/>
          <c:extLst xmlns:c16r2="http://schemas.microsoft.com/office/drawing/2015/06/chart">
            <c:ext xmlns:c16="http://schemas.microsoft.com/office/drawing/2014/chart" uri="{C3380CC4-5D6E-409C-BE32-E72D297353CC}">
              <c16:uniqueId val="{00000004-CE76-42A4-B3C8-4A292132D142}"/>
            </c:ext>
          </c:extLst>
        </c:ser>
        <c:dLbls>
          <c:showLegendKey val="0"/>
          <c:showVal val="0"/>
          <c:showCatName val="0"/>
          <c:showSerName val="0"/>
          <c:showPercent val="0"/>
          <c:showBubbleSize val="0"/>
        </c:dLbls>
        <c:marker val="1"/>
        <c:smooth val="0"/>
        <c:axId val="-2100373496"/>
        <c:axId val="-2124278392"/>
      </c:lineChart>
      <c:catAx>
        <c:axId val="-2100373496"/>
        <c:scaling>
          <c:orientation val="minMax"/>
        </c:scaling>
        <c:delete val="0"/>
        <c:axPos val="b"/>
        <c:numFmt formatCode="General" sourceLinked="0"/>
        <c:majorTickMark val="out"/>
        <c:minorTickMark val="none"/>
        <c:tickLblPos val="nextTo"/>
        <c:txPr>
          <a:bodyPr rot="-2700000"/>
          <a:lstStyle/>
          <a:p>
            <a:pPr>
              <a:defRPr/>
            </a:pPr>
            <a:endParaRPr lang="fr-FR"/>
          </a:p>
        </c:txPr>
        <c:crossAx val="-2124278392"/>
        <c:crosses val="autoZero"/>
        <c:auto val="1"/>
        <c:lblAlgn val="ctr"/>
        <c:lblOffset val="100"/>
        <c:noMultiLvlLbl val="0"/>
      </c:catAx>
      <c:valAx>
        <c:axId val="-2124278392"/>
        <c:scaling>
          <c:orientation val="minMax"/>
          <c:max val="20.0"/>
          <c:min val="4.0"/>
        </c:scaling>
        <c:delete val="0"/>
        <c:axPos val="l"/>
        <c:majorGridlines/>
        <c:numFmt formatCode="0.00" sourceLinked="1"/>
        <c:majorTickMark val="out"/>
        <c:minorTickMark val="none"/>
        <c:tickLblPos val="nextTo"/>
        <c:crossAx val="-2100373496"/>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ivotFmts>
      <c:pivotFm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barChart>
        <c:barDir val="col"/>
        <c:grouping val="clustered"/>
        <c:varyColors val="0"/>
        <c:ser>
          <c:idx val="0"/>
          <c:order val="0"/>
          <c:tx>
            <c:strRef>
              <c:f>'DONNEES ETAB'!$X$5</c:f>
              <c:strCache>
                <c:ptCount val="1"/>
                <c:pt idx="0">
                  <c:v>Moy 2013</c:v>
                </c:pt>
              </c:strCache>
            </c:strRef>
          </c:tx>
          <c:spPr>
            <a:gradFill rotWithShape="1">
              <a:gsLst>
                <a:gs pos="0">
                  <a:schemeClr val="accent1">
                    <a:shade val="58000"/>
                    <a:shade val="51000"/>
                    <a:satMod val="130000"/>
                  </a:schemeClr>
                </a:gs>
                <a:gs pos="80000">
                  <a:schemeClr val="accent1">
                    <a:shade val="58000"/>
                    <a:shade val="93000"/>
                    <a:satMod val="130000"/>
                  </a:schemeClr>
                </a:gs>
                <a:gs pos="100000">
                  <a:schemeClr val="accent1">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ETAB'!$G$71:$G$78,'DONNEES ETAB'!$G$80:$G$82)</c:f>
              <c:strCache>
                <c:ptCount val="11"/>
                <c:pt idx="0">
                  <c:v>LP   CHATEAU BLANC</c:v>
                </c:pt>
                <c:pt idx="1">
                  <c:v>LP   FRANCOISE DOLTO</c:v>
                </c:pt>
                <c:pt idx="2">
                  <c:v>LP   MAL LECLERC DE</c:v>
                </c:pt>
                <c:pt idx="3">
                  <c:v>LYC AGRI LE CHESNOY</c:v>
                </c:pt>
                <c:pt idx="4">
                  <c:v>LYC FRANCOIS VILLON</c:v>
                </c:pt>
                <c:pt idx="5">
                  <c:v>LYC ST-PAUL BB</c:v>
                </c:pt>
                <c:pt idx="6">
                  <c:v>LYC M.GENEVOIX</c:v>
                </c:pt>
                <c:pt idx="7">
                  <c:v>LYC ST-F DE SALES</c:v>
                </c:pt>
                <c:pt idx="8">
                  <c:v>LYCEE B.FRANKLIN</c:v>
                </c:pt>
                <c:pt idx="9">
                  <c:v>LYCEE B.PALISSY</c:v>
                </c:pt>
                <c:pt idx="10">
                  <c:v>LYCEE CHARLES PEGUY</c:v>
                </c:pt>
              </c:strCache>
              <c:extLst xmlns:c16r2="http://schemas.microsoft.com/office/drawing/2015/06/chart">
                <c:ext xmlns:c15="http://schemas.microsoft.com/office/drawing/2012/chart" uri="{02D57815-91ED-43cb-92C2-25804820EDAC}">
                  <c15:fullRef>
                    <c15:sqref>'DONNEES ETAB'!$G$71:$G$82</c15:sqref>
                  </c15:fullRef>
                </c:ext>
              </c:extLst>
            </c:strRef>
          </c:cat>
          <c:val>
            <c:numRef>
              <c:f>('DONNEES ETAB'!$X$71:$X$78,'DONNEES ETAB'!$X$80:$X$82)</c:f>
              <c:numCache>
                <c:formatCode>0.00</c:formatCode>
                <c:ptCount val="11"/>
                <c:pt idx="0">
                  <c:v>13.25280898876405</c:v>
                </c:pt>
                <c:pt idx="1">
                  <c:v>13.78070175438597</c:v>
                </c:pt>
                <c:pt idx="2">
                  <c:v>14.72916666666667</c:v>
                </c:pt>
                <c:pt idx="3">
                  <c:v>13.70333333333333</c:v>
                </c:pt>
                <c:pt idx="4">
                  <c:v>14.53190621814475</c:v>
                </c:pt>
                <c:pt idx="5">
                  <c:v>13.05315789473684</c:v>
                </c:pt>
                <c:pt idx="6">
                  <c:v>13.6584971098266</c:v>
                </c:pt>
                <c:pt idx="7">
                  <c:v>14.14567307692308</c:v>
                </c:pt>
                <c:pt idx="8">
                  <c:v>13.31054545454545</c:v>
                </c:pt>
                <c:pt idx="9">
                  <c:v>14.10361445783133</c:v>
                </c:pt>
                <c:pt idx="10">
                  <c:v>13.84949308755761</c:v>
                </c:pt>
              </c:numCache>
              <c:extLst xmlns:c16r2="http://schemas.microsoft.com/office/drawing/2015/06/chart">
                <c:ext xmlns:c15="http://schemas.microsoft.com/office/drawing/2012/chart" uri="{02D57815-91ED-43cb-92C2-25804820EDAC}">
                  <c15:fullRef>
                    <c15:sqref>'DONNEES ETAB'!$X$71:$X$82</c15:sqref>
                  </c15:fullRef>
                </c:ext>
              </c:extLst>
            </c:numRef>
          </c:val>
          <c:extLst xmlns:c16r2="http://schemas.microsoft.com/office/drawing/2015/06/chart">
            <c:ext xmlns:c16="http://schemas.microsoft.com/office/drawing/2014/chart" uri="{C3380CC4-5D6E-409C-BE32-E72D297353CC}">
              <c16:uniqueId val="{00000000-B87E-4460-B333-1CF62CC98BBC}"/>
            </c:ext>
          </c:extLst>
        </c:ser>
        <c:ser>
          <c:idx val="1"/>
          <c:order val="1"/>
          <c:tx>
            <c:strRef>
              <c:f>'DONNEES ETAB'!$V$5</c:f>
              <c:strCache>
                <c:ptCount val="1"/>
                <c:pt idx="0">
                  <c:v>Moy 2014</c:v>
                </c:pt>
              </c:strCache>
            </c:strRef>
          </c:tx>
          <c:spPr>
            <a:gradFill rotWithShape="1">
              <a:gsLst>
                <a:gs pos="0">
                  <a:schemeClr val="accent1">
                    <a:shade val="86000"/>
                    <a:shade val="51000"/>
                    <a:satMod val="130000"/>
                  </a:schemeClr>
                </a:gs>
                <a:gs pos="80000">
                  <a:schemeClr val="accent1">
                    <a:shade val="86000"/>
                    <a:shade val="93000"/>
                    <a:satMod val="130000"/>
                  </a:schemeClr>
                </a:gs>
                <a:gs pos="100000">
                  <a:schemeClr val="accent1">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ETAB'!$G$71:$G$78,'DONNEES ETAB'!$G$80:$G$82)</c:f>
              <c:strCache>
                <c:ptCount val="11"/>
                <c:pt idx="0">
                  <c:v>LP   CHATEAU BLANC</c:v>
                </c:pt>
                <c:pt idx="1">
                  <c:v>LP   FRANCOISE DOLTO</c:v>
                </c:pt>
                <c:pt idx="2">
                  <c:v>LP   MAL LECLERC DE</c:v>
                </c:pt>
                <c:pt idx="3">
                  <c:v>LYC AGRI LE CHESNOY</c:v>
                </c:pt>
                <c:pt idx="4">
                  <c:v>LYC FRANCOIS VILLON</c:v>
                </c:pt>
                <c:pt idx="5">
                  <c:v>LYC ST-PAUL BB</c:v>
                </c:pt>
                <c:pt idx="6">
                  <c:v>LYC M.GENEVOIX</c:v>
                </c:pt>
                <c:pt idx="7">
                  <c:v>LYC ST-F DE SALES</c:v>
                </c:pt>
                <c:pt idx="8">
                  <c:v>LYCEE B.FRANKLIN</c:v>
                </c:pt>
                <c:pt idx="9">
                  <c:v>LYCEE B.PALISSY</c:v>
                </c:pt>
                <c:pt idx="10">
                  <c:v>LYCEE CHARLES PEGUY</c:v>
                </c:pt>
              </c:strCache>
              <c:extLst xmlns:c16r2="http://schemas.microsoft.com/office/drawing/2015/06/chart">
                <c:ext xmlns:c15="http://schemas.microsoft.com/office/drawing/2012/chart" uri="{02D57815-91ED-43cb-92C2-25804820EDAC}">
                  <c15:fullRef>
                    <c15:sqref>'DONNEES ETAB'!$G$71:$G$82</c15:sqref>
                  </c15:fullRef>
                </c:ext>
              </c:extLst>
            </c:strRef>
          </c:cat>
          <c:val>
            <c:numRef>
              <c:f>('DONNEES ETAB'!$V$71:$V$78,'DONNEES ETAB'!$V$80:$V$82)</c:f>
              <c:numCache>
                <c:formatCode>0.00</c:formatCode>
                <c:ptCount val="11"/>
                <c:pt idx="0">
                  <c:v>11.27717391304348</c:v>
                </c:pt>
                <c:pt idx="1">
                  <c:v>13.26923076923077</c:v>
                </c:pt>
                <c:pt idx="3">
                  <c:v>13.28072289156627</c:v>
                </c:pt>
                <c:pt idx="4">
                  <c:v>14.26641550053821</c:v>
                </c:pt>
                <c:pt idx="5">
                  <c:v>13.53391003460207</c:v>
                </c:pt>
                <c:pt idx="6">
                  <c:v>13.88810408921933</c:v>
                </c:pt>
                <c:pt idx="7">
                  <c:v>15.13452914798206</c:v>
                </c:pt>
                <c:pt idx="8">
                  <c:v>12.92611174458381</c:v>
                </c:pt>
                <c:pt idx="9">
                  <c:v>14.47271689497718</c:v>
                </c:pt>
                <c:pt idx="10">
                  <c:v>13.85293586269197</c:v>
                </c:pt>
              </c:numCache>
              <c:extLst xmlns:c16r2="http://schemas.microsoft.com/office/drawing/2015/06/chart">
                <c:ext xmlns:c15="http://schemas.microsoft.com/office/drawing/2012/chart" uri="{02D57815-91ED-43cb-92C2-25804820EDAC}">
                  <c15:fullRef>
                    <c15:sqref>'DONNEES ETAB'!$V$71:$V$82</c15:sqref>
                  </c15:fullRef>
                </c:ext>
              </c:extLst>
            </c:numRef>
          </c:val>
          <c:extLst xmlns:c16r2="http://schemas.microsoft.com/office/drawing/2015/06/chart">
            <c:ext xmlns:c16="http://schemas.microsoft.com/office/drawing/2014/chart" uri="{C3380CC4-5D6E-409C-BE32-E72D297353CC}">
              <c16:uniqueId val="{00000001-B87E-4460-B333-1CF62CC98BBC}"/>
            </c:ext>
          </c:extLst>
        </c:ser>
        <c:ser>
          <c:idx val="2"/>
          <c:order val="2"/>
          <c:tx>
            <c:strRef>
              <c:f>'DONNEES ETAB'!$T$5</c:f>
              <c:strCache>
                <c:ptCount val="1"/>
                <c:pt idx="0">
                  <c:v>Moy 2015</c:v>
                </c:pt>
              </c:strCache>
            </c:strRef>
          </c:tx>
          <c:spPr>
            <a:gradFill rotWithShape="1">
              <a:gsLst>
                <a:gs pos="0">
                  <a:schemeClr val="accent1">
                    <a:tint val="86000"/>
                    <a:shade val="51000"/>
                    <a:satMod val="130000"/>
                  </a:schemeClr>
                </a:gs>
                <a:gs pos="80000">
                  <a:schemeClr val="accent1">
                    <a:tint val="86000"/>
                    <a:shade val="93000"/>
                    <a:satMod val="130000"/>
                  </a:schemeClr>
                </a:gs>
                <a:gs pos="100000">
                  <a:schemeClr val="accent1">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ETAB'!$G$71:$G$78,'DONNEES ETAB'!$G$80:$G$82)</c:f>
              <c:strCache>
                <c:ptCount val="11"/>
                <c:pt idx="0">
                  <c:v>LP   CHATEAU BLANC</c:v>
                </c:pt>
                <c:pt idx="1">
                  <c:v>LP   FRANCOISE DOLTO</c:v>
                </c:pt>
                <c:pt idx="2">
                  <c:v>LP   MAL LECLERC DE</c:v>
                </c:pt>
                <c:pt idx="3">
                  <c:v>LYC AGRI LE CHESNOY</c:v>
                </c:pt>
                <c:pt idx="4">
                  <c:v>LYC FRANCOIS VILLON</c:v>
                </c:pt>
                <c:pt idx="5">
                  <c:v>LYC ST-PAUL BB</c:v>
                </c:pt>
                <c:pt idx="6">
                  <c:v>LYC M.GENEVOIX</c:v>
                </c:pt>
                <c:pt idx="7">
                  <c:v>LYC ST-F DE SALES</c:v>
                </c:pt>
                <c:pt idx="8">
                  <c:v>LYCEE B.FRANKLIN</c:v>
                </c:pt>
                <c:pt idx="9">
                  <c:v>LYCEE B.PALISSY</c:v>
                </c:pt>
                <c:pt idx="10">
                  <c:v>LYCEE CHARLES PEGUY</c:v>
                </c:pt>
              </c:strCache>
              <c:extLst xmlns:c16r2="http://schemas.microsoft.com/office/drawing/2015/06/chart">
                <c:ext xmlns:c15="http://schemas.microsoft.com/office/drawing/2012/chart" uri="{02D57815-91ED-43cb-92C2-25804820EDAC}">
                  <c15:fullRef>
                    <c15:sqref>'DONNEES ETAB'!$G$71:$G$82</c15:sqref>
                  </c15:fullRef>
                </c:ext>
              </c:extLst>
            </c:strRef>
          </c:cat>
          <c:val>
            <c:numRef>
              <c:f>('DONNEES ETAB'!$T$71:$T$78,'DONNEES ETAB'!$T$80:$T$82)</c:f>
              <c:numCache>
                <c:formatCode>0.00</c:formatCode>
                <c:ptCount val="11"/>
                <c:pt idx="0">
                  <c:v>12.9</c:v>
                </c:pt>
                <c:pt idx="1">
                  <c:v>13.05813953488372</c:v>
                </c:pt>
                <c:pt idx="3">
                  <c:v>14.37702702702703</c:v>
                </c:pt>
                <c:pt idx="4">
                  <c:v>14.75050709939148</c:v>
                </c:pt>
                <c:pt idx="5">
                  <c:v>13.63979933110368</c:v>
                </c:pt>
                <c:pt idx="6">
                  <c:v>13.52368421052632</c:v>
                </c:pt>
                <c:pt idx="7">
                  <c:v>15.40137457044674</c:v>
                </c:pt>
                <c:pt idx="8">
                  <c:v>13.26780821917808</c:v>
                </c:pt>
                <c:pt idx="9">
                  <c:v>14.65756578947368</c:v>
                </c:pt>
                <c:pt idx="10">
                  <c:v>13.64369016536119</c:v>
                </c:pt>
              </c:numCache>
              <c:extLst xmlns:c16r2="http://schemas.microsoft.com/office/drawing/2015/06/chart">
                <c:ext xmlns:c15="http://schemas.microsoft.com/office/drawing/2012/chart" uri="{02D57815-91ED-43cb-92C2-25804820EDAC}">
                  <c15:fullRef>
                    <c15:sqref>'DONNEES ETAB'!$T$71:$T$82</c15:sqref>
                  </c15:fullRef>
                </c:ext>
              </c:extLst>
            </c:numRef>
          </c:val>
          <c:extLst xmlns:c16r2="http://schemas.microsoft.com/office/drawing/2015/06/chart">
            <c:ext xmlns:c16="http://schemas.microsoft.com/office/drawing/2014/chart" uri="{C3380CC4-5D6E-409C-BE32-E72D297353CC}">
              <c16:uniqueId val="{00000002-B87E-4460-B333-1CF62CC98BBC}"/>
            </c:ext>
          </c:extLst>
        </c:ser>
        <c:ser>
          <c:idx val="3"/>
          <c:order val="3"/>
          <c:tx>
            <c:strRef>
              <c:f>'DONNEES ETAB'!$R$5</c:f>
              <c:strCache>
                <c:ptCount val="1"/>
                <c:pt idx="0">
                  <c:v>Moy 2016</c:v>
                </c:pt>
              </c:strCache>
            </c:strRef>
          </c:tx>
          <c:spPr>
            <a:gradFill rotWithShape="1">
              <a:gsLst>
                <a:gs pos="0">
                  <a:schemeClr val="accent1">
                    <a:tint val="58000"/>
                    <a:shade val="51000"/>
                    <a:satMod val="130000"/>
                  </a:schemeClr>
                </a:gs>
                <a:gs pos="80000">
                  <a:schemeClr val="accent1">
                    <a:tint val="58000"/>
                    <a:shade val="93000"/>
                    <a:satMod val="130000"/>
                  </a:schemeClr>
                </a:gs>
                <a:gs pos="100000">
                  <a:schemeClr val="accent1">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ETAB'!$G$71:$G$78,'DONNEES ETAB'!$G$80:$G$82)</c:f>
              <c:strCache>
                <c:ptCount val="11"/>
                <c:pt idx="0">
                  <c:v>LP   CHATEAU BLANC</c:v>
                </c:pt>
                <c:pt idx="1">
                  <c:v>LP   FRANCOISE DOLTO</c:v>
                </c:pt>
                <c:pt idx="2">
                  <c:v>LP   MAL LECLERC DE</c:v>
                </c:pt>
                <c:pt idx="3">
                  <c:v>LYC AGRI LE CHESNOY</c:v>
                </c:pt>
                <c:pt idx="4">
                  <c:v>LYC FRANCOIS VILLON</c:v>
                </c:pt>
                <c:pt idx="5">
                  <c:v>LYC ST-PAUL BB</c:v>
                </c:pt>
                <c:pt idx="6">
                  <c:v>LYC M.GENEVOIX</c:v>
                </c:pt>
                <c:pt idx="7">
                  <c:v>LYC ST-F DE SALES</c:v>
                </c:pt>
                <c:pt idx="8">
                  <c:v>LYCEE B.FRANKLIN</c:v>
                </c:pt>
                <c:pt idx="9">
                  <c:v>LYCEE B.PALISSY</c:v>
                </c:pt>
                <c:pt idx="10">
                  <c:v>LYCEE CHARLES PEGUY</c:v>
                </c:pt>
              </c:strCache>
              <c:extLst xmlns:c16r2="http://schemas.microsoft.com/office/drawing/2015/06/chart">
                <c:ext xmlns:c15="http://schemas.microsoft.com/office/drawing/2012/chart" uri="{02D57815-91ED-43cb-92C2-25804820EDAC}">
                  <c15:fullRef>
                    <c15:sqref>'DONNEES ETAB'!$G$71:$G$82</c15:sqref>
                  </c15:fullRef>
                </c:ext>
              </c:extLst>
            </c:strRef>
          </c:cat>
          <c:val>
            <c:numRef>
              <c:f>('DONNEES ETAB'!$R$71:$R$78,'DONNEES ETAB'!$R$80:$R$82)</c:f>
              <c:numCache>
                <c:formatCode>0.00</c:formatCode>
                <c:ptCount val="11"/>
                <c:pt idx="0">
                  <c:v>13.40714285714286</c:v>
                </c:pt>
                <c:pt idx="1">
                  <c:v>13.67708333333333</c:v>
                </c:pt>
                <c:pt idx="2">
                  <c:v>0.0</c:v>
                </c:pt>
                <c:pt idx="3">
                  <c:v>14.2338028169014</c:v>
                </c:pt>
                <c:pt idx="4">
                  <c:v>14.10454545454546</c:v>
                </c:pt>
                <c:pt idx="5">
                  <c:v>13.71428571428571</c:v>
                </c:pt>
                <c:pt idx="6">
                  <c:v>13.92142857142857</c:v>
                </c:pt>
                <c:pt idx="7">
                  <c:v>14.51346153846154</c:v>
                </c:pt>
                <c:pt idx="8">
                  <c:v>13.07463271302645</c:v>
                </c:pt>
                <c:pt idx="9">
                  <c:v>14.25234657039713</c:v>
                </c:pt>
                <c:pt idx="10">
                  <c:v>14.1151777137368</c:v>
                </c:pt>
              </c:numCache>
              <c:extLst xmlns:c16r2="http://schemas.microsoft.com/office/drawing/2015/06/chart">
                <c:ext xmlns:c15="http://schemas.microsoft.com/office/drawing/2012/chart" uri="{02D57815-91ED-43cb-92C2-25804820EDAC}">
                  <c15:fullRef>
                    <c15:sqref>'DONNEES ETAB'!$R$71:$R$82</c15:sqref>
                  </c15:fullRef>
                </c:ext>
              </c:extLst>
            </c:numRef>
          </c:val>
          <c:extLst xmlns:c16r2="http://schemas.microsoft.com/office/drawing/2015/06/chart">
            <c:ext xmlns:c16="http://schemas.microsoft.com/office/drawing/2014/chart" uri="{C3380CC4-5D6E-409C-BE32-E72D297353CC}">
              <c16:uniqueId val="{00000003-B87E-4460-B333-1CF62CC98BBC}"/>
            </c:ext>
          </c:extLst>
        </c:ser>
        <c:dLbls>
          <c:showLegendKey val="0"/>
          <c:showVal val="0"/>
          <c:showCatName val="0"/>
          <c:showSerName val="0"/>
          <c:showPercent val="0"/>
          <c:showBubbleSize val="0"/>
        </c:dLbls>
        <c:gapWidth val="100"/>
        <c:overlap val="-24"/>
        <c:axId val="-2122532104"/>
        <c:axId val="-2139490696"/>
      </c:barChart>
      <c:catAx>
        <c:axId val="-21225321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39490696"/>
        <c:crosses val="autoZero"/>
        <c:auto val="1"/>
        <c:lblAlgn val="ctr"/>
        <c:lblOffset val="100"/>
        <c:noMultiLvlLbl val="0"/>
      </c:catAx>
      <c:valAx>
        <c:axId val="-2139490696"/>
        <c:scaling>
          <c:orientation val="minMax"/>
          <c:max val="15.0"/>
          <c:min val="1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22532104"/>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r-FR"/>
          </a:p>
        </c:txPr>
      </c:dTable>
      <c:spPr>
        <a:noFill/>
        <a:ln>
          <a:noFill/>
        </a:ln>
        <a:effectLst/>
      </c:spPr>
    </c:plotArea>
    <c:plotVisOnly val="1"/>
    <c:dispBlanksAs val="gap"/>
    <c:showDLblsOverMax val="0"/>
  </c:chart>
  <c:spPr>
    <a:gradFill flip="none" rotWithShape="1">
      <a:gsLst>
        <a:gs pos="0">
          <a:schemeClr val="tx1"/>
        </a:gs>
        <a:gs pos="83000">
          <a:schemeClr val="tx1">
            <a:lumMod val="75000"/>
            <a:lumOff val="25000"/>
          </a:schemeClr>
        </a:gs>
        <a:gs pos="100000">
          <a:schemeClr val="tx1"/>
        </a:gs>
      </a:gsLst>
      <a:lin ang="5400000" scaled="1"/>
      <a:tileRect/>
    </a:gradFill>
    <a:ln>
      <a:noFill/>
    </a:ln>
    <a:effectLst/>
  </c:spPr>
  <c:txPr>
    <a:bodyPr/>
    <a:lstStyle/>
    <a:p>
      <a:pPr>
        <a:defRPr/>
      </a:pPr>
      <a:endParaRPr lang="fr-FR"/>
    </a:p>
  </c:txPr>
  <c:externalData r:id="rId1">
    <c:autoUpdate val="0"/>
  </c:externalData>
  <c:extLst xmlns:c16r2="http://schemas.microsoft.com/office/drawing/2015/06/char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ivotFmts>
      <c:pivotFm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dLbl>
          <c:idx val="0"/>
          <c:delete val="1"/>
          <c:extLst xmlns:c16r2="http://schemas.microsoft.com/office/drawing/2015/06/chart">
            <c:ext xmlns:c15="http://schemas.microsoft.com/office/drawing/2012/chart" uri="{CE6537A1-D6FC-4f65-9D91-7224C49458BB}"/>
          </c:extLst>
        </c:dLbl>
      </c:pivotFmt>
      <c:pivotFmt>
        <c:idx val="1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1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
        <c:idx val="2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scene3d>
            <a:camera prst="orthographicFront">
              <a:rot lat="0" lon="0" rev="0"/>
            </a:camera>
            <a:lightRig rig="threePt" dir="t">
              <a:rot lat="0" lon="0" rev="1200000"/>
            </a:lightRig>
          </a:scene3d>
          <a:sp3d>
            <a:bevelT w="63500" h="25400"/>
          </a:sp3d>
        </c:spPr>
        <c:marker>
          <c:symbol val="none"/>
        </c:marker>
      </c:pivotFmt>
    </c:pivotFmts>
    <c:plotArea>
      <c:layout/>
      <c:barChart>
        <c:barDir val="col"/>
        <c:grouping val="clustered"/>
        <c:varyColors val="0"/>
        <c:ser>
          <c:idx val="0"/>
          <c:order val="0"/>
          <c:tx>
            <c:strRef>
              <c:f>'DONNEES ETAB'!$X$5</c:f>
              <c:strCache>
                <c:ptCount val="1"/>
                <c:pt idx="0">
                  <c:v>Moy 2013</c:v>
                </c:pt>
              </c:strCache>
            </c:strRef>
          </c:tx>
          <c:spPr>
            <a:gradFill rotWithShape="1">
              <a:gsLst>
                <a:gs pos="0">
                  <a:schemeClr val="accent1">
                    <a:shade val="58000"/>
                    <a:shade val="51000"/>
                    <a:satMod val="130000"/>
                  </a:schemeClr>
                </a:gs>
                <a:gs pos="80000">
                  <a:schemeClr val="accent1">
                    <a:shade val="58000"/>
                    <a:shade val="93000"/>
                    <a:satMod val="130000"/>
                  </a:schemeClr>
                </a:gs>
                <a:gs pos="100000">
                  <a:schemeClr val="accent1">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ETAB'!$G$83:$G$93</c:f>
              <c:strCache>
                <c:ptCount val="11"/>
                <c:pt idx="0">
                  <c:v>LYCEE D.DU MONCEAU</c:v>
                </c:pt>
                <c:pt idx="1">
                  <c:v>LYCEE DURZY</c:v>
                </c:pt>
                <c:pt idx="2">
                  <c:v>LYCEE EN FORET</c:v>
                </c:pt>
                <c:pt idx="3">
                  <c:v>LYCEE G. BRZESKA</c:v>
                </c:pt>
                <c:pt idx="4">
                  <c:v>LYCEE JACQUES MONOD</c:v>
                </c:pt>
                <c:pt idx="5">
                  <c:v>LYCEE JEAN ZAY</c:v>
                </c:pt>
                <c:pt idx="6">
                  <c:v>LYCEE POTHIER</c:v>
                </c:pt>
                <c:pt idx="7">
                  <c:v>LYCEE ST-CHARLES VAL</c:v>
                </c:pt>
                <c:pt idx="8">
                  <c:v>LYCEE SAINT-LOUIS</c:v>
                </c:pt>
                <c:pt idx="9">
                  <c:v>LYCEE STE CROIX ST E</c:v>
                </c:pt>
                <c:pt idx="10">
                  <c:v>LYCEE VOLTAIRE</c:v>
                </c:pt>
              </c:strCache>
            </c:strRef>
          </c:cat>
          <c:val>
            <c:numRef>
              <c:f>'DONNEES ETAB'!$X$83:$X$93</c:f>
              <c:numCache>
                <c:formatCode>0.00</c:formatCode>
                <c:ptCount val="11"/>
                <c:pt idx="0">
                  <c:v>13.53333333333333</c:v>
                </c:pt>
                <c:pt idx="1">
                  <c:v>13.60851955307262</c:v>
                </c:pt>
                <c:pt idx="2">
                  <c:v>12.72039532794247</c:v>
                </c:pt>
                <c:pt idx="3">
                  <c:v>13.55288461538462</c:v>
                </c:pt>
                <c:pt idx="4">
                  <c:v>13.13659244917717</c:v>
                </c:pt>
                <c:pt idx="5">
                  <c:v>13.64464720194647</c:v>
                </c:pt>
                <c:pt idx="6">
                  <c:v>12.4913530010173</c:v>
                </c:pt>
                <c:pt idx="7">
                  <c:v>14.1244075829384</c:v>
                </c:pt>
                <c:pt idx="8">
                  <c:v>13.6469387755102</c:v>
                </c:pt>
                <c:pt idx="9">
                  <c:v>14.10291806958474</c:v>
                </c:pt>
                <c:pt idx="10">
                  <c:v>13.63498716852011</c:v>
                </c:pt>
              </c:numCache>
            </c:numRef>
          </c:val>
          <c:extLst xmlns:c16r2="http://schemas.microsoft.com/office/drawing/2015/06/chart">
            <c:ext xmlns:c16="http://schemas.microsoft.com/office/drawing/2014/chart" uri="{C3380CC4-5D6E-409C-BE32-E72D297353CC}">
              <c16:uniqueId val="{00000000-B87E-4460-B333-1CF62CC98BBC}"/>
            </c:ext>
          </c:extLst>
        </c:ser>
        <c:ser>
          <c:idx val="1"/>
          <c:order val="1"/>
          <c:tx>
            <c:strRef>
              <c:f>'DONNEES ETAB'!$V$5</c:f>
              <c:strCache>
                <c:ptCount val="1"/>
                <c:pt idx="0">
                  <c:v>Moy 2014</c:v>
                </c:pt>
              </c:strCache>
            </c:strRef>
          </c:tx>
          <c:spPr>
            <a:gradFill rotWithShape="1">
              <a:gsLst>
                <a:gs pos="0">
                  <a:schemeClr val="accent1">
                    <a:shade val="86000"/>
                    <a:shade val="51000"/>
                    <a:satMod val="130000"/>
                  </a:schemeClr>
                </a:gs>
                <a:gs pos="80000">
                  <a:schemeClr val="accent1">
                    <a:shade val="86000"/>
                    <a:shade val="93000"/>
                    <a:satMod val="130000"/>
                  </a:schemeClr>
                </a:gs>
                <a:gs pos="100000">
                  <a:schemeClr val="accent1">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ETAB'!$G$83:$G$93</c:f>
              <c:strCache>
                <c:ptCount val="11"/>
                <c:pt idx="0">
                  <c:v>LYCEE D.DU MONCEAU</c:v>
                </c:pt>
                <c:pt idx="1">
                  <c:v>LYCEE DURZY</c:v>
                </c:pt>
                <c:pt idx="2">
                  <c:v>LYCEE EN FORET</c:v>
                </c:pt>
                <c:pt idx="3">
                  <c:v>LYCEE G. BRZESKA</c:v>
                </c:pt>
                <c:pt idx="4">
                  <c:v>LYCEE JACQUES MONOD</c:v>
                </c:pt>
                <c:pt idx="5">
                  <c:v>LYCEE JEAN ZAY</c:v>
                </c:pt>
                <c:pt idx="6">
                  <c:v>LYCEE POTHIER</c:v>
                </c:pt>
                <c:pt idx="7">
                  <c:v>LYCEE ST-CHARLES VAL</c:v>
                </c:pt>
                <c:pt idx="8">
                  <c:v>LYCEE SAINT-LOUIS</c:v>
                </c:pt>
                <c:pt idx="9">
                  <c:v>LYCEE STE CROIX ST E</c:v>
                </c:pt>
                <c:pt idx="10">
                  <c:v>LYCEE VOLTAIRE</c:v>
                </c:pt>
              </c:strCache>
            </c:strRef>
          </c:cat>
          <c:val>
            <c:numRef>
              <c:f>'DONNEES ETAB'!$V$83:$V$93</c:f>
              <c:numCache>
                <c:formatCode>0.00</c:formatCode>
                <c:ptCount val="11"/>
                <c:pt idx="0">
                  <c:v>13.38382352941175</c:v>
                </c:pt>
                <c:pt idx="1">
                  <c:v>14.18582278481012</c:v>
                </c:pt>
                <c:pt idx="2">
                  <c:v>13.12168905950097</c:v>
                </c:pt>
                <c:pt idx="3">
                  <c:v>13.05747126436782</c:v>
                </c:pt>
                <c:pt idx="4">
                  <c:v>13.38550884955753</c:v>
                </c:pt>
                <c:pt idx="5">
                  <c:v>13.15795868772782</c:v>
                </c:pt>
                <c:pt idx="6">
                  <c:v>12.73391215526047</c:v>
                </c:pt>
                <c:pt idx="7">
                  <c:v>14.75245478036175</c:v>
                </c:pt>
                <c:pt idx="8">
                  <c:v>12.748</c:v>
                </c:pt>
                <c:pt idx="9">
                  <c:v>14.3681216931217</c:v>
                </c:pt>
                <c:pt idx="10">
                  <c:v>13.57539223782</c:v>
                </c:pt>
              </c:numCache>
            </c:numRef>
          </c:val>
          <c:extLst xmlns:c16r2="http://schemas.microsoft.com/office/drawing/2015/06/chart">
            <c:ext xmlns:c16="http://schemas.microsoft.com/office/drawing/2014/chart" uri="{C3380CC4-5D6E-409C-BE32-E72D297353CC}">
              <c16:uniqueId val="{00000001-B87E-4460-B333-1CF62CC98BBC}"/>
            </c:ext>
          </c:extLst>
        </c:ser>
        <c:ser>
          <c:idx val="2"/>
          <c:order val="2"/>
          <c:tx>
            <c:strRef>
              <c:f>'DONNEES ETAB'!$T$5</c:f>
              <c:strCache>
                <c:ptCount val="1"/>
                <c:pt idx="0">
                  <c:v>Moy 2015</c:v>
                </c:pt>
              </c:strCache>
            </c:strRef>
          </c:tx>
          <c:spPr>
            <a:gradFill rotWithShape="1">
              <a:gsLst>
                <a:gs pos="0">
                  <a:schemeClr val="accent1">
                    <a:tint val="86000"/>
                    <a:shade val="51000"/>
                    <a:satMod val="130000"/>
                  </a:schemeClr>
                </a:gs>
                <a:gs pos="80000">
                  <a:schemeClr val="accent1">
                    <a:tint val="86000"/>
                    <a:shade val="93000"/>
                    <a:satMod val="130000"/>
                  </a:schemeClr>
                </a:gs>
                <a:gs pos="100000">
                  <a:schemeClr val="accent1">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ETAB'!$G$83:$G$93</c:f>
              <c:strCache>
                <c:ptCount val="11"/>
                <c:pt idx="0">
                  <c:v>LYCEE D.DU MONCEAU</c:v>
                </c:pt>
                <c:pt idx="1">
                  <c:v>LYCEE DURZY</c:v>
                </c:pt>
                <c:pt idx="2">
                  <c:v>LYCEE EN FORET</c:v>
                </c:pt>
                <c:pt idx="3">
                  <c:v>LYCEE G. BRZESKA</c:v>
                </c:pt>
                <c:pt idx="4">
                  <c:v>LYCEE JACQUES MONOD</c:v>
                </c:pt>
                <c:pt idx="5">
                  <c:v>LYCEE JEAN ZAY</c:v>
                </c:pt>
                <c:pt idx="6">
                  <c:v>LYCEE POTHIER</c:v>
                </c:pt>
                <c:pt idx="7">
                  <c:v>LYCEE ST-CHARLES VAL</c:v>
                </c:pt>
                <c:pt idx="8">
                  <c:v>LYCEE SAINT-LOUIS</c:v>
                </c:pt>
                <c:pt idx="9">
                  <c:v>LYCEE STE CROIX ST E</c:v>
                </c:pt>
                <c:pt idx="10">
                  <c:v>LYCEE VOLTAIRE</c:v>
                </c:pt>
              </c:strCache>
            </c:strRef>
          </c:cat>
          <c:val>
            <c:numRef>
              <c:f>'DONNEES ETAB'!$T$83:$T$93</c:f>
              <c:numCache>
                <c:formatCode>0.00</c:formatCode>
                <c:ptCount val="11"/>
                <c:pt idx="0">
                  <c:v>13.31972010178117</c:v>
                </c:pt>
                <c:pt idx="1">
                  <c:v>14.16653895274585</c:v>
                </c:pt>
                <c:pt idx="2">
                  <c:v>13.6126027397261</c:v>
                </c:pt>
                <c:pt idx="3">
                  <c:v>14.19298245614035</c:v>
                </c:pt>
                <c:pt idx="4">
                  <c:v>13.70557077625571</c:v>
                </c:pt>
                <c:pt idx="5">
                  <c:v>13.44407185628742</c:v>
                </c:pt>
                <c:pt idx="6">
                  <c:v>12.81949748743718</c:v>
                </c:pt>
                <c:pt idx="7">
                  <c:v>14.68114942528735</c:v>
                </c:pt>
                <c:pt idx="8">
                  <c:v>14.0982905982906</c:v>
                </c:pt>
                <c:pt idx="9">
                  <c:v>14.5563614744352</c:v>
                </c:pt>
                <c:pt idx="10">
                  <c:v>13.77973214285716</c:v>
                </c:pt>
              </c:numCache>
            </c:numRef>
          </c:val>
          <c:extLst xmlns:c16r2="http://schemas.microsoft.com/office/drawing/2015/06/chart">
            <c:ext xmlns:c16="http://schemas.microsoft.com/office/drawing/2014/chart" uri="{C3380CC4-5D6E-409C-BE32-E72D297353CC}">
              <c16:uniqueId val="{00000002-B87E-4460-B333-1CF62CC98BBC}"/>
            </c:ext>
          </c:extLst>
        </c:ser>
        <c:ser>
          <c:idx val="3"/>
          <c:order val="3"/>
          <c:tx>
            <c:strRef>
              <c:f>'DONNEES ETAB'!$R$5</c:f>
              <c:strCache>
                <c:ptCount val="1"/>
                <c:pt idx="0">
                  <c:v>Moy 2016</c:v>
                </c:pt>
              </c:strCache>
            </c:strRef>
          </c:tx>
          <c:spPr>
            <a:gradFill rotWithShape="1">
              <a:gsLst>
                <a:gs pos="0">
                  <a:schemeClr val="accent1">
                    <a:tint val="58000"/>
                    <a:shade val="51000"/>
                    <a:satMod val="130000"/>
                  </a:schemeClr>
                </a:gs>
                <a:gs pos="80000">
                  <a:schemeClr val="accent1">
                    <a:tint val="58000"/>
                    <a:shade val="93000"/>
                    <a:satMod val="130000"/>
                  </a:schemeClr>
                </a:gs>
                <a:gs pos="100000">
                  <a:schemeClr val="accent1">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'DONNEES ETAB'!$G$83:$G$93</c:f>
              <c:strCache>
                <c:ptCount val="11"/>
                <c:pt idx="0">
                  <c:v>LYCEE D.DU MONCEAU</c:v>
                </c:pt>
                <c:pt idx="1">
                  <c:v>LYCEE DURZY</c:v>
                </c:pt>
                <c:pt idx="2">
                  <c:v>LYCEE EN FORET</c:v>
                </c:pt>
                <c:pt idx="3">
                  <c:v>LYCEE G. BRZESKA</c:v>
                </c:pt>
                <c:pt idx="4">
                  <c:v>LYCEE JACQUES MONOD</c:v>
                </c:pt>
                <c:pt idx="5">
                  <c:v>LYCEE JEAN ZAY</c:v>
                </c:pt>
                <c:pt idx="6">
                  <c:v>LYCEE POTHIER</c:v>
                </c:pt>
                <c:pt idx="7">
                  <c:v>LYCEE ST-CHARLES VAL</c:v>
                </c:pt>
                <c:pt idx="8">
                  <c:v>LYCEE SAINT-LOUIS</c:v>
                </c:pt>
                <c:pt idx="9">
                  <c:v>LYCEE STE CROIX ST E</c:v>
                </c:pt>
                <c:pt idx="10">
                  <c:v>LYCEE VOLTAIRE</c:v>
                </c:pt>
              </c:strCache>
            </c:strRef>
          </c:cat>
          <c:val>
            <c:numRef>
              <c:f>'DONNEES ETAB'!$R$83:$R$93</c:f>
              <c:numCache>
                <c:formatCode>0.00</c:formatCode>
                <c:ptCount val="11"/>
                <c:pt idx="0">
                  <c:v>13.68444730077122</c:v>
                </c:pt>
                <c:pt idx="1">
                  <c:v>14.28160095579451</c:v>
                </c:pt>
                <c:pt idx="2">
                  <c:v>13.69066390041497</c:v>
                </c:pt>
                <c:pt idx="3">
                  <c:v>14.51111111111111</c:v>
                </c:pt>
                <c:pt idx="4">
                  <c:v>14.10916370106761</c:v>
                </c:pt>
                <c:pt idx="5">
                  <c:v>13.60282485875705</c:v>
                </c:pt>
                <c:pt idx="6">
                  <c:v>12.11726829268292</c:v>
                </c:pt>
                <c:pt idx="7">
                  <c:v>13.7053533190578</c:v>
                </c:pt>
                <c:pt idx="8">
                  <c:v>14.0</c:v>
                </c:pt>
                <c:pt idx="9">
                  <c:v>14.96971153846155</c:v>
                </c:pt>
                <c:pt idx="10">
                  <c:v>13.8470066518847</c:v>
                </c:pt>
              </c:numCache>
            </c:numRef>
          </c:val>
          <c:extLst xmlns:c16r2="http://schemas.microsoft.com/office/drawing/2015/06/chart">
            <c:ext xmlns:c16="http://schemas.microsoft.com/office/drawing/2014/chart" uri="{C3380CC4-5D6E-409C-BE32-E72D297353CC}">
              <c16:uniqueId val="{00000003-B87E-4460-B333-1CF62CC98BBC}"/>
            </c:ext>
          </c:extLst>
        </c:ser>
        <c:dLbls>
          <c:showLegendKey val="0"/>
          <c:showVal val="0"/>
          <c:showCatName val="0"/>
          <c:showSerName val="0"/>
          <c:showPercent val="0"/>
          <c:showBubbleSize val="0"/>
        </c:dLbls>
        <c:gapWidth val="100"/>
        <c:overlap val="-24"/>
        <c:axId val="-2123434392"/>
        <c:axId val="2039329608"/>
      </c:barChart>
      <c:catAx>
        <c:axId val="-21234343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039329608"/>
        <c:crosses val="autoZero"/>
        <c:auto val="1"/>
        <c:lblAlgn val="ctr"/>
        <c:lblOffset val="100"/>
        <c:noMultiLvlLbl val="0"/>
      </c:catAx>
      <c:valAx>
        <c:axId val="2039329608"/>
        <c:scaling>
          <c:orientation val="minMax"/>
          <c:max val="15.0"/>
          <c:min val="10.0"/>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fr-FR"/>
          </a:p>
        </c:txPr>
        <c:crossAx val="-212343439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fr-FR"/>
          </a:p>
        </c:txPr>
      </c:dTable>
      <c:spPr>
        <a:noFill/>
        <a:ln>
          <a:noFill/>
        </a:ln>
        <a:effectLst/>
      </c:spPr>
    </c:plotArea>
    <c:plotVisOnly val="1"/>
    <c:dispBlanksAs val="gap"/>
    <c:showDLblsOverMax val="0"/>
  </c:chart>
  <c:spPr>
    <a:gradFill flip="none" rotWithShape="1">
      <a:gsLst>
        <a:gs pos="0">
          <a:schemeClr val="tx1"/>
        </a:gs>
        <a:gs pos="83000">
          <a:schemeClr val="tx1">
            <a:lumMod val="75000"/>
            <a:lumOff val="25000"/>
          </a:schemeClr>
        </a:gs>
        <a:gs pos="100000">
          <a:schemeClr val="tx1"/>
        </a:gs>
      </a:gsLst>
      <a:lin ang="5400000" scaled="1"/>
      <a:tileRect/>
    </a:gradFill>
    <a:ln>
      <a:noFill/>
    </a:ln>
    <a:effectLst/>
  </c:spPr>
  <c:txPr>
    <a:bodyPr/>
    <a:lstStyle/>
    <a:p>
      <a:pPr>
        <a:defRPr/>
      </a:pPr>
      <a:endParaRPr lang="fr-FR"/>
    </a:p>
  </c:txPr>
  <c:externalData r:id="rId1">
    <c:autoUpdate val="0"/>
  </c:externalData>
  <c:extLst xmlns:c16r2="http://schemas.microsoft.com/office/drawing/2015/06/chart"/>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142">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3">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a:schemeClr val="dk1"/>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a:schemeClr val="lt1"/>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142">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3">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a:schemeClr val="dk1"/>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a:schemeClr val="lt1"/>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1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142">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3">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a:schemeClr val="dk1"/>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a:schemeClr val="lt1"/>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142">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3">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a:schemeClr val="dk1"/>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a:schemeClr val="lt1"/>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142">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3">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a:schemeClr val="dk1"/>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a:schemeClr val="lt1"/>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2F7966-1E67-4FA5-BED3-E4CE8EEF8A85}" type="datetimeFigureOut">
              <a:rPr lang="fr-FR" smtClean="0"/>
              <a:pPr/>
              <a:t>08/06/16</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9C3F63-A05A-4196-91BC-D49E9FE4AFEE}" type="slidenum">
              <a:rPr lang="fr-FR" smtClean="0"/>
              <a:pPr/>
              <a:t>‹#›</a:t>
            </a:fld>
            <a:endParaRPr lang="fr-FR" dirty="0"/>
          </a:p>
        </p:txBody>
      </p:sp>
    </p:spTree>
    <p:extLst>
      <p:ext uri="{BB962C8B-B14F-4D97-AF65-F5344CB8AC3E}">
        <p14:creationId xmlns:p14="http://schemas.microsoft.com/office/powerpoint/2010/main" val="460654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6A39B-D58F-884B-BF28-061BD112AF96}" type="datetimeFigureOut">
              <a:rPr lang="fr-FR" smtClean="0"/>
              <a:pPr/>
              <a:t>08/06/16</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43A0A-E4FD-1448-B90B-C3AD6657AE29}" type="slidenum">
              <a:rPr lang="fr-FR" smtClean="0"/>
              <a:pPr/>
              <a:t>‹#›</a:t>
            </a:fld>
            <a:endParaRPr lang="fr-FR" dirty="0"/>
          </a:p>
        </p:txBody>
      </p:sp>
    </p:spTree>
    <p:extLst>
      <p:ext uri="{BB962C8B-B14F-4D97-AF65-F5344CB8AC3E}">
        <p14:creationId xmlns:p14="http://schemas.microsoft.com/office/powerpoint/2010/main" val="14311144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a:t>
            </a:fld>
            <a:endParaRPr lang="fr-FR" dirty="0"/>
          </a:p>
        </p:txBody>
      </p:sp>
    </p:spTree>
    <p:extLst>
      <p:ext uri="{BB962C8B-B14F-4D97-AF65-F5344CB8AC3E}">
        <p14:creationId xmlns:p14="http://schemas.microsoft.com/office/powerpoint/2010/main" val="377390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aseline="0" dirty="0">
                <a:sym typeface="Wingdings"/>
              </a:rPr>
              <a:t>Inaptitude Totale :</a:t>
            </a:r>
          </a:p>
          <a:p>
            <a:pPr marL="628650" marR="0" lvl="1"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aseline="0" dirty="0">
                <a:sym typeface="Wingdings"/>
              </a:rPr>
              <a:t>En baisse chez les garçons idem chez les filles</a:t>
            </a:r>
          </a:p>
          <a:p>
            <a:pPr marL="171450" marR="0" lvl="0"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1" baseline="0" dirty="0">
                <a:solidFill>
                  <a:srgbClr val="FF0000"/>
                </a:solidFill>
                <a:sym typeface="Wingdings"/>
              </a:rPr>
              <a:t>Inaptitude partielle : </a:t>
            </a:r>
          </a:p>
          <a:p>
            <a:pPr marL="628650" marR="0" lvl="1"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1" baseline="0" dirty="0">
                <a:sym typeface="Wingdings"/>
              </a:rPr>
              <a:t>en augmentation conséquente chez les garçons pourquoi </a:t>
            </a:r>
            <a:r>
              <a:rPr lang="fr-FR" baseline="0" dirty="0">
                <a:sym typeface="Wingdings"/>
              </a:rPr>
              <a:t> </a:t>
            </a:r>
            <a:r>
              <a:rPr lang="fr-FR" baseline="0" dirty="0" smtClean="0">
                <a:sym typeface="Wingdings"/>
              </a:rPr>
              <a:t>DI </a:t>
            </a:r>
            <a:r>
              <a:rPr lang="fr-FR" baseline="0" dirty="0">
                <a:sym typeface="Wingdings"/>
              </a:rPr>
              <a:t>DI Note </a:t>
            </a:r>
            <a:r>
              <a:rPr lang="fr-FR" baseline="0" dirty="0" smtClean="0">
                <a:sym typeface="Wingdings"/>
              </a:rPr>
              <a:t>= </a:t>
            </a:r>
            <a:r>
              <a:rPr lang="fr-FR" baseline="0" dirty="0">
                <a:sym typeface="Wingdings"/>
              </a:rPr>
              <a:t>0,5 % sur le territoire </a:t>
            </a:r>
            <a:r>
              <a:rPr lang="fr-FR" baseline="0" dirty="0" smtClean="0">
                <a:sym typeface="Wingdings"/>
              </a:rPr>
              <a:t>national en 2015  0,96 %chez nous cette année. </a:t>
            </a:r>
            <a:endParaRPr lang="fr-FR" baseline="0" dirty="0">
              <a:sym typeface="Wingdings"/>
            </a:endParaRPr>
          </a:p>
          <a:p>
            <a:pPr marL="628650" marR="0" lvl="1"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1" baseline="0" dirty="0">
                <a:sym typeface="Wingdings"/>
              </a:rPr>
              <a:t>Une baisse salvatrice chez les filles. </a:t>
            </a:r>
            <a:r>
              <a:rPr lang="fr-FR" b="1" baseline="0" dirty="0" smtClean="0">
                <a:sym typeface="Wingdings"/>
              </a:rPr>
              <a:t>Mais qui reste haut</a:t>
            </a:r>
            <a:endParaRPr lang="fr-FR" b="1" baseline="0" dirty="0">
              <a:sym typeface="Wingdings"/>
            </a:endParaRPr>
          </a:p>
          <a:p>
            <a:pPr marL="171450" marR="0" lvl="0"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aseline="0" dirty="0">
                <a:sym typeface="Wingdings"/>
              </a:rPr>
              <a:t>Un contrôle adapté inexploité</a:t>
            </a:r>
          </a:p>
          <a:p>
            <a:pPr marL="171450" marR="0" lvl="0"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aseline="0" dirty="0">
                <a:sym typeface="Wingdings"/>
              </a:rPr>
              <a:t>Seulement </a:t>
            </a:r>
            <a:r>
              <a:rPr lang="fr-FR" baseline="0" dirty="0" smtClean="0">
                <a:sym typeface="Wingdings"/>
              </a:rPr>
              <a:t>84,5% </a:t>
            </a:r>
            <a:r>
              <a:rPr lang="fr-FR" baseline="0" dirty="0">
                <a:sym typeface="Wingdings"/>
              </a:rPr>
              <a:t>des filles qui ont un protocole standard. </a:t>
            </a:r>
          </a:p>
          <a:p>
            <a:pPr marL="0" marR="0" lvl="0" indent="0" algn="l" defTabSz="457200" rtl="0" eaLnBrk="1" fontAlgn="auto" latinLnBrk="0" hangingPunct="1">
              <a:lnSpc>
                <a:spcPct val="100000"/>
              </a:lnSpc>
              <a:spcBef>
                <a:spcPts val="0"/>
              </a:spcBef>
              <a:spcAft>
                <a:spcPts val="0"/>
              </a:spcAft>
              <a:buClrTx/>
              <a:buSzTx/>
              <a:buFont typeface="Wingdings" charset="0"/>
              <a:buNone/>
              <a:tabLst/>
              <a:defRPr/>
            </a:pPr>
            <a:endParaRPr lang="fr-FR" baseline="0" dirty="0">
              <a:sym typeface="Wingdings"/>
            </a:endParaRPr>
          </a:p>
          <a:p>
            <a:pPr marL="171450" marR="0"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aseline="0" dirty="0">
                <a:sym typeface="Wingdings"/>
              </a:rPr>
              <a:t>Nous vous demandons de mener un travail dès la classe de seconde en adaptant les contenus et les épreuves pour habituer les candidats qui en ont besoin et leur proposer des protocoles adaptés</a:t>
            </a:r>
          </a:p>
          <a:p>
            <a:pPr marL="171450" marR="0" indent="-171450" algn="l" defTabSz="457200" rtl="0" eaLnBrk="1" fontAlgn="auto" latinLnBrk="0" hangingPunct="1">
              <a:lnSpc>
                <a:spcPct val="100000"/>
              </a:lnSpc>
              <a:spcBef>
                <a:spcPts val="0"/>
              </a:spcBef>
              <a:spcAft>
                <a:spcPts val="0"/>
              </a:spcAft>
              <a:buClrTx/>
              <a:buSzTx/>
              <a:buFont typeface="Wingdings" charset="0"/>
              <a:buChar char="à"/>
              <a:tabLst/>
              <a:defRPr/>
            </a:pPr>
            <a:endParaRPr lang="fr-FR" dirty="0"/>
          </a:p>
          <a:p>
            <a:pPr marL="0" marR="0" indent="0" algn="l" defTabSz="457200" rtl="0" eaLnBrk="1" fontAlgn="auto" latinLnBrk="0" hangingPunct="1">
              <a:lnSpc>
                <a:spcPct val="100000"/>
              </a:lnSpc>
              <a:spcBef>
                <a:spcPts val="0"/>
              </a:spcBef>
              <a:spcAft>
                <a:spcPts val="0"/>
              </a:spcAft>
              <a:buClrTx/>
              <a:buSzTx/>
              <a:buFontTx/>
              <a:buNone/>
              <a:tabLst/>
              <a:defRPr/>
            </a:pPr>
            <a:r>
              <a:rPr lang="fr-FR" b="1" baseline="0" dirty="0"/>
              <a:t>Rappel de la réglementation : plusieurs options possibles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l'établissement peut offrir un ensemble certificatif de </a:t>
            </a:r>
            <a:r>
              <a:rPr lang="fr-FR" sz="1200" b="1" u="sng" kern="1200" dirty="0">
                <a:solidFill>
                  <a:schemeClr val="tx1"/>
                </a:solidFill>
                <a:effectLst/>
                <a:latin typeface="+mn-lt"/>
                <a:ea typeface="+mn-ea"/>
                <a:cs typeface="+mn-cs"/>
              </a:rPr>
              <a:t>trois épreuves</a:t>
            </a:r>
            <a:r>
              <a:rPr lang="fr-FR" sz="1200" kern="1200" dirty="0">
                <a:solidFill>
                  <a:schemeClr val="tx1"/>
                </a:solidFill>
                <a:effectLst/>
                <a:latin typeface="+mn-lt"/>
                <a:ea typeface="+mn-ea"/>
                <a:cs typeface="+mn-cs"/>
              </a:rPr>
              <a:t>, dont </a:t>
            </a:r>
            <a:r>
              <a:rPr lang="fr-FR" sz="1200" b="1" kern="1200" dirty="0">
                <a:solidFill>
                  <a:schemeClr val="tx1"/>
                </a:solidFill>
                <a:effectLst/>
                <a:latin typeface="+mn-lt"/>
                <a:ea typeface="+mn-ea"/>
                <a:cs typeface="+mn-cs"/>
              </a:rPr>
              <a:t>deux au maximum peuvent être adaptées </a:t>
            </a:r>
            <a:r>
              <a:rPr lang="fr-FR" sz="1200" kern="1200" dirty="0">
                <a:solidFill>
                  <a:schemeClr val="tx1"/>
                </a:solidFill>
                <a:effectLst/>
                <a:latin typeface="+mn-lt"/>
                <a:ea typeface="+mn-ea"/>
                <a:cs typeface="+mn-cs"/>
              </a:rPr>
              <a:t>et relever au moins de deux CP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l'établissement peut proposer un ensemble certificatif de </a:t>
            </a:r>
            <a:r>
              <a:rPr lang="fr-FR" sz="1200" b="1" u="sng" kern="1200" dirty="0">
                <a:solidFill>
                  <a:schemeClr val="tx1"/>
                </a:solidFill>
                <a:effectLst/>
                <a:latin typeface="+mn-lt"/>
                <a:ea typeface="+mn-ea"/>
                <a:cs typeface="+mn-cs"/>
              </a:rPr>
              <a:t>deux épreuves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adaptées</a:t>
            </a:r>
            <a:r>
              <a:rPr lang="fr-FR" sz="1200" kern="1200" dirty="0">
                <a:solidFill>
                  <a:schemeClr val="tx1"/>
                </a:solidFill>
                <a:effectLst/>
                <a:latin typeface="+mn-lt"/>
                <a:ea typeface="+mn-ea"/>
                <a:cs typeface="+mn-cs"/>
              </a:rPr>
              <a:t> relevant, </a:t>
            </a:r>
            <a:r>
              <a:rPr lang="fr-FR" sz="1200" u="sng" kern="1200" dirty="0">
                <a:solidFill>
                  <a:schemeClr val="tx1"/>
                </a:solidFill>
                <a:effectLst/>
                <a:latin typeface="+mn-lt"/>
                <a:ea typeface="+mn-ea"/>
                <a:cs typeface="+mn-cs"/>
              </a:rPr>
              <a:t>autant que possible, de deux CP distinctes</a:t>
            </a:r>
            <a:r>
              <a:rPr lang="fr-FR" sz="12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Pour des cas très particuliers, on pourra proposer une seule épreuve adaptée.</a:t>
            </a:r>
            <a:r>
              <a:rPr lang="fr-FR" dirty="0">
                <a:effectLst/>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Si aucune adaptation n'est possible dans l'établissement, une épreuve adaptée en examen ponctuel terminal (telle que définie par le recteur de l'académie) peut être proposée.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candidats en situation de handicap et non dispensés de l'épreuve obligatoire d'EPS  peuvent bénéficier d'une épreuve adaptée académique dans le cadre de l'option facultative ponctuelle.</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10</a:t>
            </a:fld>
            <a:endParaRPr lang="fr-FR"/>
          </a:p>
        </p:txBody>
      </p:sp>
    </p:spTree>
    <p:extLst>
      <p:ext uri="{BB962C8B-B14F-4D97-AF65-F5344CB8AC3E}">
        <p14:creationId xmlns:p14="http://schemas.microsoft.com/office/powerpoint/2010/main" val="394749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a:t>
            </a:r>
            <a:r>
              <a:rPr lang="fr-FR" baseline="0" dirty="0"/>
              <a:t> écart de </a:t>
            </a:r>
            <a:r>
              <a:rPr lang="fr-FR" baseline="0" dirty="0" smtClean="0"/>
              <a:t>0,72 </a:t>
            </a:r>
            <a:r>
              <a:rPr lang="fr-FR" baseline="0" dirty="0"/>
              <a:t>point entre le 18 et le 36 </a:t>
            </a:r>
            <a:r>
              <a:rPr lang="fr-FR" baseline="0" dirty="0">
                <a:sym typeface="Wingdings"/>
              </a:rPr>
              <a:t> </a:t>
            </a:r>
            <a:r>
              <a:rPr lang="fr-FR" baseline="0" dirty="0" smtClean="0">
                <a:sym typeface="Wingdings"/>
              </a:rPr>
              <a:t>Rechute 0,4 l’année dernière </a:t>
            </a:r>
            <a:r>
              <a:rPr lang="fr-FR" baseline="0" dirty="0">
                <a:sym typeface="Wingdings"/>
              </a:rPr>
              <a:t>entre 18 et 36  Toujours une interrogation sur 36 avec les résultats les plus forts en </a:t>
            </a:r>
            <a:r>
              <a:rPr lang="fr-FR" baseline="0" dirty="0" err="1">
                <a:sym typeface="Wingdings"/>
              </a:rPr>
              <a:t>bacgt</a:t>
            </a:r>
            <a:r>
              <a:rPr lang="fr-FR" baseline="0" dirty="0">
                <a:sym typeface="Wingdings"/>
              </a:rPr>
              <a:t> mais les plus faibles de l’</a:t>
            </a:r>
            <a:r>
              <a:rPr lang="fr-FR" baseline="0" dirty="0" err="1">
                <a:sym typeface="Wingdings"/>
              </a:rPr>
              <a:t>acad</a:t>
            </a:r>
            <a:r>
              <a:rPr lang="fr-FR" baseline="0" dirty="0">
                <a:sym typeface="Wingdings"/>
              </a:rPr>
              <a:t> sur le </a:t>
            </a:r>
            <a:r>
              <a:rPr lang="fr-FR" baseline="0" dirty="0" smtClean="0">
                <a:sym typeface="Wingdings"/>
              </a:rPr>
              <a:t>BP et BEP CAP ? </a:t>
            </a:r>
            <a:endParaRPr lang="fr-FR" baseline="0"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11</a:t>
            </a:fld>
            <a:endParaRPr lang="fr-FR"/>
          </a:p>
        </p:txBody>
      </p:sp>
    </p:spTree>
    <p:extLst>
      <p:ext uri="{BB962C8B-B14F-4D97-AF65-F5344CB8AC3E}">
        <p14:creationId xmlns:p14="http://schemas.microsoft.com/office/powerpoint/2010/main" val="378964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a:p>
            <a:r>
              <a:rPr lang="fr-FR" b="1" baseline="0" dirty="0" smtClean="0"/>
              <a:t>Etablissements </a:t>
            </a:r>
            <a:r>
              <a:rPr lang="fr-FR" b="1" baseline="0" dirty="0"/>
              <a:t>sont en dehors de l’espace de confiance  : </a:t>
            </a:r>
          </a:p>
          <a:p>
            <a:pPr marL="171450" indent="-171450">
              <a:buFontTx/>
              <a:buChar char="-"/>
            </a:pPr>
            <a:r>
              <a:rPr lang="fr-FR" baseline="0" dirty="0" smtClean="0"/>
              <a:t>Lycée POTHIER </a:t>
            </a:r>
          </a:p>
          <a:p>
            <a:pPr marL="171450" indent="-171450">
              <a:buFontTx/>
              <a:buChar char="-"/>
            </a:pPr>
            <a:r>
              <a:rPr lang="fr-FR" baseline="0" dirty="0" smtClean="0"/>
              <a:t>Lycée STE CROIX ST EVERTE </a:t>
            </a:r>
            <a:endParaRPr lang="fr-FR" baseline="0" dirty="0"/>
          </a:p>
          <a:p>
            <a:endParaRPr lang="fr-FR" dirty="0"/>
          </a:p>
          <a:p>
            <a:endParaRPr lang="fr-FR" dirty="0"/>
          </a:p>
          <a:p>
            <a:r>
              <a:rPr lang="fr-FR" dirty="0"/>
              <a:t>----- Notes de la réunion (09/06/16 10:10) -----</a:t>
            </a:r>
          </a:p>
          <a:p>
            <a:r>
              <a:rPr lang="fr-FR" dirty="0"/>
              <a:t>Pothier : 1 seule CP5. </a:t>
            </a:r>
          </a:p>
          <a:p>
            <a:r>
              <a:rPr lang="fr-FR" dirty="0"/>
              <a:t>ST Croix  : élèves demandeurs --&gt; Beaucoup  de CP5 + petits effectifs en TS ( 25 élèves)</a:t>
            </a: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12</a:t>
            </a:fld>
            <a:endParaRPr lang="fr-FR"/>
          </a:p>
        </p:txBody>
      </p:sp>
    </p:spTree>
    <p:extLst>
      <p:ext uri="{BB962C8B-B14F-4D97-AF65-F5344CB8AC3E}">
        <p14:creationId xmlns:p14="http://schemas.microsoft.com/office/powerpoint/2010/main" val="3789647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L’analyse de l’historique des moyennes EPS</a:t>
            </a:r>
            <a:r>
              <a:rPr lang="fr-FR" baseline="0" dirty="0"/>
              <a:t> au sein de chaque établissement est indispensable pour chaque équipe afin de mesurer l’effet de l’offre de formation, sur les acquis des élèves en fin de cursus et sur l’adaptation de l’OC.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Vous devez utiliser un conseil d’enseignement de fin d’année pour analyser vos résultats et les comparer ( Sur plusieurs années / EPLE / </a:t>
            </a:r>
            <a:r>
              <a:rPr lang="fr-FR" baseline="0" dirty="0" err="1"/>
              <a:t>Acad</a:t>
            </a:r>
            <a:r>
              <a:rPr lang="fr-FR" baseline="0" dirty="0"/>
              <a:t>) </a:t>
            </a:r>
            <a:r>
              <a:rPr lang="fr-FR" baseline="0" dirty="0">
                <a:sym typeface="Wingdings"/>
              </a:rPr>
              <a:t>prise de décision sur l’OF / OC</a:t>
            </a:r>
            <a:endParaRPr lang="fr-FR" baseline="0" dirty="0"/>
          </a:p>
          <a:p>
            <a:endParaRPr lang="fr-FR" baseline="0" dirty="0"/>
          </a:p>
          <a:p>
            <a:pPr marL="0" indent="0">
              <a:buFontTx/>
              <a:buNone/>
            </a:pPr>
            <a:endParaRPr lang="fr-FR" dirty="0"/>
          </a:p>
          <a:p>
            <a:pPr marL="0" indent="0">
              <a:buFontTx/>
              <a:buNone/>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13</a:t>
            </a:fld>
            <a:endParaRPr lang="fr-FR" dirty="0"/>
          </a:p>
        </p:txBody>
      </p:sp>
    </p:spTree>
    <p:extLst>
      <p:ext uri="{BB962C8B-B14F-4D97-AF65-F5344CB8AC3E}">
        <p14:creationId xmlns:p14="http://schemas.microsoft.com/office/powerpoint/2010/main" val="56616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Lycée POTHIER assez bas </a:t>
            </a:r>
            <a:r>
              <a:rPr lang="fr-FR" dirty="0" smtClean="0">
                <a:sym typeface="Wingdings"/>
              </a:rPr>
              <a:t> décroche cette</a:t>
            </a:r>
            <a:r>
              <a:rPr lang="fr-FR" baseline="0" dirty="0" smtClean="0">
                <a:sym typeface="Wingdings"/>
              </a:rPr>
              <a:t> année pourquoi , </a:t>
            </a:r>
          </a:p>
          <a:p>
            <a:r>
              <a:rPr lang="fr-FR" baseline="0" dirty="0" smtClean="0">
                <a:sym typeface="Wingdings"/>
              </a:rPr>
              <a:t>Lycée St CROIX à l’inverse une augmentation régulière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14</a:t>
            </a:fld>
            <a:endParaRPr lang="fr-FR" dirty="0"/>
          </a:p>
        </p:txBody>
      </p:sp>
    </p:spTree>
    <p:extLst>
      <p:ext uri="{BB962C8B-B14F-4D97-AF65-F5344CB8AC3E}">
        <p14:creationId xmlns:p14="http://schemas.microsoft.com/office/powerpoint/2010/main" val="25061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Pb : </a:t>
            </a:r>
            <a:r>
              <a:rPr lang="fr-FR" dirty="0" err="1"/>
              <a:t>Disp</a:t>
            </a:r>
            <a:r>
              <a:rPr lang="fr-FR" baseline="0" dirty="0"/>
              <a:t> total</a:t>
            </a:r>
            <a:endParaRPr lang="fr-FR" dirty="0"/>
          </a:p>
          <a:p>
            <a:r>
              <a:rPr lang="fr-FR" dirty="0"/>
              <a:t>DOLTO</a:t>
            </a:r>
          </a:p>
          <a:p>
            <a:r>
              <a:rPr lang="fr-FR" dirty="0"/>
              <a:t>Charles </a:t>
            </a:r>
            <a:r>
              <a:rPr lang="fr-FR" dirty="0" err="1"/>
              <a:t>Peguy</a:t>
            </a:r>
            <a:endParaRPr lang="fr-FR" dirty="0"/>
          </a:p>
          <a:p>
            <a:endParaRPr lang="fr-FR" dirty="0" smtClean="0"/>
          </a:p>
          <a:p>
            <a:r>
              <a:rPr lang="fr-FR" dirty="0" smtClean="0"/>
              <a:t>Lycée en f</a:t>
            </a:r>
            <a:r>
              <a:rPr lang="fr-FR" dirty="0" smtClean="0"/>
              <a:t>orêt attention </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15</a:t>
            </a:fld>
            <a:endParaRPr lang="fr-FR"/>
          </a:p>
        </p:txBody>
      </p:sp>
    </p:spTree>
    <p:extLst>
      <p:ext uri="{BB962C8B-B14F-4D97-AF65-F5344CB8AC3E}">
        <p14:creationId xmlns:p14="http://schemas.microsoft.com/office/powerpoint/2010/main" val="2350817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Pb</a:t>
            </a:r>
            <a:r>
              <a:rPr lang="fr-FR" baseline="0" dirty="0"/>
              <a:t> </a:t>
            </a:r>
            <a:r>
              <a:rPr lang="fr-FR" baseline="0" dirty="0" err="1"/>
              <a:t>disp</a:t>
            </a:r>
            <a:r>
              <a:rPr lang="fr-FR" baseline="0" dirty="0"/>
              <a:t> : </a:t>
            </a:r>
          </a:p>
          <a:p>
            <a:r>
              <a:rPr lang="fr-FR" baseline="0" dirty="0"/>
              <a:t>Jean ZAY</a:t>
            </a:r>
          </a:p>
          <a:p>
            <a:r>
              <a:rPr lang="fr-FR" baseline="0" dirty="0"/>
              <a:t>Pothier</a:t>
            </a:r>
          </a:p>
          <a:p>
            <a:r>
              <a:rPr lang="fr-FR" baseline="0" dirty="0"/>
              <a:t>Voltaire</a:t>
            </a:r>
          </a:p>
          <a:p>
            <a:endParaRPr lang="fr-FR" baseline="0" dirty="0"/>
          </a:p>
          <a:p>
            <a:r>
              <a:rPr lang="fr-FR" baseline="0" dirty="0"/>
              <a:t>Pb 1 DI  : LGTA </a:t>
            </a:r>
            <a:r>
              <a:rPr lang="fr-FR" baseline="0" dirty="0" smtClean="0"/>
              <a:t>45 + Jean Zay </a:t>
            </a:r>
          </a:p>
          <a:p>
            <a:endParaRPr lang="fr-FR" baseline="0" dirty="0" smtClean="0"/>
          </a:p>
          <a:p>
            <a:r>
              <a:rPr lang="fr-FR" baseline="0" dirty="0" smtClean="0"/>
              <a:t>Idem </a:t>
            </a:r>
            <a:r>
              <a:rPr lang="fr-FR" baseline="0" dirty="0"/>
              <a:t>pour 2 </a:t>
            </a:r>
            <a:r>
              <a:rPr lang="fr-FR" baseline="0" dirty="0" smtClean="0"/>
              <a:t>DI pour LGTA 45</a:t>
            </a:r>
            <a:endParaRPr lang="fr-FR" baseline="0" dirty="0"/>
          </a:p>
          <a:p>
            <a:endParaRPr lang="fr-FR" baseline="0" dirty="0"/>
          </a:p>
          <a:p>
            <a:r>
              <a:rPr lang="fr-FR" baseline="0" dirty="0"/>
              <a:t>Pb protocole : Jean </a:t>
            </a:r>
            <a:r>
              <a:rPr lang="fr-FR" baseline="0" dirty="0" smtClean="0"/>
              <a:t>ZAY LGTA</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16</a:t>
            </a:fld>
            <a:endParaRPr lang="fr-FR"/>
          </a:p>
        </p:txBody>
      </p:sp>
    </p:spTree>
    <p:extLst>
      <p:ext uri="{BB962C8B-B14F-4D97-AF65-F5344CB8AC3E}">
        <p14:creationId xmlns:p14="http://schemas.microsoft.com/office/powerpoint/2010/main" val="169887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3 </a:t>
            </a:r>
            <a:r>
              <a:rPr lang="fr-FR" baseline="0" dirty="0"/>
              <a:t>EPLE en dehors de l’espace de confiance  : </a:t>
            </a:r>
          </a:p>
          <a:p>
            <a:pPr marL="171450" indent="-171450">
              <a:buFontTx/>
              <a:buChar char="-"/>
            </a:pPr>
            <a:r>
              <a:rPr lang="fr-FR" baseline="0" dirty="0" smtClean="0"/>
              <a:t>Lycée Agricole </a:t>
            </a:r>
          </a:p>
          <a:p>
            <a:pPr marL="171450" indent="-171450">
              <a:buFontTx/>
              <a:buChar char="-"/>
            </a:pPr>
            <a:r>
              <a:rPr lang="fr-FR" baseline="0" dirty="0" smtClean="0"/>
              <a:t>Lycée Pasteur</a:t>
            </a:r>
          </a:p>
          <a:p>
            <a:pPr marL="171450" indent="-171450">
              <a:buFontTx/>
              <a:buChar char="-"/>
            </a:pPr>
            <a:r>
              <a:rPr lang="fr-FR" baseline="0" dirty="0" smtClean="0"/>
              <a:t>Lycée ROLLINAT</a:t>
            </a:r>
          </a:p>
          <a:p>
            <a:pPr marL="171450" indent="-171450">
              <a:buFontTx/>
              <a:buChar char="-"/>
            </a:pPr>
            <a:endParaRPr lang="fr-FR" baseline="0"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17</a:t>
            </a:fld>
            <a:endParaRPr lang="fr-FR"/>
          </a:p>
        </p:txBody>
      </p:sp>
    </p:spTree>
    <p:extLst>
      <p:ext uri="{BB962C8B-B14F-4D97-AF65-F5344CB8AC3E}">
        <p14:creationId xmlns:p14="http://schemas.microsoft.com/office/powerpoint/2010/main" val="206387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L’analyse de l’historique des moyennes EPS</a:t>
            </a:r>
            <a:r>
              <a:rPr lang="fr-FR" baseline="0" dirty="0"/>
              <a:t> au sein de chaque établissement est indispensable pour chaque équipe afin de mesurer l’effet de l’offre de formation, de l’offre de certification sur les acquis des élèves en fin de cursus.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Vous devez utiliser un conseil d’enseignement de fin d’année pour analyser vos résultats et les comparer ( Sur plusieurs années / EPLE / </a:t>
            </a:r>
            <a:r>
              <a:rPr lang="fr-FR" baseline="0" dirty="0" err="1"/>
              <a:t>Acad</a:t>
            </a:r>
            <a:r>
              <a:rPr lang="fr-FR" baseline="0" dirty="0"/>
              <a:t>) </a:t>
            </a:r>
            <a:r>
              <a:rPr lang="fr-FR" baseline="0" dirty="0">
                <a:sym typeface="Wingdings"/>
              </a:rPr>
              <a:t>prise de décision sur l’OF / OC</a:t>
            </a:r>
            <a:endParaRPr lang="fr-FR" baseline="0" dirty="0"/>
          </a:p>
          <a:p>
            <a:endParaRPr lang="fr-FR" baseline="0" dirty="0"/>
          </a:p>
          <a:p>
            <a:pPr marL="171450" indent="-171450">
              <a:buFontTx/>
              <a:buChar char="-"/>
            </a:pPr>
            <a:endParaRPr lang="fr-FR" baseline="0" dirty="0">
              <a:sym typeface="Wingdings"/>
            </a:endParaRPr>
          </a:p>
          <a:p>
            <a:pPr marL="171450" indent="-171450">
              <a:buFontTx/>
              <a:buChar char="-"/>
            </a:pPr>
            <a:r>
              <a:rPr lang="fr-FR" baseline="0" dirty="0">
                <a:sym typeface="Wingdings"/>
              </a:rPr>
              <a:t>Des cas particuliers  : </a:t>
            </a:r>
            <a:endParaRPr lang="fr-FR" baseline="0" dirty="0" smtClean="0">
              <a:sym typeface="Wingdings"/>
            </a:endParaRPr>
          </a:p>
          <a:p>
            <a:pPr marL="171450" indent="-171450">
              <a:buFontTx/>
              <a:buChar char="-"/>
            </a:pPr>
            <a:r>
              <a:rPr lang="fr-FR" baseline="0" dirty="0" smtClean="0">
                <a:sym typeface="Wingdings"/>
              </a:rPr>
              <a:t>Lycée agri</a:t>
            </a:r>
          </a:p>
          <a:p>
            <a:pPr marL="171450" indent="-171450">
              <a:buFontTx/>
              <a:buChar char="-"/>
            </a:pPr>
            <a:r>
              <a:rPr lang="fr-FR" baseline="0" dirty="0" smtClean="0">
                <a:sym typeface="Wingdings"/>
              </a:rPr>
              <a:t>Lycée Pasteur presque 1 point </a:t>
            </a:r>
          </a:p>
          <a:p>
            <a:pPr marL="171450" indent="-171450">
              <a:buFontTx/>
              <a:buChar char="-"/>
            </a:pPr>
            <a:r>
              <a:rPr lang="fr-FR" baseline="0" dirty="0" smtClean="0">
                <a:sym typeface="Wingdings"/>
              </a:rPr>
              <a:t>Lycée ROLLINAT +1 point </a:t>
            </a:r>
          </a:p>
          <a:p>
            <a:pPr marL="171450" indent="-171450">
              <a:buFontTx/>
              <a:buChar char="-"/>
            </a:pPr>
            <a:endParaRPr lang="fr-FR" baseline="0" dirty="0">
              <a:sym typeface="Wingdings"/>
            </a:endParaRP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18</a:t>
            </a:fld>
            <a:endParaRPr lang="fr-FR" dirty="0"/>
          </a:p>
        </p:txBody>
      </p:sp>
    </p:spTree>
    <p:extLst>
      <p:ext uri="{BB962C8B-B14F-4D97-AF65-F5344CB8AC3E}">
        <p14:creationId xmlns:p14="http://schemas.microsoft.com/office/powerpoint/2010/main" val="63243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PB </a:t>
            </a:r>
            <a:r>
              <a:rPr lang="fr-FR" dirty="0" err="1"/>
              <a:t>Disp</a:t>
            </a:r>
            <a:r>
              <a:rPr lang="fr-FR" dirty="0"/>
              <a:t> : </a:t>
            </a:r>
          </a:p>
          <a:p>
            <a:r>
              <a:rPr lang="fr-FR" dirty="0"/>
              <a:t>LGTA Châteauroux</a:t>
            </a:r>
          </a:p>
          <a:p>
            <a:endParaRPr lang="fr-FR" baseline="0" dirty="0"/>
          </a:p>
          <a:p>
            <a:r>
              <a:rPr lang="fr-FR" baseline="0" dirty="0"/>
              <a:t>Pb 2 </a:t>
            </a:r>
            <a:r>
              <a:rPr lang="fr-FR" baseline="0" dirty="0" err="1"/>
              <a:t>DISp</a:t>
            </a:r>
            <a:r>
              <a:rPr lang="fr-FR" baseline="0" dirty="0"/>
              <a:t> : </a:t>
            </a:r>
          </a:p>
          <a:p>
            <a:pPr marL="171450" indent="-171450">
              <a:buFontTx/>
              <a:buChar char="-"/>
            </a:pPr>
            <a:r>
              <a:rPr lang="fr-FR" baseline="0" dirty="0"/>
              <a:t>ROLLINAT</a:t>
            </a:r>
          </a:p>
          <a:p>
            <a:pPr marL="0" indent="0">
              <a:buFontTx/>
              <a:buNone/>
            </a:pPr>
            <a:endParaRPr lang="fr-FR" baseline="0" dirty="0"/>
          </a:p>
          <a:p>
            <a:pPr marL="0" indent="0">
              <a:buFontTx/>
              <a:buNone/>
            </a:pPr>
            <a:r>
              <a:rPr lang="fr-FR" baseline="0" dirty="0"/>
              <a:t>PB 1 </a:t>
            </a:r>
            <a:r>
              <a:rPr lang="fr-FR" baseline="0" dirty="0" err="1"/>
              <a:t>Disp</a:t>
            </a:r>
            <a:r>
              <a:rPr lang="fr-FR" baseline="0" dirty="0"/>
              <a:t>  : </a:t>
            </a:r>
          </a:p>
          <a:p>
            <a:pPr marL="171450" indent="-171450">
              <a:buFontTx/>
              <a:buChar char="-"/>
            </a:pPr>
            <a:r>
              <a:rPr lang="fr-FR" baseline="0" dirty="0"/>
              <a:t>ST SOLANGE !!</a:t>
            </a:r>
          </a:p>
          <a:p>
            <a:pPr marL="171450" indent="-171450">
              <a:buFontTx/>
              <a:buChar char="-"/>
            </a:pPr>
            <a:endParaRPr lang="fr-FR" baseline="0" dirty="0"/>
          </a:p>
          <a:p>
            <a:pPr marL="171450" indent="-171450">
              <a:buFontTx/>
              <a:buChar char="-"/>
            </a:pPr>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19</a:t>
            </a:fld>
            <a:endParaRPr lang="fr-FR"/>
          </a:p>
        </p:txBody>
      </p:sp>
    </p:spTree>
    <p:extLst>
      <p:ext uri="{BB962C8B-B14F-4D97-AF65-F5344CB8AC3E}">
        <p14:creationId xmlns:p14="http://schemas.microsoft.com/office/powerpoint/2010/main" val="3851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a:t>*Lire les</a:t>
            </a:r>
            <a:r>
              <a:rPr lang="fr-FR" baseline="0" dirty="0"/>
              <a:t> éléments de la circulaire. </a:t>
            </a:r>
          </a:p>
          <a:p>
            <a:pPr marL="171450" indent="-171450">
              <a:buFontTx/>
              <a:buChar char="•"/>
            </a:pPr>
            <a:r>
              <a:rPr lang="fr-FR" baseline="0" dirty="0" smtClean="0"/>
              <a:t>**idée d’être au bénéfice du candidat.</a:t>
            </a:r>
            <a:endParaRPr lang="fr-FR" baseline="0" dirty="0"/>
          </a:p>
          <a:p>
            <a:pPr marL="171450" indent="-171450">
              <a:buFontTx/>
              <a:buChar char="•"/>
            </a:pPr>
            <a:r>
              <a:rPr lang="fr-FR" baseline="0" dirty="0"/>
              <a:t>**Dans le cas où les pièces </a:t>
            </a:r>
            <a:r>
              <a:rPr lang="fr-FR" baseline="0" dirty="0" smtClean="0"/>
              <a:t>présentées seraient </a:t>
            </a:r>
            <a:r>
              <a:rPr lang="fr-FR" baseline="0" dirty="0"/>
              <a:t>jugées recevables, le recteur, après avis </a:t>
            </a:r>
            <a:r>
              <a:rPr lang="fr-FR" baseline="0" dirty="0" err="1"/>
              <a:t>fav</a:t>
            </a:r>
            <a:r>
              <a:rPr lang="fr-FR" baseline="0" dirty="0"/>
              <a:t> de la </a:t>
            </a:r>
            <a:r>
              <a:rPr lang="fr-FR" baseline="0" dirty="0" err="1"/>
              <a:t>com</a:t>
            </a:r>
            <a:r>
              <a:rPr lang="fr-FR" baseline="0" dirty="0"/>
              <a:t> </a:t>
            </a:r>
            <a:r>
              <a:rPr lang="fr-FR" baseline="0" dirty="0" err="1"/>
              <a:t>acad</a:t>
            </a:r>
            <a:r>
              <a:rPr lang="fr-FR" baseline="0" dirty="0"/>
              <a:t> pourra autoriser la certif sur une seule </a:t>
            </a:r>
            <a:r>
              <a:rPr lang="fr-FR" baseline="0" dirty="0" err="1"/>
              <a:t>éval</a:t>
            </a:r>
            <a:r>
              <a:rPr lang="fr-FR" baseline="0" dirty="0"/>
              <a:t> </a:t>
            </a:r>
            <a:r>
              <a:rPr lang="fr-FR" baseline="0" dirty="0">
                <a:sym typeface="Wingdings"/>
              </a:rPr>
              <a:t> idée de verrouiller.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a:t>
            </a:fld>
            <a:endParaRPr lang="fr-FR"/>
          </a:p>
        </p:txBody>
      </p:sp>
    </p:spTree>
    <p:extLst>
      <p:ext uri="{BB962C8B-B14F-4D97-AF65-F5344CB8AC3E}">
        <p14:creationId xmlns:p14="http://schemas.microsoft.com/office/powerpoint/2010/main" val="388450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smtClean="0"/>
              <a:t>En dehors de l’espace de confiance :</a:t>
            </a:r>
          </a:p>
          <a:p>
            <a:r>
              <a:rPr lang="fr-FR" dirty="0" smtClean="0"/>
              <a:t>EFPA du</a:t>
            </a:r>
            <a:r>
              <a:rPr lang="fr-FR" baseline="0" dirty="0" smtClean="0"/>
              <a:t> cher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20</a:t>
            </a:fld>
            <a:endParaRPr lang="fr-FR"/>
          </a:p>
        </p:txBody>
      </p:sp>
    </p:spTree>
    <p:extLst>
      <p:ext uri="{BB962C8B-B14F-4D97-AF65-F5344CB8AC3E}">
        <p14:creationId xmlns:p14="http://schemas.microsoft.com/office/powerpoint/2010/main" val="3370410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Vous devez utiliser un conseil d’enseignement de fin d’année pour analyser vos résultats et les comparer ( Sur plusieurs années / EPLE / </a:t>
            </a:r>
            <a:r>
              <a:rPr lang="fr-FR" baseline="0" dirty="0" err="1"/>
              <a:t>Acad</a:t>
            </a:r>
            <a:r>
              <a:rPr lang="fr-FR" baseline="0" dirty="0"/>
              <a:t>) </a:t>
            </a:r>
            <a:r>
              <a:rPr lang="fr-FR" baseline="0" dirty="0">
                <a:sym typeface="Wingdings"/>
              </a:rPr>
              <a:t>prise de décision sur l’OF / OC</a:t>
            </a:r>
            <a:endParaRPr lang="fr-FR" baseline="0" dirty="0"/>
          </a:p>
          <a:p>
            <a:pPr marL="171450" indent="-171450">
              <a:buFontTx/>
              <a:buChar char="-"/>
            </a:pPr>
            <a:endParaRPr lang="fr-FR" baseline="0" dirty="0">
              <a:sym typeface="Wingdings"/>
            </a:endParaRPr>
          </a:p>
          <a:p>
            <a:pPr marL="171450" indent="-171450">
              <a:buFontTx/>
              <a:buChar char="-"/>
            </a:pPr>
            <a:r>
              <a:rPr lang="fr-FR" baseline="0" dirty="0">
                <a:sym typeface="Wingdings"/>
              </a:rPr>
              <a:t>Des cas particuliers  : </a:t>
            </a:r>
            <a:endParaRPr lang="fr-FR" baseline="0" dirty="0" smtClean="0">
              <a:sym typeface="Wingdings"/>
            </a:endParaRPr>
          </a:p>
          <a:p>
            <a:pPr marL="171450" indent="-171450">
              <a:buFontTx/>
              <a:buChar char="-"/>
            </a:pPr>
            <a:endParaRPr lang="fr-FR" baseline="0" dirty="0" smtClean="0">
              <a:sym typeface="Wingdings"/>
            </a:endParaRPr>
          </a:p>
          <a:p>
            <a:pPr marL="171450" indent="-171450">
              <a:buFontTx/>
              <a:buChar char="-"/>
            </a:pPr>
            <a:r>
              <a:rPr lang="fr-FR" baseline="0" dirty="0" smtClean="0">
                <a:sym typeface="Wingdings"/>
              </a:rPr>
              <a:t>EFPA du cher</a:t>
            </a:r>
          </a:p>
          <a:p>
            <a:pPr marL="171450" indent="-171450">
              <a:buFontTx/>
              <a:buChar char="-"/>
            </a:pPr>
            <a:r>
              <a:rPr lang="fr-FR" baseline="0" dirty="0" smtClean="0">
                <a:sym typeface="Wingdings"/>
              </a:rPr>
              <a:t>Lycée Henry Brisson  : 15,22 à 12,82 en 4 sessions ? </a:t>
            </a:r>
          </a:p>
          <a:p>
            <a:pPr marL="171450" indent="-171450">
              <a:buFontTx/>
              <a:buChar char="-"/>
            </a:pPr>
            <a:r>
              <a:rPr lang="fr-FR" baseline="0" dirty="0" smtClean="0">
                <a:sym typeface="Wingdings"/>
              </a:rPr>
              <a:t>Attention Henri Brisson </a:t>
            </a:r>
            <a:endParaRPr lang="fr-FR" baseline="0" dirty="0">
              <a:sym typeface="Wingdings"/>
            </a:endParaRP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21</a:t>
            </a:fld>
            <a:endParaRPr lang="fr-FR" dirty="0"/>
          </a:p>
        </p:txBody>
      </p:sp>
    </p:spTree>
    <p:extLst>
      <p:ext uri="{BB962C8B-B14F-4D97-AF65-F5344CB8AC3E}">
        <p14:creationId xmlns:p14="http://schemas.microsoft.com/office/powerpoint/2010/main" val="291411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Pb </a:t>
            </a:r>
            <a:r>
              <a:rPr lang="fr-FR" dirty="0" err="1"/>
              <a:t>disp</a:t>
            </a:r>
            <a:r>
              <a:rPr lang="fr-FR" dirty="0"/>
              <a:t> </a:t>
            </a:r>
            <a:r>
              <a:rPr lang="fr-FR" dirty="0" err="1"/>
              <a:t>tot</a:t>
            </a:r>
            <a:r>
              <a:rPr lang="fr-FR" dirty="0"/>
              <a:t> : </a:t>
            </a:r>
          </a:p>
          <a:p>
            <a:r>
              <a:rPr lang="fr-FR" dirty="0" smtClean="0"/>
              <a:t> </a:t>
            </a:r>
          </a:p>
          <a:p>
            <a:r>
              <a:rPr lang="fr-FR" dirty="0" smtClean="0"/>
              <a:t>Pierre</a:t>
            </a:r>
            <a:r>
              <a:rPr lang="fr-FR" baseline="0" dirty="0" smtClean="0"/>
              <a:t> Emile </a:t>
            </a:r>
            <a:r>
              <a:rPr lang="fr-FR" dirty="0" smtClean="0"/>
              <a:t>Martin</a:t>
            </a:r>
            <a:r>
              <a:rPr lang="fr-FR" baseline="0" dirty="0" smtClean="0"/>
              <a:t> </a:t>
            </a:r>
            <a:endParaRPr lang="fr-FR" dirty="0"/>
          </a:p>
          <a:p>
            <a:endParaRPr lang="fr-FR" dirty="0"/>
          </a:p>
          <a:p>
            <a:r>
              <a:rPr lang="fr-FR" dirty="0"/>
              <a:t>2</a:t>
            </a:r>
            <a:r>
              <a:rPr lang="fr-FR" baseline="0" dirty="0"/>
              <a:t> DI  : Marguerite de </a:t>
            </a:r>
            <a:r>
              <a:rPr lang="fr-FR" baseline="0" dirty="0" err="1" smtClean="0"/>
              <a:t>navard</a:t>
            </a:r>
            <a:endParaRPr lang="fr-FR" baseline="0" dirty="0" smtClean="0"/>
          </a:p>
          <a:p>
            <a:endParaRPr lang="fr-FR" baseline="0" dirty="0" smtClean="0"/>
          </a:p>
          <a:p>
            <a:r>
              <a:rPr lang="fr-FR" baseline="0" dirty="0" smtClean="0"/>
              <a:t>1 DI : Jean MOULIN </a:t>
            </a:r>
            <a:endParaRPr lang="fr-FR" baseline="0" dirty="0"/>
          </a:p>
          <a:p>
            <a:endParaRPr lang="fr-FR" baseline="0" dirty="0"/>
          </a:p>
          <a:p>
            <a:r>
              <a:rPr lang="fr-FR" baseline="0" dirty="0"/>
              <a:t>Protocole  : MDN (</a:t>
            </a:r>
            <a:r>
              <a:rPr lang="fr-FR" baseline="0" dirty="0" err="1"/>
              <a:t>pb</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22</a:t>
            </a:fld>
            <a:endParaRPr lang="fr-FR"/>
          </a:p>
        </p:txBody>
      </p:sp>
    </p:spTree>
    <p:extLst>
      <p:ext uri="{BB962C8B-B14F-4D97-AF65-F5344CB8AC3E}">
        <p14:creationId xmlns:p14="http://schemas.microsoft.com/office/powerpoint/2010/main" val="948337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Tous dans l’espace de confiance même si</a:t>
            </a:r>
            <a:r>
              <a:rPr lang="fr-FR" baseline="0" dirty="0" smtClean="0"/>
              <a:t> GRANDMONT est encore un peu faible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23</a:t>
            </a:fld>
            <a:endParaRPr lang="fr-FR"/>
          </a:p>
        </p:txBody>
      </p:sp>
    </p:spTree>
    <p:extLst>
      <p:ext uri="{BB962C8B-B14F-4D97-AF65-F5344CB8AC3E}">
        <p14:creationId xmlns:p14="http://schemas.microsoft.com/office/powerpoint/2010/main" val="3171464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L’analyse de l’historique des moyennes EPS</a:t>
            </a:r>
            <a:r>
              <a:rPr lang="fr-FR" baseline="0" dirty="0"/>
              <a:t> au sein de chaque établissement est indispensable pour chaque équipe afin de mesurer l’effet de l’offre de formation, de l’offre de certification sur les acquis des élèves en fin de cursus.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Vous devez utiliser un conseil d’enseignement de fin d’année pour analyser vos résultats et les comparer ( Sur plusieurs années / EPLE / </a:t>
            </a:r>
            <a:r>
              <a:rPr lang="fr-FR" baseline="0" dirty="0" err="1"/>
              <a:t>Acad</a:t>
            </a:r>
            <a:r>
              <a:rPr lang="fr-FR" baseline="0" dirty="0"/>
              <a:t>) </a:t>
            </a:r>
            <a:r>
              <a:rPr lang="fr-FR" baseline="0" dirty="0">
                <a:sym typeface="Wingdings"/>
              </a:rPr>
              <a:t>prise de décision sur l’OF / OC</a:t>
            </a:r>
            <a:endParaRPr lang="fr-FR" baseline="0" dirty="0"/>
          </a:p>
          <a:p>
            <a:endParaRPr lang="fr-FR" baseline="0" dirty="0"/>
          </a:p>
          <a:p>
            <a:r>
              <a:rPr lang="fr-FR" dirty="0" smtClean="0"/>
              <a:t>Un effort constaté à Choiseul et </a:t>
            </a:r>
            <a:r>
              <a:rPr lang="fr-FR" dirty="0" err="1" smtClean="0"/>
              <a:t>descartes</a:t>
            </a:r>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24</a:t>
            </a:fld>
            <a:endParaRPr lang="fr-FR" dirty="0"/>
          </a:p>
        </p:txBody>
      </p:sp>
    </p:spTree>
    <p:extLst>
      <p:ext uri="{BB962C8B-B14F-4D97-AF65-F5344CB8AC3E}">
        <p14:creationId xmlns:p14="http://schemas.microsoft.com/office/powerpoint/2010/main" val="345458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St DENIS / St MARGUERITE </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25</a:t>
            </a:fld>
            <a:endParaRPr lang="fr-FR" dirty="0"/>
          </a:p>
        </p:txBody>
      </p:sp>
    </p:spTree>
    <p:extLst>
      <p:ext uri="{BB962C8B-B14F-4D97-AF65-F5344CB8AC3E}">
        <p14:creationId xmlns:p14="http://schemas.microsoft.com/office/powerpoint/2010/main" val="270640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Pb </a:t>
            </a:r>
            <a:r>
              <a:rPr lang="fr-FR" dirty="0" err="1"/>
              <a:t>Disp</a:t>
            </a:r>
            <a:r>
              <a:rPr lang="fr-FR" dirty="0"/>
              <a:t> total</a:t>
            </a:r>
            <a:r>
              <a:rPr lang="fr-FR" baseline="0" dirty="0"/>
              <a:t> : </a:t>
            </a:r>
          </a:p>
          <a:p>
            <a:r>
              <a:rPr lang="fr-FR" baseline="0" dirty="0"/>
              <a:t>DESCARTES </a:t>
            </a:r>
          </a:p>
          <a:p>
            <a:r>
              <a:rPr lang="fr-FR" baseline="0" dirty="0"/>
              <a:t>LGTA</a:t>
            </a:r>
          </a:p>
          <a:p>
            <a:r>
              <a:rPr lang="fr-FR" baseline="0" dirty="0" smtClean="0"/>
              <a:t>Un peu </a:t>
            </a:r>
            <a:r>
              <a:rPr lang="fr-FR" baseline="0" dirty="0" err="1" smtClean="0"/>
              <a:t>choiseul</a:t>
            </a:r>
            <a:endParaRPr lang="fr-FR" baseline="0" dirty="0" smtClean="0"/>
          </a:p>
          <a:p>
            <a:endParaRPr lang="fr-FR" baseline="0" dirty="0"/>
          </a:p>
          <a:p>
            <a:r>
              <a:rPr lang="fr-FR" baseline="0" dirty="0"/>
              <a:t>Pb 2 </a:t>
            </a:r>
            <a:r>
              <a:rPr lang="fr-FR" baseline="0" dirty="0" err="1"/>
              <a:t>Disp</a:t>
            </a:r>
            <a:r>
              <a:rPr lang="fr-FR" baseline="0" dirty="0"/>
              <a:t>  : </a:t>
            </a:r>
          </a:p>
          <a:p>
            <a:r>
              <a:rPr lang="fr-FR" baseline="0" dirty="0"/>
              <a:t>Balzac </a:t>
            </a:r>
          </a:p>
          <a:p>
            <a:r>
              <a:rPr lang="fr-FR" baseline="0" dirty="0"/>
              <a:t>Choiseul </a:t>
            </a:r>
          </a:p>
          <a:p>
            <a:r>
              <a:rPr lang="fr-FR" baseline="0" dirty="0"/>
              <a:t>Vaucanson</a:t>
            </a:r>
          </a:p>
          <a:p>
            <a:endParaRPr lang="fr-FR" baseline="0" dirty="0"/>
          </a:p>
          <a:p>
            <a:r>
              <a:rPr lang="fr-FR" baseline="0" dirty="0"/>
              <a:t>Pb 1 </a:t>
            </a:r>
            <a:r>
              <a:rPr lang="fr-FR" baseline="0" dirty="0" err="1"/>
              <a:t>Disp</a:t>
            </a:r>
            <a:r>
              <a:rPr lang="fr-FR" baseline="0" dirty="0"/>
              <a:t> : </a:t>
            </a:r>
          </a:p>
          <a:p>
            <a:r>
              <a:rPr lang="fr-FR" baseline="0" dirty="0"/>
              <a:t>Balzac </a:t>
            </a:r>
          </a:p>
          <a:p>
            <a:r>
              <a:rPr lang="fr-FR" baseline="0" dirty="0"/>
              <a:t>Choiseul </a:t>
            </a:r>
          </a:p>
          <a:p>
            <a:r>
              <a:rPr lang="fr-FR" baseline="0" dirty="0"/>
              <a:t>Vaucanson </a:t>
            </a:r>
          </a:p>
          <a:p>
            <a:endParaRPr lang="fr-FR" baseline="0" dirty="0"/>
          </a:p>
          <a:p>
            <a:r>
              <a:rPr lang="fr-FR" baseline="0" dirty="0"/>
              <a:t>Pb Protocole :</a:t>
            </a:r>
          </a:p>
          <a:p>
            <a:r>
              <a:rPr lang="fr-FR" baseline="0" dirty="0"/>
              <a:t>Balzac </a:t>
            </a:r>
          </a:p>
          <a:p>
            <a:r>
              <a:rPr lang="fr-FR" baseline="0" dirty="0"/>
              <a:t>Choiseul </a:t>
            </a:r>
            <a:endParaRPr lang="fr-FR" baseline="0" dirty="0" smtClean="0"/>
          </a:p>
          <a:p>
            <a:r>
              <a:rPr lang="fr-FR" baseline="0" dirty="0" smtClean="0"/>
              <a:t>Vaucanson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26</a:t>
            </a:fld>
            <a:endParaRPr lang="fr-FR"/>
          </a:p>
        </p:txBody>
      </p:sp>
    </p:spTree>
    <p:extLst>
      <p:ext uri="{BB962C8B-B14F-4D97-AF65-F5344CB8AC3E}">
        <p14:creationId xmlns:p14="http://schemas.microsoft.com/office/powerpoint/2010/main" val="1471549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Pb </a:t>
            </a:r>
            <a:r>
              <a:rPr lang="fr-FR" dirty="0" err="1"/>
              <a:t>Disp</a:t>
            </a:r>
            <a:r>
              <a:rPr lang="fr-FR" baseline="0" dirty="0"/>
              <a:t> </a:t>
            </a:r>
            <a:r>
              <a:rPr lang="fr-FR" baseline="0" dirty="0" err="1"/>
              <a:t>tot</a:t>
            </a:r>
            <a:r>
              <a:rPr lang="fr-FR" baseline="0" dirty="0"/>
              <a:t> : </a:t>
            </a:r>
          </a:p>
          <a:p>
            <a:r>
              <a:rPr lang="fr-FR" baseline="0" dirty="0" smtClean="0"/>
              <a:t>PLC</a:t>
            </a:r>
          </a:p>
          <a:p>
            <a:r>
              <a:rPr lang="fr-FR" baseline="0" dirty="0" smtClean="0"/>
              <a:t>St </a:t>
            </a:r>
            <a:r>
              <a:rPr lang="fr-FR" baseline="0" dirty="0" err="1" smtClean="0"/>
              <a:t>gatien</a:t>
            </a:r>
            <a:endParaRPr lang="fr-FR" baseline="0" dirty="0"/>
          </a:p>
          <a:p>
            <a:endParaRPr lang="fr-FR" baseline="0" dirty="0"/>
          </a:p>
          <a:p>
            <a:r>
              <a:rPr lang="fr-FR" baseline="0" dirty="0"/>
              <a:t>Pb 2 </a:t>
            </a:r>
            <a:r>
              <a:rPr lang="fr-FR" baseline="0" dirty="0" err="1"/>
              <a:t>Disp</a:t>
            </a:r>
            <a:r>
              <a:rPr lang="fr-FR" baseline="0" dirty="0"/>
              <a:t>  : </a:t>
            </a:r>
          </a:p>
          <a:p>
            <a:r>
              <a:rPr lang="fr-FR" baseline="0" dirty="0"/>
              <a:t>PLC </a:t>
            </a:r>
          </a:p>
          <a:p>
            <a:r>
              <a:rPr lang="fr-FR" baseline="0" dirty="0"/>
              <a:t>St Gatien</a:t>
            </a:r>
          </a:p>
          <a:p>
            <a:endParaRPr lang="fr-FR" baseline="0" dirty="0"/>
          </a:p>
          <a:p>
            <a:endParaRPr lang="fr-FR" baseline="0" dirty="0"/>
          </a:p>
          <a:p>
            <a:r>
              <a:rPr lang="fr-FR" baseline="0" dirty="0"/>
              <a:t>Pb 1 </a:t>
            </a:r>
            <a:r>
              <a:rPr lang="fr-FR" baseline="0" dirty="0" err="1"/>
              <a:t>Disp</a:t>
            </a:r>
            <a:r>
              <a:rPr lang="fr-FR" baseline="0" dirty="0"/>
              <a:t> : </a:t>
            </a:r>
          </a:p>
          <a:p>
            <a:r>
              <a:rPr lang="fr-FR" baseline="0" dirty="0"/>
              <a:t>ST MEDARD </a:t>
            </a:r>
          </a:p>
          <a:p>
            <a:r>
              <a:rPr lang="fr-FR" baseline="0" dirty="0"/>
              <a:t>ST DENIS </a:t>
            </a:r>
          </a:p>
          <a:p>
            <a:r>
              <a:rPr lang="fr-FR" baseline="0" dirty="0"/>
              <a:t>PLC</a:t>
            </a:r>
          </a:p>
          <a:p>
            <a:endParaRPr lang="fr-FR" baseline="0" dirty="0"/>
          </a:p>
          <a:p>
            <a:r>
              <a:rPr lang="fr-FR" baseline="0" dirty="0"/>
              <a:t>Pb PROTO : </a:t>
            </a:r>
          </a:p>
          <a:p>
            <a:r>
              <a:rPr lang="fr-FR" baseline="0" dirty="0"/>
              <a:t>ST MEDARD </a:t>
            </a:r>
          </a:p>
          <a:p>
            <a:r>
              <a:rPr lang="fr-FR" baseline="0" dirty="0"/>
              <a:t>PLC</a:t>
            </a:r>
          </a:p>
          <a:p>
            <a:r>
              <a:rPr lang="fr-FR" dirty="0" smtClean="0"/>
              <a:t>St Gatien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27</a:t>
            </a:fld>
            <a:endParaRPr lang="fr-FR"/>
          </a:p>
        </p:txBody>
      </p:sp>
    </p:spTree>
    <p:extLst>
      <p:ext uri="{BB962C8B-B14F-4D97-AF65-F5344CB8AC3E}">
        <p14:creationId xmlns:p14="http://schemas.microsoft.com/office/powerpoint/2010/main" val="972403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a:t>
            </a:r>
            <a:r>
              <a:rPr lang="fr-FR" dirty="0"/>
              <a:t>dehors de l’espace de confiance  </a:t>
            </a:r>
            <a:r>
              <a:rPr lang="fr-FR" dirty="0" smtClean="0"/>
              <a:t>:</a:t>
            </a:r>
          </a:p>
          <a:p>
            <a:r>
              <a:rPr lang="fr-FR" dirty="0" smtClean="0"/>
              <a:t>- Le lycée Agricole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28</a:t>
            </a:fld>
            <a:endParaRPr lang="fr-FR"/>
          </a:p>
        </p:txBody>
      </p:sp>
    </p:spTree>
    <p:extLst>
      <p:ext uri="{BB962C8B-B14F-4D97-AF65-F5344CB8AC3E}">
        <p14:creationId xmlns:p14="http://schemas.microsoft.com/office/powerpoint/2010/main" val="3992966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L’analyse de l’historique des moyennes EPS</a:t>
            </a:r>
            <a:r>
              <a:rPr lang="fr-FR" baseline="0" dirty="0"/>
              <a:t> au sein de chaque établissement est indispensable pour chaque équipe afin de mesurer l’effet de l’offre de formation, de l’offre de certification sur les acquis des élèves en fin de cursus.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Vous devez utiliser un conseil d’enseignement de fin d’année pour analyser vos résultats et les comparer ( Sur plusieurs années / EPLE / </a:t>
            </a:r>
            <a:r>
              <a:rPr lang="fr-FR" baseline="0" dirty="0" err="1"/>
              <a:t>Acad</a:t>
            </a:r>
            <a:r>
              <a:rPr lang="fr-FR" baseline="0" dirty="0"/>
              <a:t>) </a:t>
            </a:r>
            <a:r>
              <a:rPr lang="fr-FR" baseline="0" dirty="0">
                <a:sym typeface="Wingdings"/>
              </a:rPr>
              <a:t>prise de décision sur l’OF / OC</a:t>
            </a:r>
            <a:endParaRPr lang="fr-FR" baseline="0" dirty="0"/>
          </a:p>
          <a:p>
            <a:endParaRPr lang="fr-FR" baseline="0" dirty="0"/>
          </a:p>
          <a:p>
            <a:r>
              <a:rPr lang="fr-FR" baseline="0" dirty="0" smtClean="0"/>
              <a:t>Lycée BRANLY</a:t>
            </a:r>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29</a:t>
            </a:fld>
            <a:endParaRPr lang="fr-FR" dirty="0"/>
          </a:p>
        </p:txBody>
      </p:sp>
    </p:spTree>
    <p:extLst>
      <p:ext uri="{BB962C8B-B14F-4D97-AF65-F5344CB8AC3E}">
        <p14:creationId xmlns:p14="http://schemas.microsoft.com/office/powerpoint/2010/main" val="227661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b="1" baseline="0" dirty="0"/>
              <a:t>Les activités de CP1 24,23% </a:t>
            </a:r>
            <a:r>
              <a:rPr lang="fr-FR" b="1" baseline="0" dirty="0">
                <a:sym typeface="Wingdings"/>
              </a:rPr>
              <a:t> stable</a:t>
            </a:r>
            <a:endParaRPr lang="fr-FR"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fr-FR" b="1" baseline="0" dirty="0"/>
              <a:t>Les activités de CP2 augmentent légèrement de 10,14% à 10,58% -</a:t>
            </a:r>
          </a:p>
          <a:p>
            <a:pPr marL="0" marR="0" indent="0" algn="l" defTabSz="457200" rtl="0" eaLnBrk="1" fontAlgn="auto" latinLnBrk="0" hangingPunct="1">
              <a:lnSpc>
                <a:spcPct val="100000"/>
              </a:lnSpc>
              <a:spcBef>
                <a:spcPts val="0"/>
              </a:spcBef>
              <a:spcAft>
                <a:spcPts val="0"/>
              </a:spcAft>
              <a:buClrTx/>
              <a:buSzTx/>
              <a:buFontTx/>
              <a:buNone/>
              <a:tabLst/>
              <a:defRPr/>
            </a:pPr>
            <a:r>
              <a:rPr lang="fr-FR" b="1" baseline="0" dirty="0"/>
              <a:t>Les activités de CP3 augmentent légèrement de 13,26% à 14,17% -</a:t>
            </a:r>
          </a:p>
          <a:p>
            <a:pPr marL="0" indent="0">
              <a:buFontTx/>
              <a:buNone/>
            </a:pPr>
            <a:r>
              <a:rPr lang="fr-FR" b="1" baseline="0" dirty="0"/>
              <a:t>Les activités de CP4 ont clairement diminuées depuis 2009 de la moitié du temps d’enseignement à 1/3 du temps d’enseignement. Elles représentent encore 32,82 % du temps d’enseignement.(légère baisse encore sur 1 an)</a:t>
            </a:r>
          </a:p>
          <a:p>
            <a:pPr marL="0" indent="0">
              <a:buFontTx/>
              <a:buNone/>
            </a:pPr>
            <a:r>
              <a:rPr lang="fr-FR" b="1" baseline="0" dirty="0"/>
              <a:t>Les activités de CP5 continuent à progresser pour arriver à 18,20% cette année. </a:t>
            </a:r>
            <a:r>
              <a:rPr lang="fr-FR" b="1" baseline="0" dirty="0">
                <a:sym typeface="Wingdings"/>
              </a:rPr>
              <a:t>Rappel des programmes : minimum 2 cycles CP5 puisque pas ces activités ne sont pas enseignées en collège. </a:t>
            </a:r>
          </a:p>
          <a:p>
            <a:pPr marL="0" indent="0">
              <a:buFontTx/>
              <a:buNone/>
            </a:pPr>
            <a:r>
              <a:rPr lang="fr-FR" b="1" baseline="0" dirty="0">
                <a:sym typeface="Wingdings"/>
              </a:rPr>
              <a:t>Objectif  : permettre à tous les élèves d’atteindre le N4. </a:t>
            </a:r>
            <a:endParaRPr lang="fr-FR" b="1" baseline="0" dirty="0" smtClean="0">
              <a:sym typeface="Wingdings"/>
            </a:endParaRPr>
          </a:p>
          <a:p>
            <a:pPr marL="0" indent="0">
              <a:buFontTx/>
              <a:buNone/>
            </a:pPr>
            <a:endParaRPr lang="fr-FR" b="1" baseline="0" dirty="0">
              <a:sym typeface="Wingdings"/>
            </a:endParaRPr>
          </a:p>
          <a:p>
            <a:pPr marL="0" indent="0">
              <a:buFontTx/>
              <a:buNone/>
            </a:pPr>
            <a:r>
              <a:rPr lang="fr-FR" b="1" baseline="0" dirty="0"/>
              <a:t>Bilan positif  : une évolution continue en douceur sur les pratiques.</a:t>
            </a: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a:t>
            </a:fld>
            <a:endParaRPr lang="fr-FR"/>
          </a:p>
        </p:txBody>
      </p:sp>
    </p:spTree>
    <p:extLst>
      <p:ext uri="{BB962C8B-B14F-4D97-AF65-F5344CB8AC3E}">
        <p14:creationId xmlns:p14="http://schemas.microsoft.com/office/powerpoint/2010/main" val="3165712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Pb 2</a:t>
            </a:r>
            <a:r>
              <a:rPr lang="fr-FR" baseline="0" dirty="0"/>
              <a:t> DI : </a:t>
            </a:r>
          </a:p>
          <a:p>
            <a:r>
              <a:rPr lang="fr-FR" dirty="0"/>
              <a:t>ROTROU</a:t>
            </a:r>
          </a:p>
          <a:p>
            <a:endParaRPr lang="fr-FR" dirty="0"/>
          </a:p>
          <a:p>
            <a:r>
              <a:rPr lang="fr-FR" dirty="0"/>
              <a:t>Pb 1 DI : </a:t>
            </a:r>
          </a:p>
          <a:p>
            <a:r>
              <a:rPr lang="fr-FR" dirty="0"/>
              <a:t>Emile ZOLA</a:t>
            </a:r>
          </a:p>
          <a:p>
            <a:r>
              <a:rPr lang="fr-FR" dirty="0"/>
              <a:t>LGTA</a:t>
            </a:r>
          </a:p>
          <a:p>
            <a:r>
              <a:rPr lang="fr-FR" dirty="0"/>
              <a:t>Notre Dame </a:t>
            </a:r>
          </a:p>
          <a:p>
            <a:r>
              <a:rPr lang="fr-FR" dirty="0"/>
              <a:t>ROTROU</a:t>
            </a:r>
          </a:p>
          <a:p>
            <a:endParaRPr lang="fr-FR" dirty="0"/>
          </a:p>
          <a:p>
            <a:r>
              <a:rPr lang="fr-FR" dirty="0"/>
              <a:t>Pb proto : </a:t>
            </a:r>
          </a:p>
          <a:p>
            <a:r>
              <a:rPr lang="fr-FR" dirty="0"/>
              <a:t>LGTA </a:t>
            </a:r>
          </a:p>
          <a:p>
            <a:r>
              <a:rPr lang="fr-FR" dirty="0"/>
              <a:t>Notre Dame</a:t>
            </a:r>
          </a:p>
          <a:p>
            <a:r>
              <a:rPr lang="fr-FR" dirty="0"/>
              <a:t>ZOLA</a:t>
            </a:r>
          </a:p>
          <a:p>
            <a:r>
              <a:rPr lang="fr-FR" dirty="0"/>
              <a:t>Notre Dame </a:t>
            </a:r>
          </a:p>
          <a:p>
            <a:r>
              <a:rPr lang="fr-FR" dirty="0"/>
              <a:t>ROTROU</a:t>
            </a: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30</a:t>
            </a:fld>
            <a:endParaRPr lang="fr-FR"/>
          </a:p>
        </p:txBody>
      </p:sp>
    </p:spTree>
    <p:extLst>
      <p:ext uri="{BB962C8B-B14F-4D97-AF65-F5344CB8AC3E}">
        <p14:creationId xmlns:p14="http://schemas.microsoft.com/office/powerpoint/2010/main" val="4005367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dehors de l’espace</a:t>
            </a:r>
            <a:r>
              <a:rPr lang="fr-FR" baseline="0" dirty="0" smtClean="0"/>
              <a:t> de confiance  : </a:t>
            </a:r>
          </a:p>
          <a:p>
            <a:pPr marL="171450" indent="-171450">
              <a:buFontTx/>
              <a:buChar char="-"/>
            </a:pPr>
            <a:r>
              <a:rPr lang="fr-FR" baseline="0" dirty="0" smtClean="0"/>
              <a:t>La Providence </a:t>
            </a:r>
          </a:p>
          <a:p>
            <a:pPr marL="171450" indent="-171450">
              <a:buFontTx/>
              <a:buChar char="-"/>
            </a:pPr>
            <a:r>
              <a:rPr lang="fr-FR" baseline="0" dirty="0" smtClean="0"/>
              <a:t>Lycée Agri</a:t>
            </a:r>
          </a:p>
          <a:p>
            <a:pPr marL="171450" indent="-171450">
              <a:buFontTx/>
              <a:buChar char="-"/>
            </a:pPr>
            <a:r>
              <a:rPr lang="fr-FR" baseline="0" dirty="0" smtClean="0"/>
              <a:t>Lycée de PONTLEVOY</a:t>
            </a:r>
          </a:p>
          <a:p>
            <a:pPr marL="171450" indent="-171450">
              <a:buFontTx/>
              <a:buChar char="-"/>
            </a:pPr>
            <a:r>
              <a:rPr lang="fr-FR" baseline="0" dirty="0" smtClean="0"/>
              <a:t>Lycée ST JOSEPH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31</a:t>
            </a:fld>
            <a:endParaRPr lang="fr-FR"/>
          </a:p>
        </p:txBody>
      </p:sp>
    </p:spTree>
    <p:extLst>
      <p:ext uri="{BB962C8B-B14F-4D97-AF65-F5344CB8AC3E}">
        <p14:creationId xmlns:p14="http://schemas.microsoft.com/office/powerpoint/2010/main" val="1418540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L’analyse de l’historique des moyennes EPS</a:t>
            </a:r>
            <a:r>
              <a:rPr lang="fr-FR" baseline="0" dirty="0"/>
              <a:t> au sein de chaque établissement est indispensable pour chaque équipe afin de mesurer l’effet de l’offre de formation, de l’offre de certification sur les acquis des élèves en fin de cursus.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Vous devez utiliser un conseil d’enseignement de fin d’année pour analyser vos résultats et les comparer ( Sur plusieurs années / EPLE / </a:t>
            </a:r>
            <a:r>
              <a:rPr lang="fr-FR" baseline="0" dirty="0" err="1"/>
              <a:t>Acad</a:t>
            </a:r>
            <a:r>
              <a:rPr lang="fr-FR" baseline="0" dirty="0"/>
              <a:t>) </a:t>
            </a:r>
            <a:r>
              <a:rPr lang="fr-FR" baseline="0" dirty="0">
                <a:sym typeface="Wingdings"/>
              </a:rPr>
              <a:t>prise de décision sur l’OF / OC</a:t>
            </a:r>
            <a:endParaRPr lang="fr-FR" baseline="0" dirty="0"/>
          </a:p>
          <a:p>
            <a:endParaRPr lang="fr-FR" baseline="0" dirty="0"/>
          </a:p>
          <a:p>
            <a:r>
              <a:rPr lang="fr-FR" baseline="0" dirty="0" smtClean="0"/>
              <a:t>Lycée Agricole ? </a:t>
            </a:r>
          </a:p>
          <a:p>
            <a:r>
              <a:rPr lang="fr-FR" baseline="0" dirty="0" smtClean="0"/>
              <a:t>Lycée PONTLEVOY</a:t>
            </a:r>
          </a:p>
          <a:p>
            <a:r>
              <a:rPr lang="fr-FR" baseline="0" dirty="0" smtClean="0"/>
              <a:t>Lycée ST JOSEPH </a:t>
            </a:r>
          </a:p>
          <a:p>
            <a:endParaRPr lang="fr-FR" baseline="0"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32</a:t>
            </a:fld>
            <a:endParaRPr lang="fr-FR" dirty="0"/>
          </a:p>
        </p:txBody>
      </p:sp>
    </p:spTree>
    <p:extLst>
      <p:ext uri="{BB962C8B-B14F-4D97-AF65-F5344CB8AC3E}">
        <p14:creationId xmlns:p14="http://schemas.microsoft.com/office/powerpoint/2010/main" val="3358417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Pb </a:t>
            </a:r>
            <a:r>
              <a:rPr lang="fr-FR" dirty="0" err="1"/>
              <a:t>disp</a:t>
            </a:r>
            <a:r>
              <a:rPr lang="fr-FR" dirty="0"/>
              <a:t> </a:t>
            </a:r>
            <a:r>
              <a:rPr lang="fr-FR" dirty="0" err="1"/>
              <a:t>tot</a:t>
            </a:r>
            <a:r>
              <a:rPr lang="fr-FR" dirty="0"/>
              <a:t>  : </a:t>
            </a:r>
          </a:p>
          <a:p>
            <a:r>
              <a:rPr lang="fr-FR" dirty="0"/>
              <a:t>AUGUSTIN</a:t>
            </a:r>
            <a:r>
              <a:rPr lang="fr-FR" baseline="0" dirty="0"/>
              <a:t> TH</a:t>
            </a:r>
          </a:p>
          <a:p>
            <a:r>
              <a:rPr lang="fr-FR" baseline="0" dirty="0"/>
              <a:t>LGTA </a:t>
            </a:r>
            <a:r>
              <a:rPr lang="fr-FR" baseline="0" dirty="0" err="1"/>
              <a:t>Vendome</a:t>
            </a:r>
            <a:endParaRPr lang="fr-FR" baseline="0" dirty="0"/>
          </a:p>
          <a:p>
            <a:endParaRPr lang="fr-FR" baseline="0" dirty="0"/>
          </a:p>
          <a:p>
            <a:r>
              <a:rPr lang="fr-FR" baseline="0" dirty="0"/>
              <a:t>Pb 2 </a:t>
            </a:r>
            <a:r>
              <a:rPr lang="fr-FR" baseline="0" dirty="0" err="1"/>
              <a:t>Disp</a:t>
            </a:r>
            <a:r>
              <a:rPr lang="fr-FR" baseline="0" dirty="0"/>
              <a:t>  : </a:t>
            </a:r>
          </a:p>
          <a:p>
            <a:r>
              <a:rPr lang="fr-FR" baseline="0" dirty="0"/>
              <a:t>DESSAIGNES</a:t>
            </a:r>
          </a:p>
          <a:p>
            <a:r>
              <a:rPr lang="fr-FR" baseline="0" dirty="0"/>
              <a:t>ST MARIE</a:t>
            </a:r>
          </a:p>
          <a:p>
            <a:endParaRPr lang="fr-FR" baseline="0" dirty="0"/>
          </a:p>
          <a:p>
            <a:r>
              <a:rPr lang="fr-FR" baseline="0" dirty="0"/>
              <a:t>PB 1 </a:t>
            </a:r>
            <a:r>
              <a:rPr lang="fr-FR" baseline="0" dirty="0" err="1"/>
              <a:t>Disp</a:t>
            </a:r>
            <a:r>
              <a:rPr lang="fr-FR" baseline="0" dirty="0"/>
              <a:t> : </a:t>
            </a:r>
          </a:p>
          <a:p>
            <a:r>
              <a:rPr lang="fr-FR" baseline="0" dirty="0"/>
              <a:t>Claude de France</a:t>
            </a:r>
          </a:p>
          <a:p>
            <a:r>
              <a:rPr lang="fr-FR" baseline="0" dirty="0" err="1"/>
              <a:t>Dessaignes</a:t>
            </a:r>
            <a:r>
              <a:rPr lang="fr-FR" baseline="0" dirty="0"/>
              <a:t> </a:t>
            </a:r>
          </a:p>
          <a:p>
            <a:r>
              <a:rPr lang="fr-FR" baseline="0" dirty="0"/>
              <a:t>RONSARD </a:t>
            </a:r>
          </a:p>
          <a:p>
            <a:r>
              <a:rPr lang="fr-FR" baseline="0" dirty="0"/>
              <a:t>ST MARIE</a:t>
            </a:r>
          </a:p>
          <a:p>
            <a:endParaRPr lang="fr-FR" baseline="0" dirty="0"/>
          </a:p>
          <a:p>
            <a:r>
              <a:rPr lang="fr-FR" baseline="0" dirty="0"/>
              <a:t>Pb proto</a:t>
            </a:r>
          </a:p>
          <a:p>
            <a:r>
              <a:rPr lang="fr-FR" baseline="0" dirty="0"/>
              <a:t>DESSAIGNES</a:t>
            </a:r>
          </a:p>
          <a:p>
            <a:r>
              <a:rPr lang="fr-FR" baseline="0" dirty="0"/>
              <a:t>ST MARIE</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33</a:t>
            </a:fld>
            <a:endParaRPr lang="fr-FR"/>
          </a:p>
        </p:txBody>
      </p:sp>
    </p:spTree>
    <p:extLst>
      <p:ext uri="{BB962C8B-B14F-4D97-AF65-F5344CB8AC3E}">
        <p14:creationId xmlns:p14="http://schemas.microsoft.com/office/powerpoint/2010/main" val="3477226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épreuves ponctuelles avec des moyennes</a:t>
            </a:r>
            <a:r>
              <a:rPr lang="fr-FR" baseline="0" dirty="0"/>
              <a:t> très en dessous des moyennes en CCF </a:t>
            </a:r>
            <a:r>
              <a:rPr lang="fr-FR" baseline="0" dirty="0">
                <a:sym typeface="Wingdings"/>
              </a:rPr>
              <a:t> Discours à avoir / candidats. </a:t>
            </a:r>
          </a:p>
          <a:p>
            <a:r>
              <a:rPr lang="fr-FR" baseline="0" dirty="0">
                <a:sym typeface="Wingdings"/>
              </a:rPr>
              <a:t>Des moyennes d’épreuves ponctuelles en baisse par rapport à 2015)  en baisse aussi en 2014 !</a:t>
            </a:r>
          </a:p>
          <a:p>
            <a:r>
              <a:rPr lang="fr-FR" baseline="0" dirty="0">
                <a:sym typeface="Wingdings"/>
              </a:rPr>
              <a:t>Un écart fille / Garçon encore plus important.  TT et Bad </a:t>
            </a:r>
          </a:p>
          <a:p>
            <a:endParaRPr lang="fr-FR" baseline="0" dirty="0">
              <a:sym typeface="Wingdings"/>
            </a:endParaRPr>
          </a:p>
          <a:p>
            <a:r>
              <a:rPr lang="fr-FR" baseline="0" dirty="0">
                <a:sym typeface="Wingdings"/>
              </a:rPr>
              <a:t>Une véritable réflexion doit s’engager dans la préparation des candidats mais aussi dans les modalités d’évaluation  équité sur le territoire national  notamment pour les jeunes filles. </a:t>
            </a:r>
          </a:p>
          <a:p>
            <a:pPr marL="0" indent="0">
              <a:buFont typeface="Wingdings" charset="0"/>
              <a:buNone/>
            </a:pPr>
            <a:endParaRPr lang="fr-FR" baseline="0" dirty="0">
              <a:sym typeface="Wingdings"/>
            </a:endParaRPr>
          </a:p>
          <a:p>
            <a:pPr marL="171450" marR="0" indent="-171450" algn="l" defTabSz="457200" rtl="0" eaLnBrk="1" fontAlgn="auto" latinLnBrk="0" hangingPunct="1">
              <a:lnSpc>
                <a:spcPct val="100000"/>
              </a:lnSpc>
              <a:spcBef>
                <a:spcPts val="0"/>
              </a:spcBef>
              <a:spcAft>
                <a:spcPts val="0"/>
              </a:spcAft>
              <a:buClrTx/>
              <a:buSzTx/>
              <a:buFont typeface="Wingdings" charset="0"/>
              <a:buChar char="à"/>
              <a:tabLst/>
              <a:defRPr/>
            </a:pPr>
            <a:r>
              <a:rPr lang="fr-FR" baseline="0" dirty="0">
                <a:sym typeface="Wingdings"/>
              </a:rPr>
              <a:t>Un point positif : Votre travail sur 3 années tendrait à réduire les écarts et monter le niveau des acquis des élèves. </a:t>
            </a:r>
          </a:p>
          <a:p>
            <a:pPr marL="171450" indent="-171450">
              <a:buFont typeface="Wingdings" charset="0"/>
              <a:buChar char="à"/>
            </a:pP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34</a:t>
            </a:fld>
            <a:endParaRPr lang="fr-FR" dirty="0"/>
          </a:p>
        </p:txBody>
      </p:sp>
    </p:spTree>
    <p:extLst>
      <p:ext uri="{BB962C8B-B14F-4D97-AF65-F5344CB8AC3E}">
        <p14:creationId xmlns:p14="http://schemas.microsoft.com/office/powerpoint/2010/main" val="281738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Problème sur escalade</a:t>
            </a:r>
            <a:r>
              <a:rPr lang="fr-FR" baseline="0" dirty="0"/>
              <a:t> !!</a:t>
            </a:r>
            <a:endParaRPr lang="fr-FR" dirty="0"/>
          </a:p>
          <a:p>
            <a:r>
              <a:rPr lang="fr-FR" baseline="0" dirty="0"/>
              <a:t> </a:t>
            </a:r>
            <a:r>
              <a:rPr lang="fr-FR" dirty="0"/>
              <a:t>W en EPLE sur la communication </a:t>
            </a:r>
            <a:endParaRPr lang="fr-FR" baseline="0" dirty="0"/>
          </a:p>
          <a:p>
            <a:r>
              <a:rPr lang="fr-FR" baseline="0" dirty="0"/>
              <a:t>C’est un niveau 5 de compétence attendue qui est requis</a:t>
            </a:r>
          </a:p>
          <a:p>
            <a:r>
              <a:rPr lang="fr-FR" baseline="0" dirty="0"/>
              <a:t>Si inscrits </a:t>
            </a:r>
            <a:r>
              <a:rPr lang="fr-FR" baseline="0" dirty="0">
                <a:sym typeface="Wingdings"/>
              </a:rPr>
              <a:t> rappeler le calendrier des épreuves afin qu’ils assistent. </a:t>
            </a:r>
          </a:p>
          <a:p>
            <a:endParaRPr lang="fr-FR" baseline="0" dirty="0">
              <a:sym typeface="Wingdings"/>
            </a:endParaRPr>
          </a:p>
          <a:p>
            <a:r>
              <a:rPr lang="fr-FR" baseline="0" dirty="0">
                <a:sym typeface="Wingdings"/>
              </a:rPr>
              <a:t>Voir modalité d’accompagnement pour mieux préparer les candidats. </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35</a:t>
            </a:fld>
            <a:endParaRPr lang="fr-FR" dirty="0"/>
          </a:p>
        </p:txBody>
      </p:sp>
    </p:spTree>
    <p:extLst>
      <p:ext uri="{BB962C8B-B14F-4D97-AF65-F5344CB8AC3E}">
        <p14:creationId xmlns:p14="http://schemas.microsoft.com/office/powerpoint/2010/main" val="861384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Petite baisse d’effectif en Fac CCF ( 442 à 397)</a:t>
            </a:r>
          </a:p>
          <a:p>
            <a:r>
              <a:rPr lang="fr-FR" baseline="0" dirty="0"/>
              <a:t>Stabilité sur Fac Ponctuel </a:t>
            </a:r>
            <a:r>
              <a:rPr lang="fr-FR" baseline="0" dirty="0" smtClean="0"/>
              <a:t>tennis </a:t>
            </a:r>
            <a:endParaRPr lang="fr-FR"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Des taux de présence en hausse sur </a:t>
            </a:r>
            <a:r>
              <a:rPr lang="fr-FR" baseline="0" dirty="0" err="1"/>
              <a:t>choré</a:t>
            </a:r>
            <a:r>
              <a:rPr lang="fr-FR" baseline="0" dirty="0"/>
              <a:t> /  judo et en natation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Escalade : 68 présent en Voie GT </a:t>
            </a:r>
            <a:r>
              <a:rPr lang="fr-FR" baseline="0" dirty="0">
                <a:sym typeface="Wingdings"/>
              </a:rPr>
              <a:t> pour un taux inscrits / présents 61,26% . Pour info TT l’année dernière 21</a:t>
            </a:r>
            <a:r>
              <a:rPr lang="fr-FR" baseline="0" dirty="0"/>
              <a:t>8 présent : 87 % de présences / inscrits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HNSS – 10 effectifs en SHN – 20</a:t>
            </a: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36</a:t>
            </a:fld>
            <a:endParaRPr lang="fr-FR" dirty="0"/>
          </a:p>
        </p:txBody>
      </p:sp>
    </p:spTree>
    <p:extLst>
      <p:ext uri="{BB962C8B-B14F-4D97-AF65-F5344CB8AC3E}">
        <p14:creationId xmlns:p14="http://schemas.microsoft.com/office/powerpoint/2010/main" val="2524877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particularité :  les notes des filles &gt; ou =  à celles des garçons. Sauf en </a:t>
            </a:r>
            <a:r>
              <a:rPr lang="fr-FR" dirty="0" err="1"/>
              <a:t>choré</a:t>
            </a:r>
            <a:r>
              <a:rPr lang="fr-FR" dirty="0"/>
              <a:t> </a:t>
            </a:r>
            <a:r>
              <a:rPr lang="fr-FR" dirty="0" err="1"/>
              <a:t>indiv</a:t>
            </a:r>
            <a:r>
              <a:rPr lang="fr-FR" dirty="0"/>
              <a:t> </a:t>
            </a:r>
            <a:r>
              <a:rPr lang="fr-FR" dirty="0">
                <a:sym typeface="Wingdings"/>
              </a:rPr>
              <a:t> C’est aussi le cas au national</a:t>
            </a:r>
            <a:r>
              <a:rPr lang="fr-FR" baseline="0" dirty="0">
                <a:sym typeface="Wingdings"/>
              </a:rPr>
              <a:t> </a:t>
            </a:r>
            <a:endParaRPr lang="fr-FR" dirty="0"/>
          </a:p>
          <a:p>
            <a:endParaRPr lang="fr-FR" dirty="0"/>
          </a:p>
          <a:p>
            <a:r>
              <a:rPr lang="fr-FR" dirty="0"/>
              <a:t>Nous avons un problème</a:t>
            </a:r>
            <a:r>
              <a:rPr lang="fr-FR" baseline="0" dirty="0"/>
              <a:t> avec l’escalade que nous allons traiter très clairement en </a:t>
            </a:r>
            <a:r>
              <a:rPr lang="fr-FR" baseline="0" dirty="0" err="1"/>
              <a:t>com</a:t>
            </a:r>
            <a:r>
              <a:rPr lang="fr-FR" baseline="0" dirty="0"/>
              <a:t> </a:t>
            </a:r>
            <a:r>
              <a:rPr lang="fr-FR" baseline="0" dirty="0" err="1"/>
              <a:t>acad</a:t>
            </a:r>
            <a:r>
              <a:rPr lang="fr-FR" baseline="0" dirty="0"/>
              <a:t> et dans la réunion d’organisation des examens ponctuels fac : mais attention dans cette moyenne nous avons aussi des candidats assez nombreux à 0 (7) !! Pb de sécu donc cela fausse la moyenne </a:t>
            </a:r>
            <a:r>
              <a:rPr lang="fr-FR" baseline="0" dirty="0">
                <a:sym typeface="Wingdings"/>
              </a:rPr>
              <a:t> calibrage sur les candidats qui doivent se présenter à ce type d’épreuve. 26 notes en dessous de 5</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37</a:t>
            </a:fld>
            <a:endParaRPr lang="fr-FR" dirty="0"/>
          </a:p>
        </p:txBody>
      </p:sp>
    </p:spTree>
    <p:extLst>
      <p:ext uri="{BB962C8B-B14F-4D97-AF65-F5344CB8AC3E}">
        <p14:creationId xmlns:p14="http://schemas.microsoft.com/office/powerpoint/2010/main" val="3861183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grande</a:t>
            </a:r>
            <a:r>
              <a:rPr lang="fr-FR" baseline="0" dirty="0"/>
              <a:t> stabilité dans les moyennes ou légère augmentation  </a:t>
            </a:r>
          </a:p>
          <a:p>
            <a:endParaRPr lang="fr-FR" dirty="0"/>
          </a:p>
          <a:p>
            <a:r>
              <a:rPr lang="fr-FR" dirty="0"/>
              <a:t>Les</a:t>
            </a:r>
            <a:r>
              <a:rPr lang="fr-FR" baseline="0" dirty="0"/>
              <a:t> moyennes </a:t>
            </a:r>
            <a:r>
              <a:rPr lang="fr-FR" baseline="0" dirty="0" err="1"/>
              <a:t>acad</a:t>
            </a:r>
            <a:r>
              <a:rPr lang="fr-FR" baseline="0" dirty="0"/>
              <a:t> des épreuves nationales sont au dessus des moyennes nationales. </a:t>
            </a:r>
          </a:p>
          <a:p>
            <a:endParaRPr lang="fr-FR" baseline="0" dirty="0"/>
          </a:p>
          <a:p>
            <a:r>
              <a:rPr lang="fr-FR" baseline="0" dirty="0"/>
              <a:t>Moyenne des épreuves </a:t>
            </a:r>
            <a:r>
              <a:rPr lang="fr-FR" baseline="0" dirty="0" err="1"/>
              <a:t>acad</a:t>
            </a:r>
            <a:r>
              <a:rPr lang="fr-FR" baseline="0" dirty="0"/>
              <a:t> sur le plan national = </a:t>
            </a:r>
            <a:r>
              <a:rPr lang="fr-FR" baseline="0" dirty="0">
                <a:sym typeface="Wingdings"/>
              </a:rPr>
              <a:t>11,85</a:t>
            </a:r>
          </a:p>
          <a:p>
            <a:endParaRPr lang="fr-FR" baseline="0" dirty="0">
              <a:sym typeface="Wingdings"/>
            </a:endParaRP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38</a:t>
            </a:fld>
            <a:endParaRPr lang="fr-FR" dirty="0"/>
          </a:p>
        </p:txBody>
      </p:sp>
    </p:spTree>
    <p:extLst>
      <p:ext uri="{BB962C8B-B14F-4D97-AF65-F5344CB8AC3E}">
        <p14:creationId xmlns:p14="http://schemas.microsoft.com/office/powerpoint/2010/main" val="2438312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taux de rentabilité devient plus intéressant pour les candidats sauf en escalade</a:t>
            </a:r>
            <a:r>
              <a:rPr lang="fr-FR" baseline="0" dirty="0"/>
              <a:t> mais voir la diapo suivante pour argumentation </a:t>
            </a:r>
          </a:p>
          <a:p>
            <a:endParaRPr lang="fr-FR" dirty="0"/>
          </a:p>
          <a:p>
            <a:r>
              <a:rPr lang="fr-FR" dirty="0"/>
              <a:t>C’est aussi des éléments à communiquer auprès des candidat</a:t>
            </a:r>
            <a:r>
              <a:rPr lang="fr-FR" baseline="0" dirty="0"/>
              <a:t>s potentiels.</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39</a:t>
            </a:fld>
            <a:endParaRPr lang="fr-FR" dirty="0"/>
          </a:p>
        </p:txBody>
      </p:sp>
    </p:spTree>
    <p:extLst>
      <p:ext uri="{BB962C8B-B14F-4D97-AF65-F5344CB8AC3E}">
        <p14:creationId xmlns:p14="http://schemas.microsoft.com/office/powerpoint/2010/main" val="352547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71600" lvl="3" indent="0">
              <a:buFont typeface="Wingdings" charset="0"/>
              <a:buNone/>
            </a:pPr>
            <a:endParaRPr lang="fr-FR" baseline="0" dirty="0">
              <a:sym typeface="Wingdings"/>
            </a:endParaRPr>
          </a:p>
          <a:p>
            <a:pPr marL="1371600" lvl="3" indent="0">
              <a:buFont typeface="Wingdings" charset="0"/>
              <a:buNone/>
            </a:pPr>
            <a:r>
              <a:rPr lang="fr-FR" b="1" baseline="0" dirty="0">
                <a:sym typeface="Wingdings"/>
              </a:rPr>
              <a:t>Différence de répartition F/G :</a:t>
            </a:r>
          </a:p>
          <a:p>
            <a:pPr marL="1543050" lvl="3" indent="-171450">
              <a:buFont typeface="Wingdings" charset="0"/>
              <a:buChar char="è"/>
            </a:pPr>
            <a:endParaRPr lang="fr-FR" baseline="0" dirty="0">
              <a:sym typeface="Wingdings"/>
            </a:endParaRPr>
          </a:p>
          <a:p>
            <a:pPr marL="1371600" lvl="3" indent="0">
              <a:buFont typeface="Wingdings" charset="0"/>
              <a:buNone/>
            </a:pPr>
            <a:r>
              <a:rPr lang="fr-FR" baseline="0" dirty="0">
                <a:sym typeface="Wingdings"/>
              </a:rPr>
              <a:t>A voir </a:t>
            </a:r>
          </a:p>
          <a:p>
            <a:pPr marL="1371600" lvl="3" indent="0">
              <a:buFont typeface="Wingdings" charset="0"/>
              <a:buNone/>
            </a:pPr>
            <a:endParaRPr lang="fr-FR" baseline="0" dirty="0">
              <a:sym typeface="Wingdings"/>
            </a:endParaRPr>
          </a:p>
          <a:p>
            <a:pPr marL="1543050" lvl="3" indent="-171450">
              <a:buFont typeface="Wingdings" charset="0"/>
              <a:buChar char="è"/>
            </a:pPr>
            <a:r>
              <a:rPr lang="fr-FR" b="1" baseline="0" dirty="0">
                <a:sym typeface="Wingdings"/>
              </a:rPr>
              <a:t>Comparaison nationale :</a:t>
            </a:r>
          </a:p>
          <a:p>
            <a:pPr marL="1371600" lvl="3" indent="0">
              <a:buFont typeface="Wingdings" charset="0"/>
              <a:buNone/>
            </a:pPr>
            <a:r>
              <a:rPr lang="fr-FR" baseline="0" dirty="0">
                <a:sym typeface="Wingdings"/>
              </a:rPr>
              <a:t>CP1 = + fréquentée ici</a:t>
            </a:r>
          </a:p>
          <a:p>
            <a:pPr marL="1371600" lvl="3" indent="0">
              <a:buFont typeface="Wingdings" charset="0"/>
              <a:buNone/>
            </a:pPr>
            <a:r>
              <a:rPr lang="fr-FR" baseline="0" dirty="0">
                <a:sym typeface="Wingdings"/>
              </a:rPr>
              <a:t>CP2 = +ici  mais la spécificité de notre </a:t>
            </a:r>
            <a:r>
              <a:rPr lang="fr-FR" baseline="0" dirty="0" err="1">
                <a:sym typeface="Wingdings"/>
              </a:rPr>
              <a:t>acad</a:t>
            </a:r>
            <a:r>
              <a:rPr lang="fr-FR" baseline="0" dirty="0">
                <a:sym typeface="Wingdings"/>
              </a:rPr>
              <a:t> doit permettre une offre de CP2 plus importante  Domaines forestiers importants,  politique de développement des ESO  Activité académique VTT sur l’ensemble du cursus et des voies</a:t>
            </a:r>
          </a:p>
          <a:p>
            <a:pPr marL="1371600" lvl="3" indent="0">
              <a:buFont typeface="Wingdings" charset="0"/>
              <a:buNone/>
            </a:pPr>
            <a:r>
              <a:rPr lang="fr-FR" baseline="0" dirty="0">
                <a:sym typeface="Wingdings"/>
              </a:rPr>
              <a:t>CP3 = En retrait chez nous / national</a:t>
            </a:r>
          </a:p>
          <a:p>
            <a:pPr marL="1371600" lvl="3" indent="0">
              <a:buFont typeface="Wingdings" charset="0"/>
              <a:buNone/>
            </a:pPr>
            <a:r>
              <a:rPr lang="fr-FR" baseline="0" dirty="0">
                <a:sym typeface="Wingdings"/>
              </a:rPr>
              <a:t>CP4 = identique </a:t>
            </a:r>
          </a:p>
          <a:p>
            <a:pPr marL="1371600" lvl="3" indent="0">
              <a:buFont typeface="Wingdings" charset="0"/>
              <a:buNone/>
            </a:pPr>
            <a:r>
              <a:rPr lang="fr-FR" baseline="0" dirty="0">
                <a:sym typeface="Wingdings"/>
              </a:rPr>
              <a:t>CP5 = toujours en dessous du national même si cela progresse. ( des bascules peuvent donc se faire entre CP1 et CP5 assez facilement)</a:t>
            </a:r>
          </a:p>
          <a:p>
            <a:pPr marL="1371600" lvl="3" indent="0">
              <a:buFont typeface="Wingdings" charset="0"/>
              <a:buNone/>
            </a:pPr>
            <a:endParaRPr lang="fr-FR" baseline="0" dirty="0">
              <a:sym typeface="Wingdings"/>
            </a:endParaRP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4</a:t>
            </a:fld>
            <a:endParaRPr lang="fr-FR"/>
          </a:p>
        </p:txBody>
      </p:sp>
    </p:spTree>
    <p:extLst>
      <p:ext uri="{BB962C8B-B14F-4D97-AF65-F5344CB8AC3E}">
        <p14:creationId xmlns:p14="http://schemas.microsoft.com/office/powerpoint/2010/main" val="146093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Toutes les épreuves</a:t>
            </a:r>
            <a:r>
              <a:rPr lang="fr-FR" baseline="0" dirty="0"/>
              <a:t> fac installées depuis 3 années progressent en termes de rentabilité pour les candidats présents ++ ( Ciblage / préparation des candidats…)</a:t>
            </a:r>
          </a:p>
          <a:p>
            <a:endParaRPr lang="fr-FR" baseline="0" dirty="0"/>
          </a:p>
          <a:p>
            <a:r>
              <a:rPr lang="fr-FR" baseline="0" dirty="0"/>
              <a:t>Ce n’est pas encore le cas pour l’escalade mais qui ne produit pas beaucoup moins bien que le TT que nous avons enlevé. Laissons du temps aux candidats et aux enseignants avant de tirer des conclusions.</a:t>
            </a:r>
          </a:p>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40</a:t>
            </a:fld>
            <a:endParaRPr lang="fr-FR" dirty="0"/>
          </a:p>
        </p:txBody>
      </p:sp>
    </p:spTree>
    <p:extLst>
      <p:ext uri="{BB962C8B-B14F-4D97-AF65-F5344CB8AC3E}">
        <p14:creationId xmlns:p14="http://schemas.microsoft.com/office/powerpoint/2010/main" val="4017589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moyennes </a:t>
            </a:r>
            <a:r>
              <a:rPr lang="fr-FR" baseline="0" dirty="0"/>
              <a:t>en augmentation pour INGRE / DREUX </a:t>
            </a:r>
          </a:p>
          <a:p>
            <a:r>
              <a:rPr lang="fr-FR" baseline="0" dirty="0"/>
              <a:t>Des moyennes en baisse pour : BOURGES / Jean MONNET</a:t>
            </a:r>
          </a:p>
          <a:p>
            <a:endParaRPr lang="fr-FR" baseline="0" dirty="0"/>
          </a:p>
          <a:p>
            <a:r>
              <a:rPr lang="fr-FR" baseline="0" dirty="0"/>
              <a:t>Des effectifs en augmentation   + 18 garçons</a:t>
            </a:r>
            <a:endParaRPr lang="fr-FR" dirty="0"/>
          </a:p>
          <a:p>
            <a:endParaRPr lang="fr-FR" dirty="0"/>
          </a:p>
          <a:p>
            <a:r>
              <a:rPr lang="fr-FR" dirty="0"/>
              <a:t>Toujours des pratiques d’évaluation hétérogènes : </a:t>
            </a:r>
          </a:p>
          <a:p>
            <a:r>
              <a:rPr lang="fr-FR" dirty="0"/>
              <a:t>Ronsard par rapport à Bourges !</a:t>
            </a:r>
            <a:r>
              <a:rPr lang="fr-FR" dirty="0" smtClean="0"/>
              <a:t>!</a:t>
            </a:r>
          </a:p>
          <a:p>
            <a:endParaRPr lang="fr-FR" dirty="0" smtClean="0"/>
          </a:p>
          <a:p>
            <a:r>
              <a:rPr lang="fr-FR" dirty="0" smtClean="0"/>
              <a:t>Moyenne nationale</a:t>
            </a:r>
            <a:r>
              <a:rPr lang="fr-FR" baseline="0" dirty="0" smtClean="0"/>
              <a:t> : </a:t>
            </a:r>
          </a:p>
          <a:p>
            <a:r>
              <a:rPr lang="fr-FR" baseline="0" dirty="0" smtClean="0"/>
              <a:t>G +F : 15,07 </a:t>
            </a:r>
          </a:p>
          <a:p>
            <a:r>
              <a:rPr lang="fr-FR" baseline="0" dirty="0" smtClean="0"/>
              <a:t>F : 15,08</a:t>
            </a:r>
          </a:p>
          <a:p>
            <a:r>
              <a:rPr lang="fr-FR" baseline="0" dirty="0" smtClean="0"/>
              <a:t>G 15,07</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41</a:t>
            </a:fld>
            <a:endParaRPr lang="fr-FR" dirty="0"/>
          </a:p>
        </p:txBody>
      </p:sp>
    </p:spTree>
    <p:extLst>
      <p:ext uri="{BB962C8B-B14F-4D97-AF65-F5344CB8AC3E}">
        <p14:creationId xmlns:p14="http://schemas.microsoft.com/office/powerpoint/2010/main" val="2579388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42</a:t>
            </a:fld>
            <a:endParaRPr lang="fr-FR" dirty="0"/>
          </a:p>
        </p:txBody>
      </p:sp>
    </p:spTree>
    <p:extLst>
      <p:ext uri="{BB962C8B-B14F-4D97-AF65-F5344CB8AC3E}">
        <p14:creationId xmlns:p14="http://schemas.microsoft.com/office/powerpoint/2010/main" val="3689200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43</a:t>
            </a:fld>
            <a:endParaRPr lang="fr-FR" dirty="0"/>
          </a:p>
        </p:txBody>
      </p:sp>
    </p:spTree>
    <p:extLst>
      <p:ext uri="{BB962C8B-B14F-4D97-AF65-F5344CB8AC3E}">
        <p14:creationId xmlns:p14="http://schemas.microsoft.com/office/powerpoint/2010/main" val="25222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baseline="0" dirty="0"/>
              <a:t>*Cela reste un point de vigilance, p</a:t>
            </a:r>
            <a:r>
              <a:rPr lang="fr-FR" b="1" dirty="0">
                <a:solidFill>
                  <a:srgbClr val="FF0000"/>
                </a:solidFill>
                <a:sym typeface="Wingdings"/>
              </a:rPr>
              <a:t>our préserver une certaine équité aux candidats de notre académie par rapport au national</a:t>
            </a:r>
            <a:r>
              <a:rPr lang="fr-FR" b="1" baseline="0" dirty="0">
                <a:solidFill>
                  <a:srgbClr val="FF0000"/>
                </a:solidFill>
                <a:sym typeface="Wingding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fr-FR" b="1" baseline="0"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5</a:t>
            </a:fld>
            <a:endParaRPr lang="fr-FR"/>
          </a:p>
        </p:txBody>
      </p:sp>
    </p:spTree>
    <p:extLst>
      <p:ext uri="{BB962C8B-B14F-4D97-AF65-F5344CB8AC3E}">
        <p14:creationId xmlns:p14="http://schemas.microsoft.com/office/powerpoint/2010/main" val="316571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Entre voie générale et techno : </a:t>
            </a:r>
          </a:p>
          <a:p>
            <a:endParaRPr lang="fr-FR" dirty="0"/>
          </a:p>
          <a:p>
            <a:r>
              <a:rPr lang="fr-FR" dirty="0"/>
              <a:t>De 0,77 en 2012 à 1,18 en 2014 </a:t>
            </a:r>
            <a:r>
              <a:rPr lang="fr-FR" baseline="0" dirty="0"/>
              <a:t> </a:t>
            </a:r>
            <a:r>
              <a:rPr lang="fr-FR" baseline="0" dirty="0">
                <a:sym typeface="Wingdings"/>
              </a:rPr>
              <a:t> Stabilisé à 1,14 en 2015. puis 1,05 en 2016 </a:t>
            </a:r>
          </a:p>
          <a:p>
            <a:endParaRPr lang="fr-FR" baseline="0" dirty="0">
              <a:sym typeface="Wingdings"/>
            </a:endParaRPr>
          </a:p>
          <a:p>
            <a:r>
              <a:rPr lang="fr-FR" baseline="0" dirty="0">
                <a:sym typeface="Wingdings"/>
              </a:rPr>
              <a:t>Pour info Bac Pro  : 13,10</a:t>
            </a:r>
            <a:endParaRPr lang="fr-FR"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6</a:t>
            </a:fld>
            <a:endParaRPr lang="fr-FR" dirty="0"/>
          </a:p>
        </p:txBody>
      </p:sp>
    </p:spTree>
    <p:extLst>
      <p:ext uri="{BB962C8B-B14F-4D97-AF65-F5344CB8AC3E}">
        <p14:creationId xmlns:p14="http://schemas.microsoft.com/office/powerpoint/2010/main" val="120991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Stabilité des STMG :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Augmentation</a:t>
            </a:r>
            <a:r>
              <a:rPr lang="fr-FR" baseline="0" dirty="0"/>
              <a:t> des </a:t>
            </a:r>
            <a:r>
              <a:rPr lang="fr-FR" dirty="0"/>
              <a:t>S de</a:t>
            </a:r>
            <a:r>
              <a:rPr lang="fr-FR"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Très légère augmentation en L :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Stabilité en ES = </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Les écarts se sont donc creusés entre les séries S / L/  ES et STMG ( les plus grands écart S / STMG pour approcher les 2 points !!</a:t>
            </a:r>
          </a:p>
          <a:p>
            <a:r>
              <a:rPr lang="fr-FR" baseline="0" dirty="0"/>
              <a:t>Etre attentif à cela dans vos réflexions d’équipe. </a:t>
            </a:r>
          </a:p>
          <a:p>
            <a:endParaRPr lang="fr-FR" baseline="0" dirty="0"/>
          </a:p>
          <a:p>
            <a:r>
              <a:rPr lang="fr-FR" baseline="0" dirty="0"/>
              <a:t>Pour info </a:t>
            </a:r>
          </a:p>
          <a:p>
            <a:r>
              <a:rPr lang="fr-FR" sz="1200" b="0" i="0" u="none" strike="noStrike" kern="1200" dirty="0">
                <a:solidFill>
                  <a:schemeClr val="tx1"/>
                </a:solidFill>
                <a:effectLst/>
                <a:latin typeface="+mn-lt"/>
                <a:ea typeface="+mn-ea"/>
                <a:cs typeface="+mn-cs"/>
              </a:rPr>
              <a:t>ST2S</a:t>
            </a:r>
            <a:r>
              <a:rPr lang="fr-FR" dirty="0"/>
              <a:t> </a:t>
            </a:r>
            <a:r>
              <a:rPr lang="fr-FR" sz="1200" b="0" i="0" u="none" strike="noStrike" kern="1200" dirty="0">
                <a:solidFill>
                  <a:schemeClr val="tx1"/>
                </a:solidFill>
                <a:effectLst/>
                <a:latin typeface="+mn-lt"/>
                <a:ea typeface="+mn-ea"/>
                <a:cs typeface="+mn-cs"/>
              </a:rPr>
              <a:t>13,22334711</a:t>
            </a:r>
            <a:r>
              <a:rPr lang="fr-FR" dirty="0"/>
              <a:t> </a:t>
            </a:r>
          </a:p>
          <a:p>
            <a:r>
              <a:rPr lang="fr-FR" sz="1200" b="0" i="0" u="none" strike="noStrike" kern="1200" dirty="0">
                <a:solidFill>
                  <a:schemeClr val="tx1"/>
                </a:solidFill>
                <a:effectLst/>
                <a:latin typeface="+mn-lt"/>
                <a:ea typeface="+mn-ea"/>
                <a:cs typeface="+mn-cs"/>
              </a:rPr>
              <a:t>STD2A</a:t>
            </a:r>
            <a:r>
              <a:rPr lang="fr-FR" dirty="0"/>
              <a:t> </a:t>
            </a:r>
            <a:r>
              <a:rPr lang="fr-FR" sz="1200" b="0" i="0" u="none" strike="noStrike" kern="1200" dirty="0">
                <a:solidFill>
                  <a:schemeClr val="tx1"/>
                </a:solidFill>
                <a:effectLst/>
                <a:latin typeface="+mn-lt"/>
                <a:ea typeface="+mn-ea"/>
                <a:cs typeface="+mn-cs"/>
              </a:rPr>
              <a:t>14,19320755</a:t>
            </a:r>
          </a:p>
          <a:p>
            <a:r>
              <a:rPr lang="fr-FR" dirty="0"/>
              <a:t> </a:t>
            </a:r>
            <a:r>
              <a:rPr lang="fr-FR" sz="1200" b="0" i="0" u="none" strike="noStrike" kern="1200" dirty="0">
                <a:solidFill>
                  <a:schemeClr val="tx1"/>
                </a:solidFill>
                <a:effectLst/>
                <a:latin typeface="+mn-lt"/>
                <a:ea typeface="+mn-ea"/>
                <a:cs typeface="+mn-cs"/>
              </a:rPr>
              <a:t>STI2D</a:t>
            </a:r>
            <a:r>
              <a:rPr lang="fr-FR" dirty="0"/>
              <a:t> </a:t>
            </a:r>
            <a:r>
              <a:rPr lang="fr-FR" sz="1200" b="0" i="0" u="none" strike="noStrike" kern="1200" dirty="0">
                <a:solidFill>
                  <a:schemeClr val="tx1"/>
                </a:solidFill>
                <a:effectLst/>
                <a:latin typeface="+mn-lt"/>
                <a:ea typeface="+mn-ea"/>
                <a:cs typeface="+mn-cs"/>
              </a:rPr>
              <a:t>13,23088285</a:t>
            </a:r>
            <a:r>
              <a:rPr lang="fr-FR" dirty="0"/>
              <a:t> </a:t>
            </a:r>
          </a:p>
          <a:p>
            <a:r>
              <a:rPr lang="fr-FR" sz="1200" b="0" i="0" u="none" strike="noStrike" kern="1200" dirty="0">
                <a:solidFill>
                  <a:schemeClr val="tx1"/>
                </a:solidFill>
                <a:effectLst/>
                <a:latin typeface="+mn-lt"/>
                <a:ea typeface="+mn-ea"/>
                <a:cs typeface="+mn-cs"/>
              </a:rPr>
              <a:t>STL</a:t>
            </a:r>
            <a:r>
              <a:rPr lang="fr-FR" dirty="0"/>
              <a:t> </a:t>
            </a:r>
            <a:r>
              <a:rPr lang="fr-FR" sz="1200" b="0" i="0" u="none" strike="noStrike" kern="1200" dirty="0">
                <a:solidFill>
                  <a:schemeClr val="tx1"/>
                </a:solidFill>
                <a:effectLst/>
                <a:latin typeface="+mn-lt"/>
                <a:ea typeface="+mn-ea"/>
                <a:cs typeface="+mn-cs"/>
              </a:rPr>
              <a:t>13,18805167</a:t>
            </a:r>
          </a:p>
          <a:p>
            <a:r>
              <a:rPr lang="fr-FR" dirty="0"/>
              <a:t> </a:t>
            </a:r>
            <a:r>
              <a:rPr lang="fr-FR" sz="1200" b="0" i="0" u="none" strike="noStrike" kern="1200" dirty="0">
                <a:solidFill>
                  <a:schemeClr val="tx1"/>
                </a:solidFill>
                <a:effectLst/>
                <a:latin typeface="+mn-lt"/>
                <a:ea typeface="+mn-ea"/>
                <a:cs typeface="+mn-cs"/>
              </a:rPr>
              <a:t>HOT</a:t>
            </a:r>
            <a:r>
              <a:rPr lang="fr-FR" dirty="0"/>
              <a:t> </a:t>
            </a:r>
            <a:r>
              <a:rPr lang="fr-FR" sz="1200" b="0" i="0" u="none" strike="noStrike" kern="1200" dirty="0">
                <a:solidFill>
                  <a:schemeClr val="tx1"/>
                </a:solidFill>
                <a:effectLst/>
                <a:latin typeface="+mn-lt"/>
                <a:ea typeface="+mn-ea"/>
                <a:cs typeface="+mn-cs"/>
              </a:rPr>
              <a:t>13,28131868</a:t>
            </a:r>
            <a:r>
              <a:rPr lang="fr-FR" dirty="0"/>
              <a:t> </a:t>
            </a:r>
            <a:endParaRPr lang="fr-FR" baseline="0" dirty="0"/>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7</a:t>
            </a:fld>
            <a:endParaRPr lang="fr-FR" dirty="0"/>
          </a:p>
        </p:txBody>
      </p:sp>
    </p:spTree>
    <p:extLst>
      <p:ext uri="{BB962C8B-B14F-4D97-AF65-F5344CB8AC3E}">
        <p14:creationId xmlns:p14="http://schemas.microsoft.com/office/powerpoint/2010/main" val="120991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latin typeface="Arial"/>
                <a:cs typeface="Arial"/>
                <a:sym typeface="Wingdings"/>
              </a:rPr>
              <a:t>Cette analyse macroscopique</a:t>
            </a:r>
            <a:r>
              <a:rPr lang="fr-FR" sz="1200" baseline="0" dirty="0">
                <a:latin typeface="Arial"/>
                <a:cs typeface="Arial"/>
                <a:sym typeface="Wingdings"/>
              </a:rPr>
              <a:t> est plutôt encourageante même s’il faut rester vigilant ( Note EPS OT &lt; Nationale) </a:t>
            </a:r>
          </a:p>
          <a:p>
            <a:r>
              <a:rPr lang="fr-FR" sz="1200" baseline="0" dirty="0">
                <a:latin typeface="Arial"/>
                <a:cs typeface="Arial"/>
                <a:sym typeface="Wingdings"/>
              </a:rPr>
              <a:t>Une Différence entre les filières et les séries. </a:t>
            </a:r>
          </a:p>
          <a:p>
            <a:endParaRPr lang="fr-FR" sz="1200" baseline="0" dirty="0">
              <a:latin typeface="Arial"/>
              <a:cs typeface="Arial"/>
              <a:sym typeface="Wingdings"/>
            </a:endParaRPr>
          </a:p>
          <a:p>
            <a:r>
              <a:rPr lang="fr-FR" sz="1400" b="1" baseline="0" dirty="0">
                <a:latin typeface="Arial"/>
                <a:cs typeface="Arial"/>
                <a:sym typeface="Wingdings"/>
              </a:rPr>
              <a:t> Impact fort de la réforme de la certification bac en 2013  obligation de 3 CP différentes </a:t>
            </a:r>
          </a:p>
          <a:p>
            <a:pPr marL="171450" indent="-171450">
              <a:buFont typeface="Wingdings" charset="0"/>
              <a:buChar char="à"/>
            </a:pPr>
            <a:r>
              <a:rPr lang="fr-FR" sz="1400" b="1" baseline="0" dirty="0">
                <a:latin typeface="Arial"/>
                <a:cs typeface="Arial"/>
                <a:sym typeface="Wingdings"/>
              </a:rPr>
              <a:t>Une poursuite de tendance plus ténue mais présente  corrélée à la légère évolution des OF place plus importante de la CP5  mais qui ne se traduit pas dans l’OC CP5 presque stable.</a:t>
            </a:r>
          </a:p>
          <a:p>
            <a:pPr marL="171450" indent="-171450">
              <a:buFont typeface="Wingdings" charset="0"/>
              <a:buChar char="à"/>
            </a:pPr>
            <a:r>
              <a:rPr lang="fr-FR" sz="1400" b="1" baseline="0" dirty="0">
                <a:latin typeface="Arial"/>
                <a:cs typeface="Arial"/>
                <a:sym typeface="Wingdings"/>
              </a:rPr>
              <a:t>Des marges si on arrive à augmenter l’offre des menus sans CP4 au bac ( Il ne s’agit pas de l’éliminer mais de permettre pour certains profils de disposer d’une offre sans CP4)</a:t>
            </a:r>
          </a:p>
          <a:p>
            <a:endParaRPr lang="fr-FR" sz="1400" b="1" baseline="0" dirty="0">
              <a:latin typeface="Arial"/>
              <a:cs typeface="Arial"/>
              <a:sym typeface="Wingdings"/>
            </a:endParaRPr>
          </a:p>
          <a:p>
            <a:r>
              <a:rPr lang="fr-FR" sz="1200" b="1" baseline="0" dirty="0">
                <a:latin typeface="Arial"/>
                <a:cs typeface="Arial"/>
                <a:sym typeface="Wingdings"/>
              </a:rPr>
              <a:t>Auto pilotage = rôle des conseils d’enseignement  Discours sur mode de pilotage. </a:t>
            </a:r>
          </a:p>
          <a:p>
            <a:pPr marL="171450" indent="-171450">
              <a:buFont typeface="Wingdings" charset="0"/>
              <a:buChar char="è"/>
            </a:pPr>
            <a:r>
              <a:rPr lang="fr-FR" sz="1200" baseline="0" dirty="0">
                <a:latin typeface="Arial"/>
                <a:cs typeface="Arial"/>
                <a:sym typeface="Wingdings"/>
              </a:rPr>
              <a:t>Il appartient à chaque établissement, dans le cadre d’un conseil pédagogique disciplinaire d’analyser ses propres résultats pour les comparer avec le niveau académique et expliquer les évolutions éventuelles. </a:t>
            </a:r>
          </a:p>
          <a:p>
            <a:pPr marL="171450" indent="-171450">
              <a:buFont typeface="Wingdings" charset="0"/>
              <a:buChar char="è"/>
            </a:pPr>
            <a:r>
              <a:rPr lang="fr-FR" sz="1200" baseline="0" dirty="0">
                <a:latin typeface="Arial"/>
                <a:cs typeface="Arial"/>
                <a:sym typeface="Wingdings"/>
              </a:rPr>
              <a:t>L’idée c’est d’utiliser ces éléments comme des éléments de pilotage du projet pédagogique d’EPS  avec pour incidence une évolution éventuelle ou des ajustements de l’offre de formation, de certification à l’échelle d’une cohorte. </a:t>
            </a:r>
          </a:p>
          <a:p>
            <a:r>
              <a:rPr lang="fr-FR" sz="1200" b="1" baseline="0" dirty="0">
                <a:solidFill>
                  <a:schemeClr val="bg1"/>
                </a:solidFill>
                <a:latin typeface="Arial Black" pitchFamily="34" charset="0"/>
                <a:sym typeface="Wingdings"/>
              </a:rPr>
              <a:t> </a:t>
            </a:r>
            <a:endParaRPr lang="fr-FR" sz="1200" b="1" dirty="0">
              <a:solidFill>
                <a:schemeClr val="bg1"/>
              </a:solidFill>
              <a:latin typeface="Arial Black" pitchFamily="34" charset="0"/>
              <a:sym typeface="Wingdings"/>
            </a:endParaRP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8</a:t>
            </a:fld>
            <a:endParaRPr lang="fr-FR"/>
          </a:p>
        </p:txBody>
      </p:sp>
    </p:spTree>
    <p:extLst>
      <p:ext uri="{BB962C8B-B14F-4D97-AF65-F5344CB8AC3E}">
        <p14:creationId xmlns:p14="http://schemas.microsoft.com/office/powerpoint/2010/main" val="394749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charset="0"/>
              <a:buNone/>
            </a:pPr>
            <a:endParaRPr lang="fr-FR" baseline="0" dirty="0"/>
          </a:p>
          <a:p>
            <a:pPr marL="0" indent="0">
              <a:buFontTx/>
              <a:buNone/>
            </a:pPr>
            <a:r>
              <a:rPr lang="fr-FR" baseline="0" dirty="0"/>
              <a:t>- *La CP4 reste encore celle qui paye le moins et qui écarte le plus. </a:t>
            </a:r>
          </a:p>
          <a:p>
            <a:pPr marL="0" indent="0">
              <a:buFontTx/>
              <a:buNone/>
            </a:pPr>
            <a:r>
              <a:rPr lang="fr-FR" baseline="0" dirty="0"/>
              <a:t>Une  baisse des notes en CP2 G/ F idem ? </a:t>
            </a:r>
          </a:p>
          <a:p>
            <a:pPr marL="0" indent="0">
              <a:buFont typeface="Wingdings" charset="0"/>
              <a:buNone/>
            </a:pPr>
            <a:endParaRPr lang="fr-FR" b="1" baseline="0" dirty="0">
              <a:sym typeface="Wingdings"/>
            </a:endParaRPr>
          </a:p>
          <a:p>
            <a:pPr marL="0" indent="0">
              <a:buFont typeface="Wingdings" charset="0"/>
              <a:buNone/>
            </a:pPr>
            <a:r>
              <a:rPr lang="fr-FR" b="1" baseline="0" dirty="0">
                <a:sym typeface="Wingdings"/>
              </a:rPr>
              <a:t>La meilleure combinaison pour cette année  : CP5 / CP3 / CP2</a:t>
            </a:r>
          </a:p>
          <a:p>
            <a:pPr marL="0" indent="0">
              <a:buFont typeface="Wingdings" charset="0"/>
              <a:buNone/>
            </a:pPr>
            <a:r>
              <a:rPr lang="fr-FR" b="1" baseline="0" dirty="0">
                <a:sym typeface="Wingdings"/>
              </a:rPr>
              <a:t>Elles sont pourtant encore celles qui sont les moins enseignées ou les moins proposées au sein de l’OC</a:t>
            </a:r>
            <a:r>
              <a:rPr lang="fr-FR" baseline="0" dirty="0">
                <a:sym typeface="Wingdings"/>
              </a:rPr>
              <a:t>. </a:t>
            </a:r>
          </a:p>
          <a:p>
            <a:pPr marL="0" indent="0">
              <a:buFont typeface="Wingdings" charset="0"/>
              <a:buNone/>
            </a:pPr>
            <a:endParaRPr lang="fr-FR" baseline="0" dirty="0">
              <a:sym typeface="Wingdings"/>
            </a:endParaRPr>
          </a:p>
          <a:p>
            <a:pPr marL="171450" indent="-171450">
              <a:buFont typeface="Wingdings" charset="0"/>
              <a:buChar char="è"/>
            </a:pPr>
            <a:r>
              <a:rPr lang="fr-FR" b="1" baseline="0" dirty="0">
                <a:sym typeface="Wingdings"/>
              </a:rPr>
              <a:t>Combien de vos menus proposent le tiercé gagnant </a:t>
            </a:r>
            <a:r>
              <a:rPr lang="fr-FR" baseline="0" dirty="0">
                <a:sym typeface="Wingdings"/>
              </a:rPr>
              <a:t>CP5 / CP2 / CP3 ? 14,14 en moyenne. </a:t>
            </a:r>
            <a:r>
              <a:rPr lang="fr-FR" baseline="0" dirty="0" smtClean="0">
                <a:sym typeface="Wingdings"/>
              </a:rPr>
              <a:t> Rappeler les éléments de la circulaire 2015  : OC pour permettre la meilleure réussite des candidats.</a:t>
            </a:r>
            <a:endParaRPr lang="fr-FR" baseline="0" dirty="0">
              <a:sym typeface="Wingdings"/>
            </a:endParaRPr>
          </a:p>
          <a:p>
            <a:pPr marL="171450" indent="-171450">
              <a:buFont typeface="Wingdings" charset="0"/>
              <a:buChar char="è"/>
            </a:pPr>
            <a:r>
              <a:rPr lang="fr-FR" baseline="0" dirty="0">
                <a:sym typeface="Wingdings"/>
              </a:rPr>
              <a:t>Combien proposent CP4 / CP1 / CP2  ?  13,63  </a:t>
            </a:r>
            <a:r>
              <a:rPr lang="fr-FR" baseline="0" dirty="0" err="1">
                <a:sym typeface="Wingdings"/>
              </a:rPr>
              <a:t>Dif</a:t>
            </a:r>
            <a:r>
              <a:rPr lang="fr-FR" baseline="0" dirty="0">
                <a:sym typeface="Wingdings"/>
              </a:rPr>
              <a:t> – 0,51</a:t>
            </a:r>
          </a:p>
          <a:p>
            <a:pPr marL="171450" marR="0" indent="-171450" algn="l" defTabSz="457200" rtl="0" eaLnBrk="1" fontAlgn="auto" latinLnBrk="0" hangingPunct="1">
              <a:lnSpc>
                <a:spcPct val="100000"/>
              </a:lnSpc>
              <a:spcBef>
                <a:spcPts val="0"/>
              </a:spcBef>
              <a:spcAft>
                <a:spcPts val="0"/>
              </a:spcAft>
              <a:buClrTx/>
              <a:buSzTx/>
              <a:buFont typeface="Wingdings" charset="0"/>
              <a:buChar char="è"/>
              <a:tabLst/>
              <a:defRPr/>
            </a:pPr>
            <a:r>
              <a:rPr lang="fr-FR" baseline="0" dirty="0">
                <a:sym typeface="Wingdings"/>
              </a:rPr>
              <a:t>Combien proposent CP4 / CP1 / CP3  ?  13,68  </a:t>
            </a:r>
            <a:r>
              <a:rPr lang="fr-FR" baseline="0" dirty="0" err="1">
                <a:sym typeface="Wingdings"/>
              </a:rPr>
              <a:t>Dif</a:t>
            </a:r>
            <a:r>
              <a:rPr lang="fr-FR" baseline="0" dirty="0">
                <a:sym typeface="Wingdings"/>
              </a:rPr>
              <a:t> – 0,46</a:t>
            </a:r>
          </a:p>
          <a:p>
            <a:pPr marL="171450" indent="-171450">
              <a:buFont typeface="Wingdings" charset="0"/>
              <a:buChar char="è"/>
            </a:pPr>
            <a:endParaRPr lang="fr-FR" baseline="0" dirty="0">
              <a:sym typeface="Wingdings"/>
            </a:endParaRPr>
          </a:p>
          <a:p>
            <a:pPr marL="0" indent="0">
              <a:buFont typeface="Wingdings" charset="0"/>
              <a:buNone/>
            </a:pPr>
            <a:endParaRPr lang="fr-FR" baseline="0" dirty="0">
              <a:sym typeface="Wingdings"/>
            </a:endParaRPr>
          </a:p>
          <a:p>
            <a:pPr marL="171450" indent="-171450">
              <a:buFont typeface="Wingdings" charset="0"/>
              <a:buChar char="è"/>
            </a:pPr>
            <a:r>
              <a:rPr lang="fr-FR" b="1" baseline="0" dirty="0">
                <a:sym typeface="Wingdings"/>
              </a:rPr>
              <a:t>Pour les garçons  : </a:t>
            </a:r>
          </a:p>
          <a:p>
            <a:pPr marL="171450" indent="-171450">
              <a:buFont typeface="Wingdings" charset="0"/>
              <a:buChar char="è"/>
            </a:pPr>
            <a:r>
              <a:rPr lang="fr-FR" baseline="0" dirty="0">
                <a:sym typeface="Wingdings"/>
              </a:rPr>
              <a:t>CP2 CP5 CP4 = 14,14// CP2  /CP1 / CP3 = 13,83  </a:t>
            </a:r>
            <a:r>
              <a:rPr lang="fr-FR" baseline="0" dirty="0" err="1">
                <a:sym typeface="Wingdings"/>
              </a:rPr>
              <a:t>Dif</a:t>
            </a:r>
            <a:r>
              <a:rPr lang="fr-FR" baseline="0" dirty="0">
                <a:sym typeface="Wingdings"/>
              </a:rPr>
              <a:t> 0,31</a:t>
            </a:r>
          </a:p>
          <a:p>
            <a:pPr marL="171450" indent="-171450">
              <a:buFont typeface="Wingdings" charset="0"/>
              <a:buChar char="è"/>
            </a:pPr>
            <a:r>
              <a:rPr lang="fr-FR" b="1" baseline="0" dirty="0">
                <a:sym typeface="Wingdings"/>
              </a:rPr>
              <a:t>Pour les filles : </a:t>
            </a:r>
          </a:p>
          <a:p>
            <a:pPr marL="171450" indent="-171450">
              <a:buFont typeface="Wingdings" charset="0"/>
              <a:buChar char="è"/>
            </a:pPr>
            <a:r>
              <a:rPr lang="fr-FR" baseline="0" dirty="0">
                <a:sym typeface="Wingdings"/>
              </a:rPr>
              <a:t>CP5 CP3 CP2 = 14,24 /// CP4 CP1 CP2 = 13,22  </a:t>
            </a:r>
            <a:r>
              <a:rPr lang="fr-FR" baseline="0" dirty="0" err="1">
                <a:sym typeface="Wingdings"/>
              </a:rPr>
              <a:t>Dif</a:t>
            </a:r>
            <a:r>
              <a:rPr lang="fr-FR" baseline="0" dirty="0">
                <a:sym typeface="Wingdings"/>
              </a:rPr>
              <a:t> 1,02 point </a:t>
            </a:r>
          </a:p>
          <a:p>
            <a:pPr marL="0" indent="0">
              <a:buFont typeface="Wingdings" charset="0"/>
              <a:buNone/>
            </a:pPr>
            <a:endParaRPr lang="fr-FR" baseline="0" dirty="0">
              <a:sym typeface="Wingdings"/>
            </a:endParaRPr>
          </a:p>
          <a:p>
            <a:pPr marL="0" indent="0">
              <a:buFont typeface="Wingdings" charset="0"/>
              <a:buNone/>
            </a:pPr>
            <a:r>
              <a:rPr lang="fr-FR" baseline="0" dirty="0">
                <a:sym typeface="Wingdings"/>
              </a:rPr>
              <a:t>C’est une réflexion à mener dans vos établissements en équipe pédagogique. </a:t>
            </a:r>
          </a:p>
          <a:p>
            <a:pPr marL="0" indent="0">
              <a:buFont typeface="Wingdings" charset="0"/>
              <a:buNone/>
            </a:pPr>
            <a:r>
              <a:rPr lang="fr-FR" baseline="0" dirty="0">
                <a:sym typeface="Wingdings"/>
              </a:rPr>
              <a:t>Ce sont aussi des éléments de communication à fournir aux familles et aux élèves. </a:t>
            </a:r>
          </a:p>
          <a:p>
            <a:pPr marL="0" indent="0">
              <a:buFont typeface="Wingdings" charset="0"/>
              <a:buNone/>
            </a:pPr>
            <a:endParaRPr lang="fr-FR" baseline="0" dirty="0">
              <a:sym typeface="Wingdings"/>
            </a:endParaRPr>
          </a:p>
          <a:p>
            <a:pPr marL="0" indent="0">
              <a:buFont typeface="Wingdings" charset="0"/>
              <a:buNone/>
            </a:pPr>
            <a:endParaRPr lang="fr-FR" baseline="0" dirty="0">
              <a:sym typeface="Wingdings"/>
            </a:endParaRPr>
          </a:p>
          <a:p>
            <a:pPr marL="0" indent="0">
              <a:buFont typeface="Wingdings" charset="0"/>
              <a:buNone/>
            </a:pPr>
            <a:endParaRPr lang="fr-FR" baseline="0" dirty="0">
              <a:sym typeface="Wingdings"/>
            </a:endParaRPr>
          </a:p>
        </p:txBody>
      </p:sp>
      <p:sp>
        <p:nvSpPr>
          <p:cNvPr id="4" name="Espace réservé du numéro de diapositive 3"/>
          <p:cNvSpPr>
            <a:spLocks noGrp="1"/>
          </p:cNvSpPr>
          <p:nvPr>
            <p:ph type="sldNum" sz="quarter" idx="10"/>
          </p:nvPr>
        </p:nvSpPr>
        <p:spPr/>
        <p:txBody>
          <a:bodyPr/>
          <a:lstStyle/>
          <a:p>
            <a:fld id="{28843A0A-E4FD-1448-B90B-C3AD6657AE29}" type="slidenum">
              <a:rPr lang="fr-FR" smtClean="0"/>
              <a:pPr/>
              <a:t>9</a:t>
            </a:fld>
            <a:endParaRPr lang="fr-FR"/>
          </a:p>
        </p:txBody>
      </p:sp>
    </p:spTree>
    <p:extLst>
      <p:ext uri="{BB962C8B-B14F-4D97-AF65-F5344CB8AC3E}">
        <p14:creationId xmlns:p14="http://schemas.microsoft.com/office/powerpoint/2010/main" val="130814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ac-orleans-tours.fr/" TargetMode="External"/><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latin typeface="Arial Black" pitchFamily="34" charset="0"/>
              </a:defRPr>
            </a:lvl1pPr>
          </a:lstStyle>
          <a:p>
            <a:r>
              <a:rPr lang="fr-FR"/>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pic>
        <p:nvPicPr>
          <p:cNvPr id="9" name="Picture 2" descr="http://eps.ac-orleans-tours.fr/typo3temp/pics/ed95f2fa2b.jpg"/>
          <p:cNvPicPr>
            <a:picLocks noChangeAspect="1" noChangeArrowheads="1"/>
          </p:cNvPicPr>
          <p:nvPr/>
        </p:nvPicPr>
        <p:blipFill>
          <a:blip r:embed="rId2" cstate="print"/>
          <a:srcRect b="5940"/>
          <a:stretch>
            <a:fillRect/>
          </a:stretch>
        </p:blipFill>
        <p:spPr bwMode="auto">
          <a:xfrm>
            <a:off x="0" y="-27384"/>
            <a:ext cx="9144000" cy="1296144"/>
          </a:xfrm>
          <a:prstGeom prst="rect">
            <a:avLst/>
          </a:prstGeom>
          <a:noFill/>
          <a:effectLst>
            <a:outerShdw blurRad="50800" dist="50800" dir="5400000" algn="ctr" rotWithShape="0">
              <a:srgbClr val="000000">
                <a:alpha val="13000"/>
              </a:srgbClr>
            </a:outerShdw>
          </a:effectLst>
        </p:spPr>
      </p:pic>
      <p:pic>
        <p:nvPicPr>
          <p:cNvPr id="10" name="Picture 2" descr="http://eps.ac-orleans-tours.fr/fileadmin/templates/gui/images/peda/logoacademie-home.png">
            <a:hlinkClick r:id="rId3" tooltip="Retour a la page d'accueil de l'espace académique."/>
          </p:cNvPr>
          <p:cNvPicPr>
            <a:picLocks noChangeAspect="1" noChangeArrowheads="1"/>
          </p:cNvPicPr>
          <p:nvPr/>
        </p:nvPicPr>
        <p:blipFill>
          <a:blip r:embed="rId4" cstate="print"/>
          <a:srcRect/>
          <a:stretch>
            <a:fillRect/>
          </a:stretch>
        </p:blipFill>
        <p:spPr bwMode="auto">
          <a:xfrm>
            <a:off x="179512" y="44624"/>
            <a:ext cx="1190625" cy="1200150"/>
          </a:xfrm>
          <a:prstGeom prst="rect">
            <a:avLst/>
          </a:prstGeom>
          <a:noFill/>
        </p:spPr>
      </p:pic>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lvl1pPr>
              <a:defRPr b="1"/>
            </a:lvl1p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transition xmlns:p14="http://schemas.microsoft.com/office/powerpoint/2010/mai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AUT">
    <p:spTree>
      <p:nvGrpSpPr>
        <p:cNvPr id="1" name=""/>
        <p:cNvGrpSpPr/>
        <p:nvPr/>
      </p:nvGrpSpPr>
      <p:grpSpPr>
        <a:xfrm>
          <a:off x="0" y="0"/>
          <a:ext cx="0" cy="0"/>
          <a:chOff x="0" y="0"/>
          <a:chExt cx="0" cy="0"/>
        </a:xfrm>
      </p:grpSpPr>
      <p:pic>
        <p:nvPicPr>
          <p:cNvPr id="9" name="Picture 2" descr="http://eps.ac-orleans-tours.fr/typo3temp/pics/a4abc45398.jpg"/>
          <p:cNvPicPr>
            <a:picLocks noChangeAspect="1" noChangeArrowheads="1"/>
          </p:cNvPicPr>
          <p:nvPr/>
        </p:nvPicPr>
        <p:blipFill>
          <a:blip r:embed="rId2" cstate="print"/>
          <a:srcRect/>
          <a:stretch>
            <a:fillRect/>
          </a:stretch>
        </p:blipFill>
        <p:spPr bwMode="auto">
          <a:xfrm>
            <a:off x="-36513" y="7262"/>
            <a:ext cx="9180000" cy="1383422"/>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chemeClr val="tx2">
                    <a:lumMod val="60000"/>
                    <a:lumOff val="40000"/>
                  </a:schemeClr>
                </a:solidFill>
                <a:effectLst>
                  <a:outerShdw blurRad="38100" dist="38100" dir="2700000" algn="tl">
                    <a:srgbClr val="000000">
                      <a:alpha val="43137"/>
                    </a:srgbClr>
                  </a:outerShdw>
                </a:effectLst>
                <a:latin typeface="Arial Black" pitchFamily="34" charset="0"/>
              </a:defRPr>
            </a:lvl1p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transition xmlns:p14="http://schemas.microsoft.com/office/powerpoint/2010/mai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xmlns:p14="http://schemas.microsoft.com/office/powerpoint/2010/mai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TATION">
    <p:spTree>
      <p:nvGrpSpPr>
        <p:cNvPr id="1" name=""/>
        <p:cNvGrpSpPr/>
        <p:nvPr/>
      </p:nvGrpSpPr>
      <p:grpSpPr>
        <a:xfrm>
          <a:off x="0" y="0"/>
          <a:ext cx="0" cy="0"/>
          <a:chOff x="0" y="0"/>
          <a:chExt cx="0" cy="0"/>
        </a:xfrm>
      </p:grpSpPr>
      <p:pic>
        <p:nvPicPr>
          <p:cNvPr id="7" name="Picture 2" descr="http://eps.ac-orleans-tours.fr/typo3temp/pics/ed95f2fa2b.jpg"/>
          <p:cNvPicPr>
            <a:picLocks noChangeAspect="1" noChangeArrowheads="1"/>
          </p:cNvPicPr>
          <p:nvPr/>
        </p:nvPicPr>
        <p:blipFill>
          <a:blip r:embed="rId2" cstate="print"/>
          <a:srcRect b="5940"/>
          <a:stretch>
            <a:fillRect/>
          </a:stretch>
        </p:blipFill>
        <p:spPr bwMode="auto">
          <a:xfrm>
            <a:off x="0" y="-27384"/>
            <a:ext cx="9144000" cy="1296144"/>
          </a:xfrm>
          <a:prstGeom prst="rect">
            <a:avLst/>
          </a:prstGeom>
          <a:noFill/>
          <a:effectLst>
            <a:outerShdw blurRad="50800" dist="50800" dir="5400000" algn="ctr" rotWithShape="0">
              <a:srgbClr val="000000">
                <a:alpha val="13000"/>
              </a:srgbClr>
            </a:outerShdw>
            <a:softEdge rad="317500"/>
          </a:effectLst>
        </p:spPr>
      </p:pic>
      <p:sp>
        <p:nvSpPr>
          <p:cNvPr id="3" name="Espace réservé du contenu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
        <p:nvSpPr>
          <p:cNvPr id="14" name="Titre 13"/>
          <p:cNvSpPr>
            <a:spLocks noGrp="1"/>
          </p:cNvSpPr>
          <p:nvPr>
            <p:ph type="title"/>
          </p:nvPr>
        </p:nvSpPr>
        <p:spPr>
          <a:xfrm>
            <a:off x="0" y="0"/>
            <a:ext cx="9144000" cy="1196752"/>
          </a:xfrm>
        </p:spPr>
        <p:txBody>
          <a:bodyPr>
            <a:noAutofit/>
          </a:bodyPr>
          <a:lstStyle>
            <a:lvl1pPr>
              <a:defRPr sz="3400" baseline="0">
                <a:solidFill>
                  <a:schemeClr val="bg1"/>
                </a:solidFill>
                <a:effectLst>
                  <a:outerShdw blurRad="38100" dist="38100" dir="2700000" algn="tl">
                    <a:srgbClr val="000000">
                      <a:alpha val="43137"/>
                    </a:srgbClr>
                  </a:outerShdw>
                </a:effectLst>
                <a:latin typeface="Arial Black" pitchFamily="34" charset="0"/>
              </a:defRPr>
            </a:lvl1pPr>
          </a:lstStyle>
          <a:p>
            <a:r>
              <a:rPr lang="fr-FR" dirty="0"/>
              <a:t>Cliquez pour modifier le style du titre</a:t>
            </a:r>
          </a:p>
        </p:txBody>
      </p:sp>
    </p:spTree>
  </p:cSld>
  <p:clrMapOvr>
    <a:masterClrMapping/>
  </p:clrMapOvr>
  <p:transition xmlns:p14="http://schemas.microsoft.com/office/powerpoint/2010/mai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OUBLE">
    <p:spTree>
      <p:nvGrpSpPr>
        <p:cNvPr id="1" name=""/>
        <p:cNvGrpSpPr/>
        <p:nvPr/>
      </p:nvGrpSpPr>
      <p:grpSpPr>
        <a:xfrm>
          <a:off x="0" y="0"/>
          <a:ext cx="0" cy="0"/>
          <a:chOff x="0" y="0"/>
          <a:chExt cx="0" cy="0"/>
        </a:xfrm>
      </p:grpSpPr>
      <p:pic>
        <p:nvPicPr>
          <p:cNvPr id="7" name="Picture 2" descr="http://eps.ac-orleans-tours.fr/typo3temp/pics/ed95f2fa2b.jpg"/>
          <p:cNvPicPr>
            <a:picLocks noChangeAspect="1" noChangeArrowheads="1"/>
          </p:cNvPicPr>
          <p:nvPr/>
        </p:nvPicPr>
        <p:blipFill>
          <a:blip r:embed="rId2" cstate="print"/>
          <a:srcRect b="5940"/>
          <a:stretch>
            <a:fillRect/>
          </a:stretch>
        </p:blipFill>
        <p:spPr bwMode="auto">
          <a:xfrm>
            <a:off x="0" y="-27384"/>
            <a:ext cx="9144000" cy="1296144"/>
          </a:xfrm>
          <a:prstGeom prst="rect">
            <a:avLst/>
          </a:prstGeom>
          <a:noFill/>
          <a:effectLst>
            <a:outerShdw blurRad="50800" dist="50800" dir="5400000" algn="ctr" rotWithShape="0">
              <a:srgbClr val="000000">
                <a:alpha val="13000"/>
              </a:srgbClr>
            </a:outerShdw>
            <a:softEdge rad="317500"/>
          </a:effectLst>
        </p:spPr>
      </p:pic>
      <p:sp>
        <p:nvSpPr>
          <p:cNvPr id="3" name="Espace réservé du contenu 2"/>
          <p:cNvSpPr>
            <a:spLocks noGrp="1"/>
          </p:cNvSpPr>
          <p:nvPr>
            <p:ph idx="1"/>
          </p:nvPr>
        </p:nvSpPr>
        <p:spPr>
          <a:xfrm>
            <a:off x="457200" y="1196753"/>
            <a:ext cx="8229600" cy="2088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
        <p:nvSpPr>
          <p:cNvPr id="14" name="Titre 13"/>
          <p:cNvSpPr>
            <a:spLocks noGrp="1"/>
          </p:cNvSpPr>
          <p:nvPr>
            <p:ph type="title"/>
          </p:nvPr>
        </p:nvSpPr>
        <p:spPr>
          <a:xfrm>
            <a:off x="0" y="0"/>
            <a:ext cx="9144000" cy="1196752"/>
          </a:xfrm>
        </p:spPr>
        <p:txBody>
          <a:bodyPr>
            <a:noAutofit/>
          </a:bodyPr>
          <a:lstStyle>
            <a:lvl1pPr>
              <a:defRPr sz="3600" baseline="0">
                <a:solidFill>
                  <a:schemeClr val="bg1"/>
                </a:solidFill>
                <a:effectLst>
                  <a:outerShdw blurRad="38100" dist="38100" dir="2700000" algn="tl">
                    <a:srgbClr val="000000">
                      <a:alpha val="43137"/>
                    </a:srgbClr>
                  </a:outerShdw>
                </a:effectLst>
                <a:latin typeface="Arial Black" pitchFamily="34" charset="0"/>
              </a:defRPr>
            </a:lvl1pPr>
          </a:lstStyle>
          <a:p>
            <a:r>
              <a:rPr lang="fr-FR" dirty="0"/>
              <a:t>Cliquez pour modifier le style du titre</a:t>
            </a:r>
          </a:p>
        </p:txBody>
      </p:sp>
      <p:pic>
        <p:nvPicPr>
          <p:cNvPr id="8" name="Picture 2" descr="http://eps.ac-orleans-tours.fr/typo3temp/pics/38d92ddb59.jpg"/>
          <p:cNvPicPr>
            <a:picLocks noChangeAspect="1" noChangeArrowheads="1"/>
          </p:cNvPicPr>
          <p:nvPr/>
        </p:nvPicPr>
        <p:blipFill>
          <a:blip r:embed="rId3" cstate="print"/>
          <a:srcRect/>
          <a:stretch>
            <a:fillRect/>
          </a:stretch>
        </p:blipFill>
        <p:spPr bwMode="auto">
          <a:xfrm>
            <a:off x="-36513" y="3197706"/>
            <a:ext cx="9180000" cy="1383422"/>
          </a:xfrm>
          <a:prstGeom prst="rect">
            <a:avLst/>
          </a:prstGeom>
          <a:noFill/>
          <a:effectLst>
            <a:softEdge rad="317500"/>
          </a:effectLst>
        </p:spPr>
      </p:pic>
      <p:sp>
        <p:nvSpPr>
          <p:cNvPr id="10" name="Espace réservé du contenu 2"/>
          <p:cNvSpPr>
            <a:spLocks noGrp="1"/>
          </p:cNvSpPr>
          <p:nvPr>
            <p:ph idx="13"/>
          </p:nvPr>
        </p:nvSpPr>
        <p:spPr>
          <a:xfrm>
            <a:off x="467544" y="4509120"/>
            <a:ext cx="8229600" cy="2088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transition xmlns:p14="http://schemas.microsoft.com/office/powerpoint/2010/mai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YM">
    <p:spTree>
      <p:nvGrpSpPr>
        <p:cNvPr id="1" name=""/>
        <p:cNvGrpSpPr/>
        <p:nvPr/>
      </p:nvGrpSpPr>
      <p:grpSpPr>
        <a:xfrm>
          <a:off x="0" y="0"/>
          <a:ext cx="0" cy="0"/>
          <a:chOff x="0" y="0"/>
          <a:chExt cx="0" cy="0"/>
        </a:xfrm>
      </p:grpSpPr>
      <p:pic>
        <p:nvPicPr>
          <p:cNvPr id="7" name="Picture 4" descr="http://eps.ac-orleans-tours.fr/typo3temp/pics/76010f26f3.jpg"/>
          <p:cNvPicPr>
            <a:picLocks noChangeAspect="1" noChangeArrowheads="1"/>
          </p:cNvPicPr>
          <p:nvPr/>
        </p:nvPicPr>
        <p:blipFill>
          <a:blip r:embed="rId2" cstate="print"/>
          <a:srcRect/>
          <a:stretch>
            <a:fillRect/>
          </a:stretch>
        </p:blipFill>
        <p:spPr bwMode="auto">
          <a:xfrm>
            <a:off x="-36513" y="7262"/>
            <a:ext cx="9180000" cy="1383422"/>
          </a:xfrm>
          <a:prstGeom prst="rect">
            <a:avLst/>
          </a:prstGeom>
          <a:noFill/>
          <a:effectLst>
            <a:softEdge rad="317500"/>
          </a:effectLst>
        </p:spPr>
      </p:pic>
      <p:sp>
        <p:nvSpPr>
          <p:cNvPr id="2" name="Titre 1"/>
          <p:cNvSpPr>
            <a:spLocks noGrp="1"/>
          </p:cNvSpPr>
          <p:nvPr>
            <p:ph type="title"/>
          </p:nvPr>
        </p:nvSpPr>
        <p:spPr>
          <a:xfrm>
            <a:off x="0" y="188640"/>
            <a:ext cx="9144000" cy="1143000"/>
          </a:xfrm>
        </p:spPr>
        <p:txBody>
          <a:bodyPr/>
          <a:lstStyle>
            <a:lvl1pPr>
              <a:defRPr b="1">
                <a:solidFill>
                  <a:srgbClr val="FF6600"/>
                </a:solidFill>
                <a:effectLst>
                  <a:outerShdw blurRad="38100" dist="38100" dir="2700000" algn="tl">
                    <a:srgbClr val="000000">
                      <a:alpha val="43137"/>
                    </a:srgbClr>
                  </a:outerShdw>
                </a:effectLst>
                <a:latin typeface="Arial Black" pitchFamily="34" charset="0"/>
              </a:defRPr>
            </a:lvl1p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transition xmlns:p14="http://schemas.microsoft.com/office/powerpoint/2010/mai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RIATHLON">
    <p:spTree>
      <p:nvGrpSpPr>
        <p:cNvPr id="1" name=""/>
        <p:cNvGrpSpPr/>
        <p:nvPr/>
      </p:nvGrpSpPr>
      <p:grpSpPr>
        <a:xfrm>
          <a:off x="0" y="0"/>
          <a:ext cx="0" cy="0"/>
          <a:chOff x="0" y="0"/>
          <a:chExt cx="0" cy="0"/>
        </a:xfrm>
      </p:grpSpPr>
      <p:pic>
        <p:nvPicPr>
          <p:cNvPr id="8" name="Picture 4" descr="http://eps.ac-orleans-tours.fr/typo3temp/pics/a3593f9d53.jpg"/>
          <p:cNvPicPr>
            <a:picLocks noChangeAspect="1" noChangeArrowheads="1"/>
          </p:cNvPicPr>
          <p:nvPr/>
        </p:nvPicPr>
        <p:blipFill>
          <a:blip r:embed="rId2" cstate="print"/>
          <a:srcRect/>
          <a:stretch>
            <a:fillRect/>
          </a:stretch>
        </p:blipFill>
        <p:spPr bwMode="auto">
          <a:xfrm>
            <a:off x="0" y="29354"/>
            <a:ext cx="9180000" cy="1383422"/>
          </a:xfrm>
          <a:prstGeom prst="rect">
            <a:avLst/>
          </a:prstGeom>
          <a:noFill/>
          <a:effectLst>
            <a:outerShdw sx="1000" sy="1000" algn="ctr" rotWithShape="0">
              <a:srgbClr val="000000"/>
            </a:outerShdw>
            <a:softEdge rad="127000"/>
          </a:effectLst>
        </p:spPr>
      </p:pic>
      <p:sp>
        <p:nvSpPr>
          <p:cNvPr id="2" name="Titre 1"/>
          <p:cNvSpPr>
            <a:spLocks noGrp="1"/>
          </p:cNvSpPr>
          <p:nvPr>
            <p:ph type="title"/>
          </p:nvPr>
        </p:nvSpPr>
        <p:spPr>
          <a:xfrm>
            <a:off x="395536" y="188640"/>
            <a:ext cx="8229600" cy="1143000"/>
          </a:xfrm>
        </p:spPr>
        <p:txBody>
          <a:bodyPr/>
          <a:lstStyle>
            <a:lvl1pPr>
              <a:defRPr b="1">
                <a:solidFill>
                  <a:schemeClr val="bg1"/>
                </a:solidFill>
                <a:effectLst>
                  <a:outerShdw blurRad="38100" dist="38100" dir="2700000" algn="tl">
                    <a:srgbClr val="000000">
                      <a:alpha val="43137"/>
                    </a:srgbClr>
                  </a:outerShdw>
                </a:effectLst>
                <a:latin typeface="Arial Black" pitchFamily="34" charset="0"/>
              </a:defRPr>
            </a:lvl1p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transition xmlns:p14="http://schemas.microsoft.com/office/powerpoint/2010/mai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OLLEY">
    <p:spTree>
      <p:nvGrpSpPr>
        <p:cNvPr id="1" name=""/>
        <p:cNvGrpSpPr/>
        <p:nvPr/>
      </p:nvGrpSpPr>
      <p:grpSpPr>
        <a:xfrm>
          <a:off x="0" y="0"/>
          <a:ext cx="0" cy="0"/>
          <a:chOff x="0" y="0"/>
          <a:chExt cx="0" cy="0"/>
        </a:xfrm>
      </p:grpSpPr>
      <p:pic>
        <p:nvPicPr>
          <p:cNvPr id="9" name="Picture 4" descr="http://eps.ac-orleans-tours.fr/typo3temp/pics/9f79a0bf68.jpg"/>
          <p:cNvPicPr>
            <a:picLocks noChangeAspect="1" noChangeArrowheads="1"/>
          </p:cNvPicPr>
          <p:nvPr/>
        </p:nvPicPr>
        <p:blipFill>
          <a:blip r:embed="rId2" cstate="print"/>
          <a:srcRect/>
          <a:stretch>
            <a:fillRect/>
          </a:stretch>
        </p:blipFill>
        <p:spPr bwMode="auto">
          <a:xfrm>
            <a:off x="-36000" y="-27384"/>
            <a:ext cx="9180000" cy="1383422"/>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rgbClr val="FF0000"/>
                </a:solidFill>
                <a:effectLst>
                  <a:outerShdw blurRad="38100" dist="38100" dir="2700000" algn="tl">
                    <a:srgbClr val="000000">
                      <a:alpha val="43137"/>
                    </a:srgbClr>
                  </a:outerShdw>
                </a:effectLst>
                <a:latin typeface="Arial Black" pitchFamily="34" charset="0"/>
              </a:defRPr>
            </a:lvl1p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transition xmlns:p14="http://schemas.microsoft.com/office/powerpoint/2010/mai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ROSS">
    <p:spTree>
      <p:nvGrpSpPr>
        <p:cNvPr id="1" name=""/>
        <p:cNvGrpSpPr/>
        <p:nvPr/>
      </p:nvGrpSpPr>
      <p:grpSpPr>
        <a:xfrm>
          <a:off x="0" y="0"/>
          <a:ext cx="0" cy="0"/>
          <a:chOff x="0" y="0"/>
          <a:chExt cx="0" cy="0"/>
        </a:xfrm>
      </p:grpSpPr>
      <p:pic>
        <p:nvPicPr>
          <p:cNvPr id="8" name="Picture 2" descr="http://eps.ac-orleans-tours.fr/typo3temp/pics/38d92ddb59.jpg"/>
          <p:cNvPicPr>
            <a:picLocks noChangeAspect="1" noChangeArrowheads="1"/>
          </p:cNvPicPr>
          <p:nvPr/>
        </p:nvPicPr>
        <p:blipFill>
          <a:blip r:embed="rId2" cstate="print"/>
          <a:srcRect/>
          <a:stretch>
            <a:fillRect/>
          </a:stretch>
        </p:blipFill>
        <p:spPr bwMode="auto">
          <a:xfrm>
            <a:off x="-36513" y="-27389"/>
            <a:ext cx="9180000" cy="1383422"/>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rgbClr val="0066FF"/>
                </a:solidFill>
                <a:effectLst>
                  <a:outerShdw blurRad="38100" dist="38100" dir="2700000" algn="tl">
                    <a:srgbClr val="000000">
                      <a:alpha val="43137"/>
                    </a:srgbClr>
                  </a:outerShdw>
                </a:effectLst>
                <a:latin typeface="Arial Black" pitchFamily="34" charset="0"/>
              </a:defRPr>
            </a:lvl1p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transition xmlns:p14="http://schemas.microsoft.com/office/powerpoint/2010/mai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CE">
    <p:spTree>
      <p:nvGrpSpPr>
        <p:cNvPr id="1" name=""/>
        <p:cNvGrpSpPr/>
        <p:nvPr/>
      </p:nvGrpSpPr>
      <p:grpSpPr>
        <a:xfrm>
          <a:off x="0" y="0"/>
          <a:ext cx="0" cy="0"/>
          <a:chOff x="0" y="0"/>
          <a:chExt cx="0" cy="0"/>
        </a:xfrm>
      </p:grpSpPr>
      <p:pic>
        <p:nvPicPr>
          <p:cNvPr id="9" name="Picture 2" descr="http://eps.ac-orleans-tours.fr/typo3temp/pics/d897fb5193.jpg"/>
          <p:cNvPicPr>
            <a:picLocks noChangeAspect="1" noChangeArrowheads="1"/>
          </p:cNvPicPr>
          <p:nvPr/>
        </p:nvPicPr>
        <p:blipFill>
          <a:blip r:embed="rId2" cstate="print"/>
          <a:srcRect/>
          <a:stretch>
            <a:fillRect/>
          </a:stretch>
        </p:blipFill>
        <p:spPr bwMode="auto">
          <a:xfrm>
            <a:off x="-36513" y="23929"/>
            <a:ext cx="9216000" cy="1388847"/>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chemeClr val="accent3">
                    <a:lumMod val="60000"/>
                    <a:lumOff val="40000"/>
                  </a:schemeClr>
                </a:solidFill>
                <a:effectLst>
                  <a:outerShdw blurRad="38100" dist="38100" dir="2700000" algn="tl">
                    <a:srgbClr val="000000">
                      <a:alpha val="43137"/>
                    </a:srgbClr>
                  </a:outerShdw>
                </a:effectLst>
                <a:latin typeface="Arial Black" pitchFamily="34" charset="0"/>
              </a:defRPr>
            </a:lvl1p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transition xmlns:p14="http://schemas.microsoft.com/office/powerpoint/2010/mai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PPN">
    <p:spTree>
      <p:nvGrpSpPr>
        <p:cNvPr id="1" name=""/>
        <p:cNvGrpSpPr/>
        <p:nvPr/>
      </p:nvGrpSpPr>
      <p:grpSpPr>
        <a:xfrm>
          <a:off x="0" y="0"/>
          <a:ext cx="0" cy="0"/>
          <a:chOff x="0" y="0"/>
          <a:chExt cx="0" cy="0"/>
        </a:xfrm>
      </p:grpSpPr>
      <p:pic>
        <p:nvPicPr>
          <p:cNvPr id="8" name="Picture 2" descr="http://eps.ac-orleans-tours.fr/typo3temp/pics/1130d201a2.jpg"/>
          <p:cNvPicPr>
            <a:picLocks noChangeAspect="1" noChangeArrowheads="1"/>
          </p:cNvPicPr>
          <p:nvPr/>
        </p:nvPicPr>
        <p:blipFill>
          <a:blip r:embed="rId2" cstate="print"/>
          <a:srcRect/>
          <a:stretch>
            <a:fillRect/>
          </a:stretch>
        </p:blipFill>
        <p:spPr bwMode="auto">
          <a:xfrm>
            <a:off x="-36513" y="7262"/>
            <a:ext cx="9180000" cy="1383422"/>
          </a:xfrm>
          <a:prstGeom prst="rect">
            <a:avLst/>
          </a:prstGeom>
          <a:noFill/>
          <a:effectLst>
            <a:softEdge rad="317500"/>
          </a:effectLst>
        </p:spPr>
      </p:pic>
      <p:sp>
        <p:nvSpPr>
          <p:cNvPr id="2" name="Titre 1"/>
          <p:cNvSpPr>
            <a:spLocks noGrp="1"/>
          </p:cNvSpPr>
          <p:nvPr>
            <p:ph type="title"/>
          </p:nvPr>
        </p:nvSpPr>
        <p:spPr>
          <a:xfrm>
            <a:off x="395536" y="188640"/>
            <a:ext cx="8229600" cy="1143000"/>
          </a:xfrm>
        </p:spPr>
        <p:txBody>
          <a:bodyPr/>
          <a:lstStyle>
            <a:lvl1pPr>
              <a:defRPr>
                <a:solidFill>
                  <a:srgbClr val="00CCFF"/>
                </a:solidFill>
                <a:effectLst>
                  <a:outerShdw blurRad="38100" dist="38100" dir="2700000" algn="tl">
                    <a:srgbClr val="000000">
                      <a:alpha val="43137"/>
                    </a:srgbClr>
                  </a:outerShdw>
                </a:effectLst>
                <a:latin typeface="Arial Black" pitchFamily="34" charset="0"/>
              </a:defRPr>
            </a:lvl1p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93E4AAA4-6363-4581-962D-1ACCC2D600C5}" type="slidenum">
              <a:rPr lang="en-US" smtClean="0"/>
              <a:pPr/>
              <a:t>‹#›</a:t>
            </a:fld>
            <a:endParaRPr lang="en-US" dirty="0"/>
          </a:p>
        </p:txBody>
      </p:sp>
    </p:spTree>
  </p:cSld>
  <p:clrMapOvr>
    <a:masterClrMapping/>
  </p:clrMapOvr>
  <p:transition xmlns:p14="http://schemas.microsoft.com/office/powerpoint/2010/main" spd="med">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9672" y="0"/>
            <a:ext cx="7524328" cy="1196752"/>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825E-4A15-4D39-8176-1F07E904CB30}" type="datetimeFigureOut">
              <a:rPr lang="en-US" smtClean="0"/>
              <a:pPr/>
              <a:t>08/06/16</a:t>
            </a:fld>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AAA4-6363-4581-962D-1ACCC2D600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xmlns:p14="http://schemas.microsoft.com/office/powerpoint/2010/main" spd="med">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slide" Target="slide12.xml"/><Relationship Id="rId5" Type="http://schemas.openxmlformats.org/officeDocument/2006/relationships/slide" Target="slide17.xml"/><Relationship Id="rId6" Type="http://schemas.openxmlformats.org/officeDocument/2006/relationships/slide" Target="slide23.xml"/><Relationship Id="rId7" Type="http://schemas.openxmlformats.org/officeDocument/2006/relationships/slide" Target="slide28.xml"/><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slide" Target="slide34.xml"/><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chart" Target="../charts/char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slide" Target="slide34.xml"/><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chart" Target="../charts/char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slide" Target="slide34.xml"/><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chart" Target="../charts/char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chart" Target="../charts/char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chart" Target="../charts/char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slide" Target="slide34.xml"/><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chart" Target="../charts/char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chart" Target="../charts/char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chart" Target="../charts/char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chart" Target="../charts/char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slide" Target="slide34.xml"/><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chart" Target="../charts/char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chart" Target="../charts/char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chart" Target="../charts/char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chart" Target="../charts/char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chart" Target="../charts/char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chart" Target="../charts/char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chart" Target="../charts/char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0015" y="2061350"/>
            <a:ext cx="8599054" cy="1470025"/>
          </a:xfrm>
        </p:spPr>
        <p:txBody>
          <a:bodyPr/>
          <a:lstStyle/>
          <a:p>
            <a:r>
              <a:rPr lang="fr-FR" dirty="0">
                <a:solidFill>
                  <a:schemeClr val="bg1"/>
                </a:solidFill>
              </a:rPr>
              <a:t>Sous-commissions académiques LGT</a:t>
            </a:r>
          </a:p>
        </p:txBody>
      </p:sp>
      <p:sp>
        <p:nvSpPr>
          <p:cNvPr id="3" name="Sous-titre 2"/>
          <p:cNvSpPr>
            <a:spLocks noGrp="1"/>
          </p:cNvSpPr>
          <p:nvPr>
            <p:ph type="subTitle" idx="1"/>
          </p:nvPr>
        </p:nvSpPr>
        <p:spPr>
          <a:xfrm>
            <a:off x="0" y="3880556"/>
            <a:ext cx="9144000" cy="2520244"/>
          </a:xfrm>
        </p:spPr>
        <p:txBody>
          <a:bodyPr>
            <a:normAutofit fontScale="85000" lnSpcReduction="20000"/>
          </a:bodyPr>
          <a:lstStyle/>
          <a:p>
            <a:endParaRPr lang="fr-FR" dirty="0">
              <a:solidFill>
                <a:schemeClr val="bg1"/>
              </a:solidFill>
            </a:endParaRPr>
          </a:p>
          <a:p>
            <a:endParaRPr lang="fr-FR" dirty="0">
              <a:solidFill>
                <a:schemeClr val="bg1"/>
              </a:solidFill>
            </a:endParaRPr>
          </a:p>
          <a:p>
            <a:endParaRPr lang="fr-FR" dirty="0">
              <a:solidFill>
                <a:schemeClr val="bg1"/>
              </a:solidFill>
            </a:endParaRPr>
          </a:p>
          <a:p>
            <a:r>
              <a:rPr lang="fr-FR" sz="1900" dirty="0" smtClean="0">
                <a:solidFill>
                  <a:schemeClr val="bg1"/>
                </a:solidFill>
              </a:rPr>
              <a:t>Saint-Jean </a:t>
            </a:r>
            <a:r>
              <a:rPr lang="fr-FR" sz="1900" dirty="0">
                <a:solidFill>
                  <a:schemeClr val="bg1"/>
                </a:solidFill>
              </a:rPr>
              <a:t>de Braye, Châteauroux, Tours, Vendôme. </a:t>
            </a:r>
          </a:p>
          <a:p>
            <a:r>
              <a:rPr lang="fr-FR" sz="1900" dirty="0">
                <a:solidFill>
                  <a:schemeClr val="bg1"/>
                </a:solidFill>
              </a:rPr>
              <a:t>Jeudi 9 juin  –   </a:t>
            </a:r>
            <a:r>
              <a:rPr lang="fr-FR" sz="1900" dirty="0" smtClean="0">
                <a:solidFill>
                  <a:schemeClr val="bg1"/>
                </a:solidFill>
              </a:rPr>
              <a:t>vendredi </a:t>
            </a:r>
            <a:r>
              <a:rPr lang="fr-FR" sz="1900" dirty="0">
                <a:solidFill>
                  <a:schemeClr val="bg1"/>
                </a:solidFill>
              </a:rPr>
              <a:t>10 juin 2016</a:t>
            </a:r>
          </a:p>
          <a:p>
            <a:endParaRPr lang="fr-FR" sz="1500" dirty="0">
              <a:solidFill>
                <a:schemeClr val="bg1"/>
              </a:solidFill>
            </a:endParaRPr>
          </a:p>
          <a:p>
            <a:r>
              <a:rPr lang="fr-FR" sz="1500" dirty="0">
                <a:solidFill>
                  <a:schemeClr val="bg1"/>
                </a:solidFill>
              </a:rPr>
              <a:t>Inspection Pédagogique Régionale d’ E.P.S. </a:t>
            </a:r>
          </a:p>
          <a:p>
            <a:r>
              <a:rPr lang="fr-FR" sz="1500" dirty="0">
                <a:solidFill>
                  <a:schemeClr val="bg1"/>
                </a:solidFill>
              </a:rPr>
              <a:t>Académie d’Orléans-Tours. </a:t>
            </a:r>
          </a:p>
        </p:txBody>
      </p:sp>
    </p:spTree>
    <p:extLst>
      <p:ext uri="{BB962C8B-B14F-4D97-AF65-F5344CB8AC3E}">
        <p14:creationId xmlns:p14="http://schemas.microsoft.com/office/powerpoint/2010/main" val="3441027730"/>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12511318"/>
              </p:ext>
            </p:extLst>
          </p:nvPr>
        </p:nvGraphicFramePr>
        <p:xfrm>
          <a:off x="101600" y="1477152"/>
          <a:ext cx="7813040" cy="3534863"/>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xmlns="" val="20000"/>
                    </a:ext>
                  </a:extLst>
                </a:gridCol>
                <a:gridCol w="741680">
                  <a:extLst>
                    <a:ext uri="{9D8B030D-6E8A-4147-A177-3AD203B41FA5}">
                      <a16:colId xmlns:a16="http://schemas.microsoft.com/office/drawing/2014/main" xmlns="" val="20001"/>
                    </a:ext>
                  </a:extLst>
                </a:gridCol>
                <a:gridCol w="1056640">
                  <a:extLst>
                    <a:ext uri="{9D8B030D-6E8A-4147-A177-3AD203B41FA5}">
                      <a16:colId xmlns:a16="http://schemas.microsoft.com/office/drawing/2014/main" xmlns="" val="20002"/>
                    </a:ext>
                  </a:extLst>
                </a:gridCol>
                <a:gridCol w="1005840">
                  <a:extLst>
                    <a:ext uri="{9D8B030D-6E8A-4147-A177-3AD203B41FA5}">
                      <a16:colId xmlns:a16="http://schemas.microsoft.com/office/drawing/2014/main" xmlns="" val="20003"/>
                    </a:ext>
                  </a:extLst>
                </a:gridCol>
                <a:gridCol w="1026160">
                  <a:extLst>
                    <a:ext uri="{9D8B030D-6E8A-4147-A177-3AD203B41FA5}">
                      <a16:colId xmlns:a16="http://schemas.microsoft.com/office/drawing/2014/main" xmlns="" val="20004"/>
                    </a:ext>
                  </a:extLst>
                </a:gridCol>
                <a:gridCol w="1026160">
                  <a:extLst>
                    <a:ext uri="{9D8B030D-6E8A-4147-A177-3AD203B41FA5}">
                      <a16:colId xmlns:a16="http://schemas.microsoft.com/office/drawing/2014/main" xmlns="" val="20005"/>
                    </a:ext>
                  </a:extLst>
                </a:gridCol>
                <a:gridCol w="944880">
                  <a:extLst>
                    <a:ext uri="{9D8B030D-6E8A-4147-A177-3AD203B41FA5}">
                      <a16:colId xmlns:a16="http://schemas.microsoft.com/office/drawing/2014/main" xmlns="" val="20006"/>
                    </a:ext>
                  </a:extLst>
                </a:gridCol>
              </a:tblGrid>
              <a:tr h="608783">
                <a:tc>
                  <a:txBody>
                    <a:bodyPr/>
                    <a:lstStyle/>
                    <a:p>
                      <a:pPr algn="ctr"/>
                      <a:r>
                        <a:rPr lang="fr-FR" b="1" dirty="0"/>
                        <a:t>Type</a:t>
                      </a:r>
                      <a:r>
                        <a:rPr lang="fr-FR" b="1" baseline="0" dirty="0"/>
                        <a:t> de candidat</a:t>
                      </a:r>
                      <a:endParaRPr lang="fr-FR" b="1" dirty="0"/>
                    </a:p>
                  </a:txBody>
                  <a:tcPr anchor="ctr"/>
                </a:tc>
                <a:tc>
                  <a:txBody>
                    <a:bodyPr/>
                    <a:lstStyle/>
                    <a:p>
                      <a:pPr algn="ctr"/>
                      <a:r>
                        <a:rPr lang="fr-FR" b="1" dirty="0"/>
                        <a:t>Sexe</a:t>
                      </a:r>
                    </a:p>
                  </a:txBody>
                  <a:tcPr anchor="ctr"/>
                </a:tc>
                <a:tc>
                  <a:txBody>
                    <a:bodyPr/>
                    <a:lstStyle/>
                    <a:p>
                      <a:pPr algn="ctr"/>
                      <a:r>
                        <a:rPr lang="fr-FR" b="1" dirty="0"/>
                        <a:t>2012</a:t>
                      </a:r>
                    </a:p>
                  </a:txBody>
                  <a:tcPr anchor="ctr"/>
                </a:tc>
                <a:tc>
                  <a:txBody>
                    <a:bodyPr/>
                    <a:lstStyle/>
                    <a:p>
                      <a:pPr algn="ctr"/>
                      <a:r>
                        <a:rPr lang="fr-FR" b="1" dirty="0"/>
                        <a:t>2013</a:t>
                      </a:r>
                    </a:p>
                  </a:txBody>
                  <a:tcPr anchor="ctr"/>
                </a:tc>
                <a:tc>
                  <a:txBody>
                    <a:bodyPr/>
                    <a:lstStyle/>
                    <a:p>
                      <a:pPr algn="ctr"/>
                      <a:r>
                        <a:rPr lang="fr-FR" b="1" dirty="0"/>
                        <a:t>2014</a:t>
                      </a:r>
                    </a:p>
                  </a:txBody>
                  <a:tcPr anchor="ctr"/>
                </a:tc>
                <a:tc>
                  <a:txBody>
                    <a:bodyPr/>
                    <a:lstStyle/>
                    <a:p>
                      <a:pPr algn="ctr"/>
                      <a:r>
                        <a:rPr lang="fr-FR" b="1" dirty="0"/>
                        <a:t>2015</a:t>
                      </a:r>
                    </a:p>
                  </a:txBody>
                  <a:tcPr anchor="ctr"/>
                </a:tc>
                <a:tc>
                  <a:txBody>
                    <a:bodyPr/>
                    <a:lstStyle/>
                    <a:p>
                      <a:pPr algn="ctr"/>
                      <a:r>
                        <a:rPr lang="fr-FR" b="1" dirty="0"/>
                        <a:t>2016</a:t>
                      </a:r>
                    </a:p>
                  </a:txBody>
                  <a:tcPr anchor="ctr"/>
                </a:tc>
                <a:extLst>
                  <a:ext uri="{0D108BD9-81ED-4DB2-BD59-A6C34878D82A}">
                    <a16:rowId xmlns:a16="http://schemas.microsoft.com/office/drawing/2014/main" xmlns="" val="10000"/>
                  </a:ext>
                </a:extLst>
              </a:tr>
              <a:tr h="0">
                <a:tc>
                  <a:txBody>
                    <a:bodyPr/>
                    <a:lstStyle/>
                    <a:p>
                      <a:pPr algn="ctr"/>
                      <a:r>
                        <a:rPr lang="fr-FR" b="1" dirty="0"/>
                        <a:t>Inaptes Totaux</a:t>
                      </a:r>
                    </a:p>
                  </a:txBody>
                  <a:tcPr anchor="ctr"/>
                </a:tc>
                <a:tc>
                  <a:txBody>
                    <a:bodyPr/>
                    <a:lstStyle/>
                    <a:p>
                      <a:pPr algn="ctr"/>
                      <a:r>
                        <a:rPr lang="fr-FR" b="1" dirty="0"/>
                        <a:t>M</a:t>
                      </a:r>
                    </a:p>
                  </a:txBody>
                  <a:tcPr anchor="ctr"/>
                </a:tc>
                <a:tc>
                  <a:txBody>
                    <a:bodyPr/>
                    <a:lstStyle/>
                    <a:p>
                      <a:pPr algn="ctr"/>
                      <a:r>
                        <a:rPr lang="fr-FR" b="1">
                          <a:solidFill>
                            <a:schemeClr val="tx1"/>
                          </a:solidFill>
                        </a:rPr>
                        <a:t>2,97 %</a:t>
                      </a:r>
                      <a:endParaRPr lang="fr-FR" b="1" dirty="0">
                        <a:solidFill>
                          <a:schemeClr val="tx1"/>
                        </a:solidFill>
                      </a:endParaRPr>
                    </a:p>
                  </a:txBody>
                  <a:tcPr anchor="ctr"/>
                </a:tc>
                <a:tc>
                  <a:txBody>
                    <a:bodyPr/>
                    <a:lstStyle/>
                    <a:p>
                      <a:pPr algn="ctr"/>
                      <a:r>
                        <a:rPr lang="fr-FR" b="1">
                          <a:solidFill>
                            <a:schemeClr val="tx1"/>
                          </a:solidFill>
                        </a:rPr>
                        <a:t>3,06 %</a:t>
                      </a:r>
                      <a:endParaRPr lang="fr-FR" b="1" dirty="0">
                        <a:solidFill>
                          <a:schemeClr val="tx1"/>
                        </a:solidFill>
                      </a:endParaRPr>
                    </a:p>
                  </a:txBody>
                  <a:tcPr anchor="ctr"/>
                </a:tc>
                <a:tc>
                  <a:txBody>
                    <a:bodyPr/>
                    <a:lstStyle/>
                    <a:p>
                      <a:pPr algn="ctr"/>
                      <a:r>
                        <a:rPr lang="fr-FR" b="1" dirty="0">
                          <a:solidFill>
                            <a:schemeClr val="tx1"/>
                          </a:solidFill>
                        </a:rPr>
                        <a:t>2,73 %</a:t>
                      </a:r>
                    </a:p>
                  </a:txBody>
                  <a:tcPr anchor="ctr"/>
                </a:tc>
                <a:tc>
                  <a:txBody>
                    <a:bodyPr/>
                    <a:lstStyle/>
                    <a:p>
                      <a:pPr algn="ctr"/>
                      <a:r>
                        <a:rPr lang="fr-FR" b="1" dirty="0">
                          <a:solidFill>
                            <a:schemeClr val="tx1"/>
                          </a:solidFill>
                        </a:rPr>
                        <a:t>2,54 %</a:t>
                      </a:r>
                    </a:p>
                  </a:txBody>
                  <a:tcPr anchor="ctr"/>
                </a:tc>
                <a:tc>
                  <a:txBody>
                    <a:bodyPr/>
                    <a:lstStyle/>
                    <a:p>
                      <a:pPr algn="ctr"/>
                      <a:r>
                        <a:rPr lang="fr-FR" b="1" dirty="0">
                          <a:solidFill>
                            <a:schemeClr val="tx1"/>
                          </a:solidFill>
                        </a:rPr>
                        <a:t>2,27%</a:t>
                      </a:r>
                    </a:p>
                  </a:txBody>
                  <a:tcPr anchor="ctr"/>
                </a:tc>
                <a:extLst>
                  <a:ext uri="{0D108BD9-81ED-4DB2-BD59-A6C34878D82A}">
                    <a16:rowId xmlns:a16="http://schemas.microsoft.com/office/drawing/2014/main" xmlns="" val="10001"/>
                  </a:ext>
                </a:extLst>
              </a:tr>
              <a:tr h="147054">
                <a:tc>
                  <a:txBody>
                    <a:bodyPr/>
                    <a:lstStyle/>
                    <a:p>
                      <a:pPr algn="ctr"/>
                      <a:r>
                        <a:rPr lang="fr-FR" b="1" dirty="0"/>
                        <a:t>Inaptes Totaux</a:t>
                      </a:r>
                    </a:p>
                  </a:txBody>
                  <a:tcPr anchor="ctr"/>
                </a:tc>
                <a:tc>
                  <a:txBody>
                    <a:bodyPr/>
                    <a:lstStyle/>
                    <a:p>
                      <a:pPr algn="ctr"/>
                      <a:r>
                        <a:rPr lang="fr-FR" b="1" dirty="0"/>
                        <a:t>F</a:t>
                      </a:r>
                    </a:p>
                  </a:txBody>
                  <a:tcPr anchor="ctr"/>
                </a:tc>
                <a:tc>
                  <a:txBody>
                    <a:bodyPr/>
                    <a:lstStyle/>
                    <a:p>
                      <a:pPr algn="ctr"/>
                      <a:r>
                        <a:rPr lang="fr-FR" b="1" dirty="0">
                          <a:solidFill>
                            <a:srgbClr val="000000"/>
                          </a:solidFill>
                        </a:rPr>
                        <a:t>6,52 %</a:t>
                      </a:r>
                    </a:p>
                  </a:txBody>
                  <a:tcPr anchor="ctr"/>
                </a:tc>
                <a:tc>
                  <a:txBody>
                    <a:bodyPr/>
                    <a:lstStyle/>
                    <a:p>
                      <a:pPr algn="ctr"/>
                      <a:r>
                        <a:rPr lang="fr-FR" b="1" dirty="0">
                          <a:solidFill>
                            <a:srgbClr val="000000"/>
                          </a:solidFill>
                        </a:rPr>
                        <a:t>6,48 %</a:t>
                      </a:r>
                    </a:p>
                  </a:txBody>
                  <a:tcPr anchor="ctr"/>
                </a:tc>
                <a:tc>
                  <a:txBody>
                    <a:bodyPr/>
                    <a:lstStyle/>
                    <a:p>
                      <a:pPr algn="ctr"/>
                      <a:r>
                        <a:rPr lang="fr-FR" b="1" dirty="0">
                          <a:solidFill>
                            <a:srgbClr val="000000"/>
                          </a:solidFill>
                        </a:rPr>
                        <a:t>5,89 %</a:t>
                      </a:r>
                    </a:p>
                  </a:txBody>
                  <a:tcPr anchor="ctr"/>
                </a:tc>
                <a:tc>
                  <a:txBody>
                    <a:bodyPr/>
                    <a:lstStyle/>
                    <a:p>
                      <a:pPr algn="ctr"/>
                      <a:r>
                        <a:rPr lang="fr-FR" b="1" dirty="0">
                          <a:solidFill>
                            <a:schemeClr val="tx1"/>
                          </a:solidFill>
                        </a:rPr>
                        <a:t>6,04 %</a:t>
                      </a:r>
                    </a:p>
                  </a:txBody>
                  <a:tcPr anchor="ctr"/>
                </a:tc>
                <a:tc>
                  <a:txBody>
                    <a:bodyPr/>
                    <a:lstStyle/>
                    <a:p>
                      <a:pPr algn="ctr"/>
                      <a:r>
                        <a:rPr lang="fr-FR" b="1" dirty="0">
                          <a:solidFill>
                            <a:srgbClr val="000000"/>
                          </a:solidFill>
                        </a:rPr>
                        <a:t>5,50%</a:t>
                      </a:r>
                    </a:p>
                  </a:txBody>
                  <a:tcPr anchor="ctr"/>
                </a:tc>
                <a:extLst>
                  <a:ext uri="{0D108BD9-81ED-4DB2-BD59-A6C34878D82A}">
                    <a16:rowId xmlns:a16="http://schemas.microsoft.com/office/drawing/2014/main" xmlns="" val="10002"/>
                  </a:ext>
                </a:extLst>
              </a:tr>
              <a:tr h="229529">
                <a:tc>
                  <a:txBody>
                    <a:bodyPr/>
                    <a:lstStyle/>
                    <a:p>
                      <a:pPr algn="ctr"/>
                      <a:r>
                        <a:rPr lang="fr-FR" b="1" dirty="0"/>
                        <a:t>Inaptes</a:t>
                      </a:r>
                      <a:r>
                        <a:rPr lang="fr-FR" b="1" baseline="0" dirty="0"/>
                        <a:t> partiels</a:t>
                      </a:r>
                      <a:endParaRPr lang="fr-FR" b="1" dirty="0"/>
                    </a:p>
                  </a:txBody>
                  <a:tcPr anchor="ctr"/>
                </a:tc>
                <a:tc>
                  <a:txBody>
                    <a:bodyPr/>
                    <a:lstStyle/>
                    <a:p>
                      <a:pPr algn="ctr"/>
                      <a:r>
                        <a:rPr lang="fr-FR" b="1" dirty="0"/>
                        <a:t>M</a:t>
                      </a:r>
                    </a:p>
                  </a:txBody>
                  <a:tcPr anchor="ctr"/>
                </a:tc>
                <a:tc>
                  <a:txBody>
                    <a:bodyPr/>
                    <a:lstStyle/>
                    <a:p>
                      <a:pPr algn="ctr"/>
                      <a:r>
                        <a:rPr lang="fr-FR" b="1"/>
                        <a:t>4,29 %</a:t>
                      </a:r>
                      <a:endParaRPr lang="fr-FR" b="1" dirty="0"/>
                    </a:p>
                  </a:txBody>
                  <a:tcPr anchor="ctr"/>
                </a:tc>
                <a:tc>
                  <a:txBody>
                    <a:bodyPr/>
                    <a:lstStyle/>
                    <a:p>
                      <a:pPr algn="ctr"/>
                      <a:r>
                        <a:rPr lang="fr-FR" b="1" dirty="0">
                          <a:solidFill>
                            <a:schemeClr val="tx1"/>
                          </a:solidFill>
                        </a:rPr>
                        <a:t>6,07 %</a:t>
                      </a:r>
                    </a:p>
                  </a:txBody>
                  <a:tcPr anchor="ctr"/>
                </a:tc>
                <a:tc>
                  <a:txBody>
                    <a:bodyPr/>
                    <a:lstStyle/>
                    <a:p>
                      <a:pPr algn="ctr"/>
                      <a:r>
                        <a:rPr lang="fr-FR" b="1" dirty="0">
                          <a:solidFill>
                            <a:schemeClr val="tx1"/>
                          </a:solidFill>
                        </a:rPr>
                        <a:t>6,17 %</a:t>
                      </a:r>
                    </a:p>
                  </a:txBody>
                  <a:tcPr anchor="ctr"/>
                </a:tc>
                <a:tc>
                  <a:txBody>
                    <a:bodyPr/>
                    <a:lstStyle/>
                    <a:p>
                      <a:pPr algn="ctr"/>
                      <a:r>
                        <a:rPr lang="fr-FR" b="1" dirty="0">
                          <a:solidFill>
                            <a:schemeClr val="tx1"/>
                          </a:solidFill>
                        </a:rPr>
                        <a:t>6,55 %</a:t>
                      </a:r>
                    </a:p>
                  </a:txBody>
                  <a:tcPr anchor="ctr"/>
                </a:tc>
                <a:tc>
                  <a:txBody>
                    <a:bodyPr/>
                    <a:lstStyle/>
                    <a:p>
                      <a:pPr algn="ctr"/>
                      <a:r>
                        <a:rPr lang="fr-FR" b="1" dirty="0">
                          <a:solidFill>
                            <a:srgbClr val="FF0000"/>
                          </a:solidFill>
                        </a:rPr>
                        <a:t>7,40%</a:t>
                      </a:r>
                    </a:p>
                  </a:txBody>
                  <a:tcPr anchor="ctr">
                    <a:solidFill>
                      <a:srgbClr val="FFFF00"/>
                    </a:solidFill>
                  </a:tcPr>
                </a:tc>
                <a:extLst>
                  <a:ext uri="{0D108BD9-81ED-4DB2-BD59-A6C34878D82A}">
                    <a16:rowId xmlns:a16="http://schemas.microsoft.com/office/drawing/2014/main" xmlns="" val="10003"/>
                  </a:ext>
                </a:extLst>
              </a:tr>
              <a:tr h="0">
                <a:tc>
                  <a:txBody>
                    <a:bodyPr/>
                    <a:lstStyle/>
                    <a:p>
                      <a:pPr algn="ctr"/>
                      <a:r>
                        <a:rPr lang="fr-FR" b="1" dirty="0"/>
                        <a:t>Inaptes</a:t>
                      </a:r>
                      <a:r>
                        <a:rPr lang="fr-FR" b="1" baseline="0" dirty="0"/>
                        <a:t> partiels </a:t>
                      </a:r>
                      <a:endParaRPr lang="fr-FR" b="1" dirty="0"/>
                    </a:p>
                  </a:txBody>
                  <a:tcPr anchor="ctr"/>
                </a:tc>
                <a:tc>
                  <a:txBody>
                    <a:bodyPr/>
                    <a:lstStyle/>
                    <a:p>
                      <a:pPr algn="ctr"/>
                      <a:r>
                        <a:rPr lang="fr-FR" b="1" dirty="0"/>
                        <a:t>F</a:t>
                      </a:r>
                    </a:p>
                  </a:txBody>
                  <a:tcPr anchor="ctr"/>
                </a:tc>
                <a:tc>
                  <a:txBody>
                    <a:bodyPr/>
                    <a:lstStyle/>
                    <a:p>
                      <a:pPr algn="ctr"/>
                      <a:r>
                        <a:rPr lang="fr-FR" b="1" dirty="0">
                          <a:solidFill>
                            <a:srgbClr val="000000"/>
                          </a:solidFill>
                        </a:rPr>
                        <a:t>5,68 %</a:t>
                      </a:r>
                    </a:p>
                  </a:txBody>
                  <a:tcPr anchor="ctr"/>
                </a:tc>
                <a:tc>
                  <a:txBody>
                    <a:bodyPr/>
                    <a:lstStyle/>
                    <a:p>
                      <a:pPr algn="ctr"/>
                      <a:r>
                        <a:rPr lang="fr-FR" b="1" dirty="0">
                          <a:solidFill>
                            <a:schemeClr val="tx1"/>
                          </a:solidFill>
                        </a:rPr>
                        <a:t>8,24 %</a:t>
                      </a:r>
                    </a:p>
                  </a:txBody>
                  <a:tcPr anchor="ctr"/>
                </a:tc>
                <a:tc>
                  <a:txBody>
                    <a:bodyPr/>
                    <a:lstStyle/>
                    <a:p>
                      <a:pPr algn="ctr"/>
                      <a:r>
                        <a:rPr lang="fr-FR" b="1" dirty="0">
                          <a:solidFill>
                            <a:schemeClr val="tx1"/>
                          </a:solidFill>
                        </a:rPr>
                        <a:t>8,82 %</a:t>
                      </a:r>
                    </a:p>
                  </a:txBody>
                  <a:tcPr anchor="ctr"/>
                </a:tc>
                <a:tc>
                  <a:txBody>
                    <a:bodyPr/>
                    <a:lstStyle/>
                    <a:p>
                      <a:pPr algn="ctr"/>
                      <a:r>
                        <a:rPr lang="fr-FR" b="1" dirty="0">
                          <a:solidFill>
                            <a:srgbClr val="000000"/>
                          </a:solidFill>
                        </a:rPr>
                        <a:t>10,06 %</a:t>
                      </a:r>
                    </a:p>
                  </a:txBody>
                  <a:tcPr anchor="ctr">
                    <a:solidFill>
                      <a:schemeClr val="accent1">
                        <a:lumMod val="20000"/>
                        <a:lumOff val="80000"/>
                      </a:schemeClr>
                    </a:solidFill>
                  </a:tcPr>
                </a:tc>
                <a:tc>
                  <a:txBody>
                    <a:bodyPr/>
                    <a:lstStyle/>
                    <a:p>
                      <a:pPr algn="ctr"/>
                      <a:r>
                        <a:rPr lang="fr-FR" b="1" dirty="0">
                          <a:solidFill>
                            <a:srgbClr val="FF0000"/>
                          </a:solidFill>
                        </a:rPr>
                        <a:t>9,75%</a:t>
                      </a:r>
                    </a:p>
                  </a:txBody>
                  <a:tcPr anchor="ctr">
                    <a:solidFill>
                      <a:schemeClr val="accent1">
                        <a:lumMod val="20000"/>
                        <a:lumOff val="80000"/>
                      </a:schemeClr>
                    </a:solidFill>
                  </a:tcPr>
                </a:tc>
                <a:extLst>
                  <a:ext uri="{0D108BD9-81ED-4DB2-BD59-A6C34878D82A}">
                    <a16:rowId xmlns:a16="http://schemas.microsoft.com/office/drawing/2014/main" xmlns="" val="10004"/>
                  </a:ext>
                </a:extLst>
              </a:tr>
              <a:tr h="0">
                <a:tc>
                  <a:txBody>
                    <a:bodyPr/>
                    <a:lstStyle/>
                    <a:p>
                      <a:pPr algn="ctr"/>
                      <a:r>
                        <a:rPr lang="fr-FR" b="1" dirty="0"/>
                        <a:t>Contrôle adapté</a:t>
                      </a:r>
                    </a:p>
                  </a:txBody>
                  <a:tcPr anchor="ctr"/>
                </a:tc>
                <a:tc>
                  <a:txBody>
                    <a:bodyPr/>
                    <a:lstStyle/>
                    <a:p>
                      <a:pPr algn="ctr"/>
                      <a:r>
                        <a:rPr lang="fr-FR" b="1" dirty="0"/>
                        <a:t>M</a:t>
                      </a:r>
                    </a:p>
                  </a:txBody>
                  <a:tcPr anchor="ctr"/>
                </a:tc>
                <a:tc>
                  <a:txBody>
                    <a:bodyPr/>
                    <a:lstStyle/>
                    <a:p>
                      <a:pPr algn="ctr"/>
                      <a:r>
                        <a:rPr lang="fr-FR" b="1" dirty="0"/>
                        <a:t>0,13 %</a:t>
                      </a:r>
                    </a:p>
                  </a:txBody>
                  <a:tcPr anchor="ctr"/>
                </a:tc>
                <a:tc>
                  <a:txBody>
                    <a:bodyPr/>
                    <a:lstStyle/>
                    <a:p>
                      <a:pPr algn="ctr"/>
                      <a:r>
                        <a:rPr lang="fr-FR" b="1" dirty="0">
                          <a:solidFill>
                            <a:schemeClr val="tx1"/>
                          </a:solidFill>
                        </a:rPr>
                        <a:t>0,12 %</a:t>
                      </a:r>
                    </a:p>
                  </a:txBody>
                  <a:tcPr anchor="ctr"/>
                </a:tc>
                <a:tc>
                  <a:txBody>
                    <a:bodyPr/>
                    <a:lstStyle/>
                    <a:p>
                      <a:pPr algn="ctr"/>
                      <a:r>
                        <a:rPr lang="fr-FR" b="1" dirty="0">
                          <a:solidFill>
                            <a:schemeClr val="tx1"/>
                          </a:solidFill>
                        </a:rPr>
                        <a:t>0,06 %</a:t>
                      </a:r>
                    </a:p>
                  </a:txBody>
                  <a:tcPr anchor="ctr"/>
                </a:tc>
                <a:tc>
                  <a:txBody>
                    <a:bodyPr/>
                    <a:lstStyle/>
                    <a:p>
                      <a:pPr algn="ctr"/>
                      <a:r>
                        <a:rPr lang="fr-FR" b="1" dirty="0">
                          <a:solidFill>
                            <a:srgbClr val="FF0000"/>
                          </a:solidFill>
                        </a:rPr>
                        <a:t>0,03 %</a:t>
                      </a:r>
                    </a:p>
                  </a:txBody>
                  <a:tcPr anchor="ctr"/>
                </a:tc>
                <a:tc>
                  <a:txBody>
                    <a:bodyPr/>
                    <a:lstStyle/>
                    <a:p>
                      <a:pPr algn="ctr"/>
                      <a:r>
                        <a:rPr lang="fr-FR" b="1" dirty="0">
                          <a:solidFill>
                            <a:srgbClr val="FF0000"/>
                          </a:solidFill>
                        </a:rPr>
                        <a:t>0,02%</a:t>
                      </a:r>
                    </a:p>
                  </a:txBody>
                  <a:tcPr anchor="ctr"/>
                </a:tc>
                <a:extLst>
                  <a:ext uri="{0D108BD9-81ED-4DB2-BD59-A6C34878D82A}">
                    <a16:rowId xmlns:a16="http://schemas.microsoft.com/office/drawing/2014/main" xmlns="" val="10005"/>
                  </a:ext>
                </a:extLst>
              </a:tr>
              <a:tr h="0">
                <a:tc>
                  <a:txBody>
                    <a:bodyPr/>
                    <a:lstStyle/>
                    <a:p>
                      <a:pPr algn="ctr"/>
                      <a:r>
                        <a:rPr lang="fr-FR" b="1" dirty="0"/>
                        <a:t>Contrôle adapté</a:t>
                      </a:r>
                    </a:p>
                  </a:txBody>
                  <a:tcPr anchor="ctr"/>
                </a:tc>
                <a:tc>
                  <a:txBody>
                    <a:bodyPr/>
                    <a:lstStyle/>
                    <a:p>
                      <a:pPr algn="ctr"/>
                      <a:r>
                        <a:rPr lang="fr-FR" b="1" dirty="0"/>
                        <a:t>F</a:t>
                      </a:r>
                    </a:p>
                  </a:txBody>
                  <a:tcPr anchor="ctr"/>
                </a:tc>
                <a:tc>
                  <a:txBody>
                    <a:bodyPr/>
                    <a:lstStyle/>
                    <a:p>
                      <a:pPr algn="ctr"/>
                      <a:r>
                        <a:rPr lang="fr-FR" b="1" dirty="0"/>
                        <a:t>0,22 %</a:t>
                      </a:r>
                    </a:p>
                  </a:txBody>
                  <a:tcPr anchor="ctr"/>
                </a:tc>
                <a:tc>
                  <a:txBody>
                    <a:bodyPr/>
                    <a:lstStyle/>
                    <a:p>
                      <a:pPr algn="ctr"/>
                      <a:r>
                        <a:rPr lang="fr-FR" b="1" dirty="0">
                          <a:solidFill>
                            <a:schemeClr val="tx1"/>
                          </a:solidFill>
                        </a:rPr>
                        <a:t>0,13 %</a:t>
                      </a:r>
                    </a:p>
                  </a:txBody>
                  <a:tcPr anchor="ctr"/>
                </a:tc>
                <a:tc>
                  <a:txBody>
                    <a:bodyPr/>
                    <a:lstStyle/>
                    <a:p>
                      <a:pPr algn="ctr"/>
                      <a:r>
                        <a:rPr lang="fr-FR" b="1" dirty="0">
                          <a:solidFill>
                            <a:schemeClr val="tx1"/>
                          </a:solidFill>
                        </a:rPr>
                        <a:t>0,07 %</a:t>
                      </a:r>
                    </a:p>
                  </a:txBody>
                  <a:tcPr anchor="ctr"/>
                </a:tc>
                <a:tc>
                  <a:txBody>
                    <a:bodyPr/>
                    <a:lstStyle/>
                    <a:p>
                      <a:pPr algn="ctr"/>
                      <a:r>
                        <a:rPr lang="fr-FR" b="1" dirty="0">
                          <a:solidFill>
                            <a:srgbClr val="FF0000"/>
                          </a:solidFill>
                        </a:rPr>
                        <a:t>0,16 %</a:t>
                      </a:r>
                    </a:p>
                  </a:txBody>
                  <a:tcPr anchor="ctr"/>
                </a:tc>
                <a:tc>
                  <a:txBody>
                    <a:bodyPr/>
                    <a:lstStyle/>
                    <a:p>
                      <a:pPr algn="ctr"/>
                      <a:r>
                        <a:rPr lang="fr-FR" b="1" dirty="0">
                          <a:solidFill>
                            <a:srgbClr val="FF0000"/>
                          </a:solidFill>
                        </a:rPr>
                        <a:t>0,19%</a:t>
                      </a:r>
                    </a:p>
                  </a:txBody>
                  <a:tcPr anchor="ctr"/>
                </a:tc>
                <a:extLst>
                  <a:ext uri="{0D108BD9-81ED-4DB2-BD59-A6C34878D82A}">
                    <a16:rowId xmlns:a16="http://schemas.microsoft.com/office/drawing/2014/main" xmlns="" val="10006"/>
                  </a:ext>
                </a:extLst>
              </a:tr>
              <a:tr h="0">
                <a:tc>
                  <a:txBody>
                    <a:bodyPr/>
                    <a:lstStyle/>
                    <a:p>
                      <a:pPr algn="ctr"/>
                      <a:r>
                        <a:rPr lang="fr-FR" b="1" dirty="0"/>
                        <a:t>Protocole standard</a:t>
                      </a:r>
                    </a:p>
                  </a:txBody>
                  <a:tcPr anchor="ctr"/>
                </a:tc>
                <a:tc>
                  <a:txBody>
                    <a:bodyPr/>
                    <a:lstStyle/>
                    <a:p>
                      <a:pPr algn="ctr"/>
                      <a:r>
                        <a:rPr lang="fr-FR" b="1" dirty="0"/>
                        <a:t>M</a:t>
                      </a:r>
                    </a:p>
                  </a:txBody>
                  <a:tcPr anchor="ctr"/>
                </a:tc>
                <a:tc>
                  <a:txBody>
                    <a:bodyPr/>
                    <a:lstStyle/>
                    <a:p>
                      <a:pPr algn="ctr"/>
                      <a:r>
                        <a:rPr lang="fr-FR" b="1"/>
                        <a:t>92,59 %</a:t>
                      </a:r>
                      <a:endParaRPr lang="fr-FR" b="1" dirty="0"/>
                    </a:p>
                  </a:txBody>
                  <a:tcPr anchor="ctr"/>
                </a:tc>
                <a:tc>
                  <a:txBody>
                    <a:bodyPr/>
                    <a:lstStyle/>
                    <a:p>
                      <a:pPr algn="ctr"/>
                      <a:r>
                        <a:rPr lang="fr-FR" b="1" dirty="0">
                          <a:solidFill>
                            <a:schemeClr val="tx1"/>
                          </a:solidFill>
                        </a:rPr>
                        <a:t>90,74 %</a:t>
                      </a:r>
                    </a:p>
                  </a:txBody>
                  <a:tcPr anchor="ctr"/>
                </a:tc>
                <a:tc>
                  <a:txBody>
                    <a:bodyPr/>
                    <a:lstStyle/>
                    <a:p>
                      <a:pPr algn="ctr"/>
                      <a:r>
                        <a:rPr lang="fr-FR" b="1" dirty="0">
                          <a:solidFill>
                            <a:schemeClr val="tx1"/>
                          </a:solidFill>
                        </a:rPr>
                        <a:t>91,01 %</a:t>
                      </a:r>
                    </a:p>
                  </a:txBody>
                  <a:tcPr anchor="ctr"/>
                </a:tc>
                <a:tc>
                  <a:txBody>
                    <a:bodyPr/>
                    <a:lstStyle/>
                    <a:p>
                      <a:pPr algn="ctr"/>
                      <a:r>
                        <a:rPr lang="fr-FR" b="1" dirty="0">
                          <a:solidFill>
                            <a:schemeClr val="tx1"/>
                          </a:solidFill>
                        </a:rPr>
                        <a:t>90,83 %</a:t>
                      </a:r>
                    </a:p>
                  </a:txBody>
                  <a:tcPr anchor="ctr"/>
                </a:tc>
                <a:tc>
                  <a:txBody>
                    <a:bodyPr/>
                    <a:lstStyle/>
                    <a:p>
                      <a:pPr algn="ctr"/>
                      <a:r>
                        <a:rPr lang="fr-FR" b="1" dirty="0">
                          <a:solidFill>
                            <a:schemeClr val="tx1"/>
                          </a:solidFill>
                        </a:rPr>
                        <a:t>90,25%</a:t>
                      </a:r>
                    </a:p>
                  </a:txBody>
                  <a:tcPr anchor="ctr"/>
                </a:tc>
                <a:extLst>
                  <a:ext uri="{0D108BD9-81ED-4DB2-BD59-A6C34878D82A}">
                    <a16:rowId xmlns:a16="http://schemas.microsoft.com/office/drawing/2014/main" xmlns="" val="10007"/>
                  </a:ext>
                </a:extLst>
              </a:tr>
              <a:tr h="0">
                <a:tc>
                  <a:txBody>
                    <a:bodyPr/>
                    <a:lstStyle/>
                    <a:p>
                      <a:pPr algn="ctr"/>
                      <a:r>
                        <a:rPr lang="fr-FR" b="1" dirty="0"/>
                        <a:t>Protocole standard</a:t>
                      </a:r>
                    </a:p>
                  </a:txBody>
                  <a:tcPr anchor="ctr"/>
                </a:tc>
                <a:tc>
                  <a:txBody>
                    <a:bodyPr/>
                    <a:lstStyle/>
                    <a:p>
                      <a:pPr algn="ctr"/>
                      <a:r>
                        <a:rPr lang="fr-FR" b="1" dirty="0"/>
                        <a:t>F</a:t>
                      </a:r>
                    </a:p>
                  </a:txBody>
                  <a:tcPr anchor="ctr"/>
                </a:tc>
                <a:tc>
                  <a:txBody>
                    <a:bodyPr/>
                    <a:lstStyle/>
                    <a:p>
                      <a:pPr algn="ctr"/>
                      <a:r>
                        <a:rPr lang="fr-FR" b="1" dirty="0"/>
                        <a:t>87,50 %</a:t>
                      </a:r>
                    </a:p>
                  </a:txBody>
                  <a:tcPr anchor="ctr"/>
                </a:tc>
                <a:tc>
                  <a:txBody>
                    <a:bodyPr/>
                    <a:lstStyle/>
                    <a:p>
                      <a:pPr algn="ctr"/>
                      <a:r>
                        <a:rPr lang="fr-FR" b="1" dirty="0">
                          <a:solidFill>
                            <a:schemeClr val="tx1"/>
                          </a:solidFill>
                        </a:rPr>
                        <a:t>85,15 %</a:t>
                      </a:r>
                    </a:p>
                  </a:txBody>
                  <a:tcPr anchor="ctr"/>
                </a:tc>
                <a:tc>
                  <a:txBody>
                    <a:bodyPr/>
                    <a:lstStyle/>
                    <a:p>
                      <a:pPr algn="ctr"/>
                      <a:r>
                        <a:rPr lang="fr-FR" b="1" dirty="0">
                          <a:solidFill>
                            <a:schemeClr val="tx1"/>
                          </a:solidFill>
                        </a:rPr>
                        <a:t>85,17 %</a:t>
                      </a:r>
                    </a:p>
                  </a:txBody>
                  <a:tcPr anchor="ctr"/>
                </a:tc>
                <a:tc>
                  <a:txBody>
                    <a:bodyPr/>
                    <a:lstStyle/>
                    <a:p>
                      <a:pPr algn="ctr"/>
                      <a:r>
                        <a:rPr lang="fr-FR" b="1" dirty="0">
                          <a:solidFill>
                            <a:srgbClr val="FF0000"/>
                          </a:solidFill>
                        </a:rPr>
                        <a:t>83,64 %</a:t>
                      </a:r>
                    </a:p>
                  </a:txBody>
                  <a:tcPr anchor="ctr">
                    <a:solidFill>
                      <a:schemeClr val="tx2">
                        <a:lumMod val="20000"/>
                        <a:lumOff val="80000"/>
                      </a:schemeClr>
                    </a:solidFill>
                  </a:tcPr>
                </a:tc>
                <a:tc>
                  <a:txBody>
                    <a:bodyPr/>
                    <a:lstStyle/>
                    <a:p>
                      <a:pPr algn="ctr"/>
                      <a:r>
                        <a:rPr lang="fr-FR" b="1" dirty="0">
                          <a:solidFill>
                            <a:srgbClr val="FF0000"/>
                          </a:solidFill>
                        </a:rPr>
                        <a:t>84,51%</a:t>
                      </a:r>
                    </a:p>
                  </a:txBody>
                  <a:tcPr anchor="ctr">
                    <a:solidFill>
                      <a:schemeClr val="tx2">
                        <a:lumMod val="20000"/>
                        <a:lumOff val="80000"/>
                      </a:schemeClr>
                    </a:solidFill>
                  </a:tcPr>
                </a:tc>
                <a:extLst>
                  <a:ext uri="{0D108BD9-81ED-4DB2-BD59-A6C34878D82A}">
                    <a16:rowId xmlns:a16="http://schemas.microsoft.com/office/drawing/2014/main" xmlns="" val="10008"/>
                  </a:ext>
                </a:extLst>
              </a:tr>
            </a:tbl>
          </a:graphicData>
        </a:graphic>
      </p:graphicFrame>
      <p:sp>
        <p:nvSpPr>
          <p:cNvPr id="7" name="Rectangle 6"/>
          <p:cNvSpPr/>
          <p:nvPr/>
        </p:nvSpPr>
        <p:spPr>
          <a:xfrm>
            <a:off x="99570" y="115675"/>
            <a:ext cx="8939841" cy="1138773"/>
          </a:xfrm>
          <a:prstGeom prst="rect">
            <a:avLst/>
          </a:prstGeom>
        </p:spPr>
        <p:txBody>
          <a:bodyPr wrap="square">
            <a:spAutoFit/>
          </a:bodyPr>
          <a:lstStyle/>
          <a:p>
            <a:pPr marL="0" lvl="4" algn="ctr"/>
            <a:r>
              <a:rPr lang="fr-FR" sz="3400" b="1" dirty="0">
                <a:solidFill>
                  <a:srgbClr val="FFFF00"/>
                </a:solidFill>
                <a:effectLst>
                  <a:outerShdw blurRad="38100" dist="38100" dir="2700000" algn="tl">
                    <a:srgbClr val="000000">
                      <a:alpha val="43137"/>
                    </a:srgbClr>
                  </a:outerShdw>
                </a:effectLst>
                <a:latin typeface="Arial Black" pitchFamily="34" charset="0"/>
                <a:ea typeface="+mj-ea"/>
                <a:cs typeface="+mj-cs"/>
                <a:sym typeface="Wingdings"/>
              </a:rPr>
              <a:t>Point </a:t>
            </a:r>
            <a:r>
              <a:rPr lang="fr-FR" sz="3400" b="1" dirty="0" smtClean="0">
                <a:solidFill>
                  <a:srgbClr val="FFFF00"/>
                </a:solidFill>
                <a:effectLst>
                  <a:outerShdw blurRad="38100" dist="38100" dir="2700000" algn="tl">
                    <a:srgbClr val="000000">
                      <a:alpha val="43137"/>
                    </a:srgbClr>
                  </a:outerShdw>
                </a:effectLst>
                <a:latin typeface="Arial Black" pitchFamily="34" charset="0"/>
                <a:ea typeface="+mj-ea"/>
                <a:cs typeface="+mj-cs"/>
                <a:sym typeface="Wingdings"/>
              </a:rPr>
              <a:t>de vigilance,</a:t>
            </a:r>
            <a:endParaRPr lang="fr-FR" sz="3400" b="1" dirty="0">
              <a:solidFill>
                <a:srgbClr val="FFFF00"/>
              </a:solidFill>
              <a:effectLst>
                <a:outerShdw blurRad="38100" dist="38100" dir="2700000" algn="tl">
                  <a:srgbClr val="000000">
                    <a:alpha val="43137"/>
                  </a:srgbClr>
                </a:outerShdw>
              </a:effectLst>
              <a:latin typeface="Arial Black" pitchFamily="34" charset="0"/>
              <a:ea typeface="+mj-ea"/>
              <a:cs typeface="+mj-cs"/>
              <a:sym typeface="Wingdings"/>
            </a:endParaRPr>
          </a:p>
          <a:p>
            <a:pPr marL="0" lvl="4" indent="0" algn="ctr">
              <a:buNone/>
            </a:pPr>
            <a:r>
              <a:rPr lang="fr-FR" sz="3400" b="1" dirty="0">
                <a:solidFill>
                  <a:srgbClr val="FFFF00"/>
                </a:solidFill>
                <a:effectLst>
                  <a:outerShdw blurRad="38100" dist="38100" dir="2700000" algn="tl">
                    <a:srgbClr val="000000">
                      <a:alpha val="43137"/>
                    </a:srgbClr>
                  </a:outerShdw>
                </a:effectLst>
                <a:latin typeface="Arial Black" pitchFamily="34" charset="0"/>
                <a:ea typeface="+mj-ea"/>
                <a:cs typeface="+mj-cs"/>
                <a:sym typeface="Wingdings"/>
              </a:rPr>
              <a:t>L’ÉVOLUTION DES INAPTITUDES :</a:t>
            </a:r>
            <a:endParaRPr lang="fr-FR" sz="3400" b="1" dirty="0">
              <a:solidFill>
                <a:srgbClr val="FFFF00"/>
              </a:solidFill>
              <a:effectLst>
                <a:outerShdw blurRad="38100" dist="38100" dir="2700000" algn="tl">
                  <a:srgbClr val="000000">
                    <a:alpha val="43137"/>
                  </a:srgbClr>
                </a:outerShdw>
              </a:effectLst>
              <a:latin typeface="Arial Black" pitchFamily="34" charset="0"/>
              <a:ea typeface="+mj-ea"/>
              <a:cs typeface="+mj-cs"/>
            </a:endParaRPr>
          </a:p>
        </p:txBody>
      </p:sp>
      <p:sp>
        <p:nvSpPr>
          <p:cNvPr id="4" name="Rectangle 3"/>
          <p:cNvSpPr/>
          <p:nvPr/>
        </p:nvSpPr>
        <p:spPr>
          <a:xfrm>
            <a:off x="99570" y="5100348"/>
            <a:ext cx="9044430" cy="1692771"/>
          </a:xfrm>
          <a:prstGeom prst="rect">
            <a:avLst/>
          </a:prstGeom>
          <a:solidFill>
            <a:schemeClr val="bg1"/>
          </a:solidFill>
        </p:spPr>
        <p:txBody>
          <a:bodyPr wrap="square">
            <a:spAutoFit/>
          </a:bodyPr>
          <a:lstStyle/>
          <a:p>
            <a:r>
              <a:rPr lang="fr-FR" sz="2400" b="1" u="sng" dirty="0">
                <a:effectLst>
                  <a:outerShdw blurRad="38100" dist="38100" dir="2700000" algn="tl">
                    <a:srgbClr val="000000">
                      <a:alpha val="43137"/>
                    </a:srgbClr>
                  </a:outerShdw>
                </a:effectLst>
                <a:latin typeface="Arial Black" pitchFamily="34" charset="0"/>
                <a:sym typeface="Wingdings"/>
              </a:rPr>
              <a:t>Constats : </a:t>
            </a:r>
          </a:p>
          <a:p>
            <a:r>
              <a:rPr lang="fr-FR" sz="2000" b="1" dirty="0">
                <a:solidFill>
                  <a:srgbClr val="36FF33"/>
                </a:solidFill>
                <a:effectLst>
                  <a:outerShdw blurRad="38100" dist="38100" dir="2700000" algn="tl">
                    <a:srgbClr val="000000">
                      <a:alpha val="43137"/>
                    </a:srgbClr>
                  </a:outerShdw>
                </a:effectLst>
                <a:latin typeface="Arial Black" pitchFamily="34" charset="0"/>
                <a:sym typeface="Wingdings"/>
              </a:rPr>
              <a:t>1 Point intéressant  : un taux d’inaptes totaux en baisse. </a:t>
            </a:r>
            <a:endParaRPr lang="fr-FR" sz="1600" b="1" dirty="0">
              <a:solidFill>
                <a:srgbClr val="36FF33"/>
              </a:solidFill>
              <a:effectLst>
                <a:outerShdw blurRad="38100" dist="38100" dir="2700000" algn="tl">
                  <a:srgbClr val="000000">
                    <a:alpha val="43137"/>
                  </a:srgbClr>
                </a:outerShdw>
              </a:effectLst>
              <a:latin typeface="Arial Black" pitchFamily="34" charset="0"/>
              <a:sym typeface="Wingdings"/>
            </a:endParaRPr>
          </a:p>
          <a:p>
            <a:pPr algn="just"/>
            <a:r>
              <a:rPr lang="fr-FR" sz="2000" b="1" dirty="0">
                <a:solidFill>
                  <a:srgbClr val="FF0000"/>
                </a:solidFill>
                <a:effectLst>
                  <a:outerShdw blurRad="38100" dist="38100" dir="2700000" algn="tl">
                    <a:srgbClr val="000000">
                      <a:alpha val="43137"/>
                    </a:srgbClr>
                  </a:outerShdw>
                </a:effectLst>
                <a:latin typeface="Arial Black" pitchFamily="34" charset="0"/>
                <a:sym typeface="Wingdings"/>
              </a:rPr>
              <a:t>Une inquiétude : Un taux d’inaptes partiels qui augmente fortement chez les garçons !!.</a:t>
            </a:r>
          </a:p>
          <a:p>
            <a:pPr algn="just"/>
            <a:r>
              <a:rPr lang="fr-FR" sz="2000" b="1" dirty="0">
                <a:solidFill>
                  <a:srgbClr val="000000"/>
                </a:solidFill>
                <a:effectLst>
                  <a:outerShdw blurRad="38100" dist="38100" dir="2700000" algn="tl">
                    <a:srgbClr val="000000">
                      <a:alpha val="43137"/>
                    </a:srgbClr>
                  </a:outerShdw>
                </a:effectLst>
                <a:latin typeface="Arial Black" pitchFamily="34" charset="0"/>
                <a:sym typeface="Wingdings"/>
              </a:rPr>
              <a:t>Une constance  : des contrôles adaptés inexploités. </a:t>
            </a:r>
          </a:p>
        </p:txBody>
      </p:sp>
      <p:sp>
        <p:nvSpPr>
          <p:cNvPr id="3" name="Pensées 2"/>
          <p:cNvSpPr/>
          <p:nvPr/>
        </p:nvSpPr>
        <p:spPr>
          <a:xfrm>
            <a:off x="7833223" y="1477152"/>
            <a:ext cx="1277308" cy="634946"/>
          </a:xfrm>
          <a:prstGeom prst="cloudCallout">
            <a:avLst>
              <a:gd name="adj1" fmla="val -55100"/>
              <a:gd name="adj2" fmla="val 5694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rgbClr val="FF0000"/>
                </a:solidFill>
              </a:rPr>
              <a:t>2,08% en France 2015</a:t>
            </a:r>
          </a:p>
        </p:txBody>
      </p:sp>
      <p:sp>
        <p:nvSpPr>
          <p:cNvPr id="12" name="Pensées 11"/>
          <p:cNvSpPr/>
          <p:nvPr/>
        </p:nvSpPr>
        <p:spPr>
          <a:xfrm>
            <a:off x="7871805" y="2129264"/>
            <a:ext cx="1277308" cy="634946"/>
          </a:xfrm>
          <a:prstGeom prst="cloudCallout">
            <a:avLst>
              <a:gd name="adj1" fmla="val -63385"/>
              <a:gd name="adj2" fmla="val 2380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rgbClr val="FF0000"/>
                </a:solidFill>
              </a:rPr>
              <a:t>4,77% en France 2015</a:t>
            </a:r>
          </a:p>
        </p:txBody>
      </p:sp>
      <p:sp>
        <p:nvSpPr>
          <p:cNvPr id="5" name="Flèche vers la droite 4"/>
          <p:cNvSpPr/>
          <p:nvPr/>
        </p:nvSpPr>
        <p:spPr>
          <a:xfrm rot="893177">
            <a:off x="6858000" y="2112098"/>
            <a:ext cx="254000" cy="26534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vers la droite 7"/>
          <p:cNvSpPr/>
          <p:nvPr/>
        </p:nvSpPr>
        <p:spPr>
          <a:xfrm rot="893177">
            <a:off x="6858001" y="2521494"/>
            <a:ext cx="254000" cy="26534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Pensées 8"/>
          <p:cNvSpPr/>
          <p:nvPr/>
        </p:nvSpPr>
        <p:spPr>
          <a:xfrm>
            <a:off x="7894183" y="3824112"/>
            <a:ext cx="1277308" cy="634946"/>
          </a:xfrm>
          <a:prstGeom prst="cloudCallout">
            <a:avLst>
              <a:gd name="adj1" fmla="val -73395"/>
              <a:gd name="adj2" fmla="val -3426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rgbClr val="FF0000"/>
                </a:solidFill>
              </a:rPr>
              <a:t>0,28% en France 2015</a:t>
            </a:r>
          </a:p>
        </p:txBody>
      </p:sp>
      <p:sp>
        <p:nvSpPr>
          <p:cNvPr id="10" name="Flèche vers la droite 9"/>
          <p:cNvSpPr/>
          <p:nvPr/>
        </p:nvSpPr>
        <p:spPr>
          <a:xfrm rot="893177">
            <a:off x="6877661" y="3283494"/>
            <a:ext cx="254000" cy="26534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vers la droite 10"/>
          <p:cNvSpPr/>
          <p:nvPr/>
        </p:nvSpPr>
        <p:spPr>
          <a:xfrm rot="19027162">
            <a:off x="6873468" y="2874745"/>
            <a:ext cx="254000" cy="199719"/>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Pensées 12"/>
          <p:cNvSpPr/>
          <p:nvPr/>
        </p:nvSpPr>
        <p:spPr>
          <a:xfrm>
            <a:off x="7833222" y="2692184"/>
            <a:ext cx="1412377" cy="634946"/>
          </a:xfrm>
          <a:prstGeom prst="cloudCallout">
            <a:avLst>
              <a:gd name="adj1" fmla="val -63385"/>
              <a:gd name="adj2" fmla="val 6207"/>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100" b="1" dirty="0">
                <a:solidFill>
                  <a:schemeClr val="tx1"/>
                </a:solidFill>
              </a:rPr>
              <a:t>6,5% N N Di</a:t>
            </a:r>
          </a:p>
          <a:p>
            <a:pPr algn="ctr"/>
            <a:r>
              <a:rPr lang="fr-FR" sz="1100" b="1" dirty="0">
                <a:solidFill>
                  <a:schemeClr val="tx1"/>
                </a:solidFill>
              </a:rPr>
              <a:t>0,91% Di Di N</a:t>
            </a:r>
          </a:p>
        </p:txBody>
      </p:sp>
      <p:sp>
        <p:nvSpPr>
          <p:cNvPr id="14" name="Pensées 13"/>
          <p:cNvSpPr/>
          <p:nvPr/>
        </p:nvSpPr>
        <p:spPr>
          <a:xfrm>
            <a:off x="7914640" y="3243337"/>
            <a:ext cx="1330959" cy="634946"/>
          </a:xfrm>
          <a:prstGeom prst="cloudCallout">
            <a:avLst>
              <a:gd name="adj1" fmla="val -61227"/>
              <a:gd name="adj2" fmla="val -16195"/>
            </a:avLst>
          </a:prstGeom>
          <a:solidFill>
            <a:srgbClr val="FFFF00"/>
          </a:solidFill>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1100" b="1" dirty="0">
                <a:solidFill>
                  <a:schemeClr val="tx1"/>
                </a:solidFill>
              </a:rPr>
              <a:t>8,31% N N Di</a:t>
            </a:r>
          </a:p>
          <a:p>
            <a:pPr algn="ctr"/>
            <a:r>
              <a:rPr lang="fr-FR" sz="1100" b="1" dirty="0">
                <a:solidFill>
                  <a:schemeClr val="tx1"/>
                </a:solidFill>
              </a:rPr>
              <a:t>1,44% Di Di N</a:t>
            </a:r>
          </a:p>
        </p:txBody>
      </p:sp>
    </p:spTree>
    <p:extLst>
      <p:ext uri="{BB962C8B-B14F-4D97-AF65-F5344CB8AC3E}">
        <p14:creationId xmlns:p14="http://schemas.microsoft.com/office/powerpoint/2010/main" val="4285225765"/>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heckerboard(across)">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heckerboard(across)">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2" grpId="0" animBg="1"/>
      <p:bldP spid="5" grpId="0" animBg="1"/>
      <p:bldP spid="8" grpId="0" animBg="1"/>
      <p:bldP spid="9" grpId="0" animBg="1"/>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479" y="229042"/>
            <a:ext cx="8748465" cy="994555"/>
          </a:xfrm>
        </p:spPr>
        <p:txBody>
          <a:bodyPr>
            <a:normAutofit fontScale="90000"/>
          </a:bodyPr>
          <a:lstStyle/>
          <a:p>
            <a:r>
              <a:rPr lang="fr-FR" dirty="0">
                <a:solidFill>
                  <a:srgbClr val="FFFFFF"/>
                </a:solidFill>
              </a:rPr>
              <a:t>Moyenne </a:t>
            </a:r>
            <a:r>
              <a:rPr lang="fr-FR" dirty="0" smtClean="0">
                <a:solidFill>
                  <a:srgbClr val="FFFFFF"/>
                </a:solidFill>
              </a:rPr>
              <a:t>et effectif par </a:t>
            </a:r>
            <a:r>
              <a:rPr lang="fr-FR" dirty="0">
                <a:solidFill>
                  <a:srgbClr val="FFFFFF"/>
                </a:solidFill>
              </a:rPr>
              <a:t>département </a:t>
            </a:r>
            <a:r>
              <a:rPr lang="fr-FR" dirty="0" smtClean="0">
                <a:solidFill>
                  <a:srgbClr val="FFFFFF"/>
                </a:solidFill>
              </a:rPr>
              <a:t>: 2016 </a:t>
            </a:r>
            <a:endParaRPr lang="fr-FR" dirty="0">
              <a:solidFill>
                <a:srgbClr val="FFFFFF"/>
              </a:solidFill>
            </a:endParaRPr>
          </a:p>
        </p:txBody>
      </p:sp>
      <p:graphicFrame>
        <p:nvGraphicFramePr>
          <p:cNvPr id="5" name="Chart 2"/>
          <p:cNvGraphicFramePr>
            <a:graphicFrameLocks/>
          </p:cNvGraphicFramePr>
          <p:nvPr>
            <p:extLst>
              <p:ext uri="{D42A27DB-BD31-4B8C-83A1-F6EECF244321}">
                <p14:modId xmlns:p14="http://schemas.microsoft.com/office/powerpoint/2010/main" val="3540044202"/>
              </p:ext>
            </p:extLst>
          </p:nvPr>
        </p:nvGraphicFramePr>
        <p:xfrm>
          <a:off x="319820" y="1412975"/>
          <a:ext cx="8446112" cy="5229958"/>
        </p:xfrm>
        <a:graphic>
          <a:graphicData uri="http://schemas.openxmlformats.org/drawingml/2006/chart">
            <c:chart xmlns:c="http://schemas.openxmlformats.org/drawingml/2006/chart" xmlns:r="http://schemas.openxmlformats.org/officeDocument/2006/relationships" r:id="rId3"/>
          </a:graphicData>
        </a:graphic>
      </p:graphicFrame>
      <p:sp>
        <p:nvSpPr>
          <p:cNvPr id="6" name="Bouton d'action : Personnalisé 5">
            <a:hlinkClick r:id="rId4" action="ppaction://hlinksldjump" highlightClick="1"/>
          </p:cNvPr>
          <p:cNvSpPr/>
          <p:nvPr/>
        </p:nvSpPr>
        <p:spPr>
          <a:xfrm>
            <a:off x="6724560" y="1315546"/>
            <a:ext cx="466268" cy="38537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45</a:t>
            </a:r>
            <a:endParaRPr lang="fr-FR" dirty="0"/>
          </a:p>
        </p:txBody>
      </p:sp>
      <p:sp>
        <p:nvSpPr>
          <p:cNvPr id="7" name="Bouton d'action : Personnalisé 6">
            <a:hlinkClick r:id="rId5" action="ppaction://hlinksldjump" highlightClick="1"/>
          </p:cNvPr>
          <p:cNvSpPr/>
          <p:nvPr/>
        </p:nvSpPr>
        <p:spPr>
          <a:xfrm>
            <a:off x="7691511" y="1315546"/>
            <a:ext cx="936022" cy="38537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36 et 18</a:t>
            </a:r>
            <a:endParaRPr lang="fr-FR" dirty="0"/>
          </a:p>
        </p:txBody>
      </p:sp>
      <p:sp>
        <p:nvSpPr>
          <p:cNvPr id="8" name="Bouton d'action : Personnalisé 7">
            <a:hlinkClick r:id="rId6" action="ppaction://hlinksldjump" highlightClick="1"/>
          </p:cNvPr>
          <p:cNvSpPr/>
          <p:nvPr/>
        </p:nvSpPr>
        <p:spPr>
          <a:xfrm>
            <a:off x="1739153" y="1313793"/>
            <a:ext cx="466268" cy="38537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37</a:t>
            </a:r>
            <a:endParaRPr lang="fr-FR" dirty="0"/>
          </a:p>
        </p:txBody>
      </p:sp>
      <p:sp>
        <p:nvSpPr>
          <p:cNvPr id="9" name="Bouton d'action : Personnalisé 8">
            <a:hlinkClick r:id="rId7" action="ppaction://hlinksldjump" highlightClick="1"/>
          </p:cNvPr>
          <p:cNvSpPr/>
          <p:nvPr/>
        </p:nvSpPr>
        <p:spPr>
          <a:xfrm>
            <a:off x="2604504" y="1306787"/>
            <a:ext cx="1027695" cy="385379"/>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28 et 41</a:t>
            </a:r>
            <a:endParaRPr lang="fr-FR" dirty="0"/>
          </a:p>
        </p:txBody>
      </p:sp>
    </p:spTree>
    <p:extLst>
      <p:ext uri="{BB962C8B-B14F-4D97-AF65-F5344CB8AC3E}">
        <p14:creationId xmlns:p14="http://schemas.microsoft.com/office/powerpoint/2010/main" val="214123916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fontScale="90000"/>
          </a:bodyPr>
          <a:lstStyle/>
          <a:p>
            <a:r>
              <a:rPr lang="fr-FR" dirty="0">
                <a:solidFill>
                  <a:srgbClr val="FFFFFF"/>
                </a:solidFill>
              </a:rPr>
              <a:t>Moyenne par établissement 45</a:t>
            </a:r>
          </a:p>
        </p:txBody>
      </p:sp>
      <p:graphicFrame>
        <p:nvGraphicFramePr>
          <p:cNvPr id="9" name="Graphique 8"/>
          <p:cNvGraphicFramePr>
            <a:graphicFrameLocks/>
          </p:cNvGraphicFramePr>
          <p:nvPr>
            <p:extLst>
              <p:ext uri="{D42A27DB-BD31-4B8C-83A1-F6EECF244321}">
                <p14:modId xmlns:p14="http://schemas.microsoft.com/office/powerpoint/2010/main" val="2940523747"/>
              </p:ext>
            </p:extLst>
          </p:nvPr>
        </p:nvGraphicFramePr>
        <p:xfrm>
          <a:off x="0" y="1389888"/>
          <a:ext cx="9144000" cy="5468112"/>
        </p:xfrm>
        <a:graphic>
          <a:graphicData uri="http://schemas.openxmlformats.org/drawingml/2006/chart">
            <c:chart xmlns:c="http://schemas.openxmlformats.org/drawingml/2006/chart" xmlns:r="http://schemas.openxmlformats.org/officeDocument/2006/relationships" r:id="rId3"/>
          </a:graphicData>
        </a:graphic>
      </p:graphicFrame>
      <p:sp>
        <p:nvSpPr>
          <p:cNvPr id="4" name="Flèche vers le bas 3">
            <a:hlinkClick r:id="" action="ppaction://hlinkshowjump?jump=nextslide"/>
          </p:cNvPr>
          <p:cNvSpPr/>
          <p:nvPr/>
        </p:nvSpPr>
        <p:spPr>
          <a:xfrm>
            <a:off x="8644759" y="6332483"/>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090130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9529" y="201636"/>
            <a:ext cx="8904942" cy="737713"/>
          </a:xfrm>
        </p:spPr>
        <p:txBody>
          <a:bodyPr>
            <a:normAutofit/>
          </a:bodyPr>
          <a:lstStyle/>
          <a:p>
            <a:r>
              <a:rPr lang="fr-FR" sz="2800" dirty="0">
                <a:solidFill>
                  <a:schemeClr val="bg1"/>
                </a:solidFill>
              </a:rPr>
              <a:t>Évolution des moyennes des lycées du 45 : 1</a:t>
            </a:r>
          </a:p>
        </p:txBody>
      </p:sp>
      <p:graphicFrame>
        <p:nvGraphicFramePr>
          <p:cNvPr id="8" name="Graphique 7"/>
          <p:cNvGraphicFramePr>
            <a:graphicFrameLocks/>
          </p:cNvGraphicFramePr>
          <p:nvPr>
            <p:extLst>
              <p:ext uri="{D42A27DB-BD31-4B8C-83A1-F6EECF244321}">
                <p14:modId xmlns:p14="http://schemas.microsoft.com/office/powerpoint/2010/main" val="1387558062"/>
              </p:ext>
            </p:extLst>
          </p:nvPr>
        </p:nvGraphicFramePr>
        <p:xfrm>
          <a:off x="0" y="1353312"/>
          <a:ext cx="9144000" cy="5504688"/>
        </p:xfrm>
        <a:graphic>
          <a:graphicData uri="http://schemas.openxmlformats.org/drawingml/2006/chart">
            <c:chart xmlns:c="http://schemas.openxmlformats.org/drawingml/2006/chart" xmlns:r="http://schemas.openxmlformats.org/officeDocument/2006/relationships" r:id="rId3"/>
          </a:graphicData>
        </a:graphic>
      </p:graphicFrame>
      <p:sp>
        <p:nvSpPr>
          <p:cNvPr id="4" name="Flèche vers le bas 3">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8564830"/>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extLst>
              <p:ext uri="{D42A27DB-BD31-4B8C-83A1-F6EECF244321}">
                <p14:modId xmlns:p14="http://schemas.microsoft.com/office/powerpoint/2010/main" val="1152244195"/>
              </p:ext>
            </p:extLst>
          </p:nvPr>
        </p:nvGraphicFramePr>
        <p:xfrm>
          <a:off x="0" y="1402080"/>
          <a:ext cx="9144000" cy="548012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1"/>
          <p:cNvSpPr>
            <a:spLocks noGrp="1"/>
          </p:cNvSpPr>
          <p:nvPr>
            <p:ph type="title"/>
          </p:nvPr>
        </p:nvSpPr>
        <p:spPr>
          <a:xfrm>
            <a:off x="119529" y="203846"/>
            <a:ext cx="8904942" cy="737713"/>
          </a:xfrm>
        </p:spPr>
        <p:txBody>
          <a:bodyPr>
            <a:normAutofit/>
          </a:bodyPr>
          <a:lstStyle/>
          <a:p>
            <a:r>
              <a:rPr lang="fr-FR" sz="2800" dirty="0">
                <a:solidFill>
                  <a:schemeClr val="bg1"/>
                </a:solidFill>
              </a:rPr>
              <a:t>Évolution des moyennes des lycées du 45 : 2</a:t>
            </a:r>
          </a:p>
        </p:txBody>
      </p:sp>
      <p:sp>
        <p:nvSpPr>
          <p:cNvPr id="5" name="Flèche vers le bas 4">
            <a:hlinkClick r:id="" action="ppaction://hlinkshowjump?jump=nextslide"/>
          </p:cNvPr>
          <p:cNvSpPr/>
          <p:nvPr/>
        </p:nvSpPr>
        <p:spPr>
          <a:xfrm>
            <a:off x="8643452" y="1592033"/>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5554958"/>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a:bodyPr>
          <a:lstStyle/>
          <a:p>
            <a:r>
              <a:rPr lang="fr-FR" sz="3600" dirty="0">
                <a:solidFill>
                  <a:srgbClr val="FFC000"/>
                </a:solidFill>
              </a:rPr>
              <a:t>Inaptitude par établissement 45</a:t>
            </a:r>
          </a:p>
        </p:txBody>
      </p:sp>
      <p:grpSp>
        <p:nvGrpSpPr>
          <p:cNvPr id="14" name="Grouper 13"/>
          <p:cNvGrpSpPr/>
          <p:nvPr/>
        </p:nvGrpSpPr>
        <p:grpSpPr>
          <a:xfrm>
            <a:off x="91440" y="1607934"/>
            <a:ext cx="9057942" cy="4402853"/>
            <a:chOff x="91440" y="1661749"/>
            <a:chExt cx="9057942" cy="4402853"/>
          </a:xfrm>
        </p:grpSpPr>
        <p:pic>
          <p:nvPicPr>
            <p:cNvPr id="3" name="Image 2"/>
            <p:cNvPicPr>
              <a:picLocks noChangeAspect="1"/>
            </p:cNvPicPr>
            <p:nvPr/>
          </p:nvPicPr>
          <p:blipFill>
            <a:blip r:embed="rId3"/>
            <a:stretch>
              <a:fillRect/>
            </a:stretch>
          </p:blipFill>
          <p:spPr>
            <a:xfrm>
              <a:off x="91440" y="1661749"/>
              <a:ext cx="8962369" cy="4402853"/>
            </a:xfrm>
            <a:prstGeom prst="rect">
              <a:avLst/>
            </a:prstGeom>
          </p:spPr>
        </p:pic>
        <p:cxnSp>
          <p:nvCxnSpPr>
            <p:cNvPr id="5" name="Connecteur droit 4"/>
            <p:cNvCxnSpPr/>
            <p:nvPr/>
          </p:nvCxnSpPr>
          <p:spPr>
            <a:xfrm>
              <a:off x="678031" y="4515046"/>
              <a:ext cx="8012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145292" y="4376546"/>
              <a:ext cx="629600" cy="215444"/>
            </a:xfrm>
            <a:prstGeom prst="rect">
              <a:avLst/>
            </a:prstGeom>
            <a:noFill/>
          </p:spPr>
          <p:txBody>
            <a:bodyPr wrap="square" rtlCol="0">
              <a:spAutoFit/>
            </a:bodyPr>
            <a:lstStyle/>
            <a:p>
              <a:r>
                <a:rPr lang="fr-FR" sz="800" dirty="0">
                  <a:solidFill>
                    <a:srgbClr val="FF0000"/>
                  </a:solidFill>
                </a:rPr>
                <a:t>MA : 4,4% </a:t>
              </a:r>
            </a:p>
          </p:txBody>
        </p:sp>
        <p:cxnSp>
          <p:nvCxnSpPr>
            <p:cNvPr id="8" name="Connecteur droit 7"/>
            <p:cNvCxnSpPr/>
            <p:nvPr/>
          </p:nvCxnSpPr>
          <p:spPr>
            <a:xfrm>
              <a:off x="678031" y="5155440"/>
              <a:ext cx="801260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91440" y="5047718"/>
              <a:ext cx="629600" cy="215444"/>
            </a:xfrm>
            <a:prstGeom prst="rect">
              <a:avLst/>
            </a:prstGeom>
            <a:noFill/>
          </p:spPr>
          <p:txBody>
            <a:bodyPr wrap="square" rtlCol="0">
              <a:spAutoFit/>
            </a:bodyPr>
            <a:lstStyle/>
            <a:p>
              <a:r>
                <a:rPr lang="fr-FR" sz="800" dirty="0">
                  <a:solidFill>
                    <a:srgbClr val="FF6600"/>
                  </a:solidFill>
                </a:rPr>
                <a:t>MA : 1,2% </a:t>
              </a:r>
            </a:p>
          </p:txBody>
        </p:sp>
        <p:cxnSp>
          <p:nvCxnSpPr>
            <p:cNvPr id="10" name="Connecteur droit 9"/>
            <p:cNvCxnSpPr/>
            <p:nvPr/>
          </p:nvCxnSpPr>
          <p:spPr>
            <a:xfrm>
              <a:off x="678031" y="3957093"/>
              <a:ext cx="801260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91440" y="3849371"/>
              <a:ext cx="629600" cy="215444"/>
            </a:xfrm>
            <a:prstGeom prst="rect">
              <a:avLst/>
            </a:prstGeom>
            <a:noFill/>
          </p:spPr>
          <p:txBody>
            <a:bodyPr wrap="square" rtlCol="0">
              <a:spAutoFit/>
            </a:bodyPr>
            <a:lstStyle/>
            <a:p>
              <a:r>
                <a:rPr lang="fr-FR" sz="800" dirty="0">
                  <a:solidFill>
                    <a:srgbClr val="008000"/>
                  </a:solidFill>
                </a:rPr>
                <a:t>MA : 7,5%</a:t>
              </a:r>
            </a:p>
          </p:txBody>
        </p:sp>
        <p:cxnSp>
          <p:nvCxnSpPr>
            <p:cNvPr id="12" name="Connecteur droit 11"/>
            <p:cNvCxnSpPr/>
            <p:nvPr/>
          </p:nvCxnSpPr>
          <p:spPr>
            <a:xfrm>
              <a:off x="678031" y="2452003"/>
              <a:ext cx="8012603" cy="0"/>
            </a:xfrm>
            <a:prstGeom prst="line">
              <a:avLst/>
            </a:prstGeom>
            <a:ln>
              <a:solidFill>
                <a:srgbClr val="21BBDE"/>
              </a:solidFill>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8393380" y="2285090"/>
              <a:ext cx="756002" cy="215444"/>
            </a:xfrm>
            <a:prstGeom prst="rect">
              <a:avLst/>
            </a:prstGeom>
            <a:noFill/>
          </p:spPr>
          <p:txBody>
            <a:bodyPr wrap="square" rtlCol="0">
              <a:spAutoFit/>
            </a:bodyPr>
            <a:lstStyle/>
            <a:p>
              <a:r>
                <a:rPr lang="fr-FR" sz="800" dirty="0">
                  <a:solidFill>
                    <a:srgbClr val="21BBDE"/>
                  </a:solidFill>
                </a:rPr>
                <a:t>MA : 87,27%</a:t>
              </a:r>
            </a:p>
          </p:txBody>
        </p:sp>
      </p:grpSp>
      <p:sp>
        <p:nvSpPr>
          <p:cNvPr id="15" name="Flèche vers le bas 14">
            <a:hlinkClick r:id="" action="ppaction://hlinkshowjump?jump=nextslide"/>
          </p:cNvPr>
          <p:cNvSpPr/>
          <p:nvPr/>
        </p:nvSpPr>
        <p:spPr>
          <a:xfrm>
            <a:off x="8644759" y="6332483"/>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2278294"/>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a:bodyPr>
          <a:lstStyle/>
          <a:p>
            <a:r>
              <a:rPr lang="fr-FR" sz="3600" dirty="0">
                <a:solidFill>
                  <a:srgbClr val="FFC000"/>
                </a:solidFill>
              </a:rPr>
              <a:t>Inaptitude par établissement 45</a:t>
            </a:r>
          </a:p>
        </p:txBody>
      </p:sp>
      <p:pic>
        <p:nvPicPr>
          <p:cNvPr id="3" name="Image 2"/>
          <p:cNvPicPr>
            <a:picLocks noChangeAspect="1"/>
          </p:cNvPicPr>
          <p:nvPr/>
        </p:nvPicPr>
        <p:blipFill>
          <a:blip r:embed="rId3"/>
          <a:stretch>
            <a:fillRect/>
          </a:stretch>
        </p:blipFill>
        <p:spPr>
          <a:xfrm>
            <a:off x="71021" y="1647600"/>
            <a:ext cx="9003590" cy="4380337"/>
          </a:xfrm>
          <a:prstGeom prst="rect">
            <a:avLst/>
          </a:prstGeom>
        </p:spPr>
      </p:pic>
      <p:cxnSp>
        <p:nvCxnSpPr>
          <p:cNvPr id="4" name="Connecteur droit 3"/>
          <p:cNvCxnSpPr/>
          <p:nvPr/>
        </p:nvCxnSpPr>
        <p:spPr>
          <a:xfrm>
            <a:off x="678031" y="4541951"/>
            <a:ext cx="8012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145292" y="4419594"/>
            <a:ext cx="629600" cy="215444"/>
          </a:xfrm>
          <a:prstGeom prst="rect">
            <a:avLst/>
          </a:prstGeom>
          <a:noFill/>
        </p:spPr>
        <p:txBody>
          <a:bodyPr wrap="square" rtlCol="0">
            <a:spAutoFit/>
          </a:bodyPr>
          <a:lstStyle/>
          <a:p>
            <a:r>
              <a:rPr lang="fr-FR" sz="800" dirty="0">
                <a:solidFill>
                  <a:srgbClr val="FF0000"/>
                </a:solidFill>
              </a:rPr>
              <a:t>MA : 4,4% </a:t>
            </a:r>
          </a:p>
        </p:txBody>
      </p:sp>
      <p:cxnSp>
        <p:nvCxnSpPr>
          <p:cNvPr id="6" name="Connecteur droit 5"/>
          <p:cNvCxnSpPr/>
          <p:nvPr/>
        </p:nvCxnSpPr>
        <p:spPr>
          <a:xfrm>
            <a:off x="678031" y="5128535"/>
            <a:ext cx="801260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91440" y="5026194"/>
            <a:ext cx="629600" cy="215444"/>
          </a:xfrm>
          <a:prstGeom prst="rect">
            <a:avLst/>
          </a:prstGeom>
          <a:noFill/>
        </p:spPr>
        <p:txBody>
          <a:bodyPr wrap="square" rtlCol="0">
            <a:spAutoFit/>
          </a:bodyPr>
          <a:lstStyle/>
          <a:p>
            <a:r>
              <a:rPr lang="fr-FR" sz="800" dirty="0">
                <a:solidFill>
                  <a:srgbClr val="FF6600"/>
                </a:solidFill>
              </a:rPr>
              <a:t>MA : 1,2% </a:t>
            </a:r>
          </a:p>
        </p:txBody>
      </p:sp>
      <p:cxnSp>
        <p:nvCxnSpPr>
          <p:cNvPr id="8" name="Connecteur droit 7"/>
          <p:cNvCxnSpPr/>
          <p:nvPr/>
        </p:nvCxnSpPr>
        <p:spPr>
          <a:xfrm>
            <a:off x="678031" y="4075475"/>
            <a:ext cx="801260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1021" y="3937279"/>
            <a:ext cx="629600" cy="215444"/>
          </a:xfrm>
          <a:prstGeom prst="rect">
            <a:avLst/>
          </a:prstGeom>
          <a:noFill/>
        </p:spPr>
        <p:txBody>
          <a:bodyPr wrap="square" rtlCol="0">
            <a:spAutoFit/>
          </a:bodyPr>
          <a:lstStyle/>
          <a:p>
            <a:r>
              <a:rPr lang="fr-FR" sz="800" dirty="0">
                <a:solidFill>
                  <a:srgbClr val="008000"/>
                </a:solidFill>
              </a:rPr>
              <a:t>MA : 7,5%</a:t>
            </a:r>
          </a:p>
        </p:txBody>
      </p:sp>
      <p:cxnSp>
        <p:nvCxnSpPr>
          <p:cNvPr id="10" name="Connecteur droit 9"/>
          <p:cNvCxnSpPr/>
          <p:nvPr/>
        </p:nvCxnSpPr>
        <p:spPr>
          <a:xfrm>
            <a:off x="678031" y="2419717"/>
            <a:ext cx="8012603" cy="0"/>
          </a:xfrm>
          <a:prstGeom prst="line">
            <a:avLst/>
          </a:prstGeom>
          <a:ln>
            <a:solidFill>
              <a:srgbClr val="21BBDE"/>
            </a:solidFill>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8393380" y="2252804"/>
            <a:ext cx="756002" cy="215444"/>
          </a:xfrm>
          <a:prstGeom prst="rect">
            <a:avLst/>
          </a:prstGeom>
          <a:noFill/>
        </p:spPr>
        <p:txBody>
          <a:bodyPr wrap="square" rtlCol="0">
            <a:spAutoFit/>
          </a:bodyPr>
          <a:lstStyle/>
          <a:p>
            <a:r>
              <a:rPr lang="fr-FR" sz="800" dirty="0">
                <a:solidFill>
                  <a:srgbClr val="21BBDE"/>
                </a:solidFill>
              </a:rPr>
              <a:t>MA : 87,27%</a:t>
            </a:r>
          </a:p>
        </p:txBody>
      </p:sp>
      <p:sp>
        <p:nvSpPr>
          <p:cNvPr id="13" name="Bouton d'action : Personnalisé 12">
            <a:hlinkClick r:id="rId4" action="ppaction://hlinksldjump" highlightClick="1"/>
          </p:cNvPr>
          <p:cNvSpPr/>
          <p:nvPr/>
        </p:nvSpPr>
        <p:spPr>
          <a:xfrm>
            <a:off x="8513379" y="6314966"/>
            <a:ext cx="512399" cy="46972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EP</a:t>
            </a:r>
            <a:endParaRPr lang="fr-FR" dirty="0"/>
          </a:p>
        </p:txBody>
      </p:sp>
    </p:spTree>
    <p:extLst>
      <p:ext uri="{BB962C8B-B14F-4D97-AF65-F5344CB8AC3E}">
        <p14:creationId xmlns:p14="http://schemas.microsoft.com/office/powerpoint/2010/main" val="462631851"/>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5535" y="54171"/>
            <a:ext cx="8748465" cy="1143000"/>
          </a:xfrm>
        </p:spPr>
        <p:txBody>
          <a:bodyPr>
            <a:normAutofit fontScale="90000"/>
          </a:bodyPr>
          <a:lstStyle/>
          <a:p>
            <a:r>
              <a:rPr lang="fr-FR" dirty="0">
                <a:solidFill>
                  <a:srgbClr val="FFFFFF"/>
                </a:solidFill>
              </a:rPr>
              <a:t>Moyenne par établissement 36</a:t>
            </a:r>
          </a:p>
        </p:txBody>
      </p:sp>
      <p:graphicFrame>
        <p:nvGraphicFramePr>
          <p:cNvPr id="8" name="Graphique 7"/>
          <p:cNvGraphicFramePr>
            <a:graphicFrameLocks/>
          </p:cNvGraphicFramePr>
          <p:nvPr>
            <p:extLst>
              <p:ext uri="{D42A27DB-BD31-4B8C-83A1-F6EECF244321}">
                <p14:modId xmlns:p14="http://schemas.microsoft.com/office/powerpoint/2010/main" val="2932526065"/>
              </p:ext>
            </p:extLst>
          </p:nvPr>
        </p:nvGraphicFramePr>
        <p:xfrm>
          <a:off x="0" y="1447800"/>
          <a:ext cx="9144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141541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p:cNvGraphicFramePr>
            <a:graphicFrameLocks/>
          </p:cNvGraphicFramePr>
          <p:nvPr>
            <p:extLst>
              <p:ext uri="{D42A27DB-BD31-4B8C-83A1-F6EECF244321}">
                <p14:modId xmlns:p14="http://schemas.microsoft.com/office/powerpoint/2010/main" val="4137831598"/>
              </p:ext>
            </p:extLst>
          </p:nvPr>
        </p:nvGraphicFramePr>
        <p:xfrm>
          <a:off x="0" y="1310640"/>
          <a:ext cx="9144000" cy="554736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1"/>
          <p:cNvSpPr>
            <a:spLocks noGrp="1"/>
          </p:cNvSpPr>
          <p:nvPr>
            <p:ph type="title"/>
          </p:nvPr>
        </p:nvSpPr>
        <p:spPr>
          <a:xfrm>
            <a:off x="119529" y="188640"/>
            <a:ext cx="8904942" cy="737713"/>
          </a:xfrm>
        </p:spPr>
        <p:txBody>
          <a:bodyPr>
            <a:normAutofit/>
          </a:bodyPr>
          <a:lstStyle/>
          <a:p>
            <a:r>
              <a:rPr lang="fr-FR" sz="2800" dirty="0">
                <a:solidFill>
                  <a:schemeClr val="bg1"/>
                </a:solidFill>
              </a:rPr>
              <a:t>Évolution des moyennes des lycées du 36 :</a:t>
            </a:r>
          </a:p>
        </p:txBody>
      </p:sp>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9732830"/>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a:bodyPr>
          <a:lstStyle/>
          <a:p>
            <a:r>
              <a:rPr lang="fr-FR" sz="3600" dirty="0">
                <a:solidFill>
                  <a:srgbClr val="FFC000"/>
                </a:solidFill>
              </a:rPr>
              <a:t>Inaptitude par établissement 36</a:t>
            </a:r>
          </a:p>
        </p:txBody>
      </p:sp>
      <p:pic>
        <p:nvPicPr>
          <p:cNvPr id="3" name="Image 2"/>
          <p:cNvPicPr>
            <a:picLocks noChangeAspect="1"/>
          </p:cNvPicPr>
          <p:nvPr/>
        </p:nvPicPr>
        <p:blipFill>
          <a:blip r:embed="rId3"/>
          <a:stretch>
            <a:fillRect/>
          </a:stretch>
        </p:blipFill>
        <p:spPr>
          <a:xfrm>
            <a:off x="29853" y="1685925"/>
            <a:ext cx="9060623" cy="4408084"/>
          </a:xfrm>
          <a:prstGeom prst="rect">
            <a:avLst/>
          </a:prstGeom>
        </p:spPr>
      </p:pic>
      <p:cxnSp>
        <p:nvCxnSpPr>
          <p:cNvPr id="4" name="Connecteur droit 3"/>
          <p:cNvCxnSpPr/>
          <p:nvPr/>
        </p:nvCxnSpPr>
        <p:spPr>
          <a:xfrm>
            <a:off x="678031" y="4488141"/>
            <a:ext cx="8012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145292" y="4349641"/>
            <a:ext cx="629600" cy="215444"/>
          </a:xfrm>
          <a:prstGeom prst="rect">
            <a:avLst/>
          </a:prstGeom>
          <a:noFill/>
        </p:spPr>
        <p:txBody>
          <a:bodyPr wrap="square" rtlCol="0">
            <a:spAutoFit/>
          </a:bodyPr>
          <a:lstStyle/>
          <a:p>
            <a:r>
              <a:rPr lang="fr-FR" sz="800" dirty="0">
                <a:solidFill>
                  <a:srgbClr val="FF0000"/>
                </a:solidFill>
              </a:rPr>
              <a:t>MA : 4,4% </a:t>
            </a:r>
          </a:p>
        </p:txBody>
      </p:sp>
      <p:cxnSp>
        <p:nvCxnSpPr>
          <p:cNvPr id="6" name="Connecteur droit 5"/>
          <p:cNvCxnSpPr/>
          <p:nvPr/>
        </p:nvCxnSpPr>
        <p:spPr>
          <a:xfrm>
            <a:off x="678031" y="5193107"/>
            <a:ext cx="801260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91440" y="5085385"/>
            <a:ext cx="629600" cy="215444"/>
          </a:xfrm>
          <a:prstGeom prst="rect">
            <a:avLst/>
          </a:prstGeom>
          <a:noFill/>
        </p:spPr>
        <p:txBody>
          <a:bodyPr wrap="square" rtlCol="0">
            <a:spAutoFit/>
          </a:bodyPr>
          <a:lstStyle/>
          <a:p>
            <a:r>
              <a:rPr lang="fr-FR" sz="800" dirty="0">
                <a:solidFill>
                  <a:srgbClr val="FF6600"/>
                </a:solidFill>
              </a:rPr>
              <a:t>MA : 1,2% </a:t>
            </a:r>
          </a:p>
        </p:txBody>
      </p:sp>
      <p:cxnSp>
        <p:nvCxnSpPr>
          <p:cNvPr id="8" name="Connecteur droit 7"/>
          <p:cNvCxnSpPr/>
          <p:nvPr/>
        </p:nvCxnSpPr>
        <p:spPr>
          <a:xfrm>
            <a:off x="678031" y="3854854"/>
            <a:ext cx="801260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91440" y="3747132"/>
            <a:ext cx="629600" cy="215444"/>
          </a:xfrm>
          <a:prstGeom prst="rect">
            <a:avLst/>
          </a:prstGeom>
          <a:noFill/>
        </p:spPr>
        <p:txBody>
          <a:bodyPr wrap="square" rtlCol="0">
            <a:spAutoFit/>
          </a:bodyPr>
          <a:lstStyle/>
          <a:p>
            <a:r>
              <a:rPr lang="fr-FR" sz="800" dirty="0">
                <a:solidFill>
                  <a:srgbClr val="008000"/>
                </a:solidFill>
              </a:rPr>
              <a:t>MA : 7,5%</a:t>
            </a:r>
          </a:p>
        </p:txBody>
      </p:sp>
      <p:cxnSp>
        <p:nvCxnSpPr>
          <p:cNvPr id="10" name="Connecteur droit 9"/>
          <p:cNvCxnSpPr/>
          <p:nvPr/>
        </p:nvCxnSpPr>
        <p:spPr>
          <a:xfrm>
            <a:off x="678031" y="2408955"/>
            <a:ext cx="8012603" cy="0"/>
          </a:xfrm>
          <a:prstGeom prst="line">
            <a:avLst/>
          </a:prstGeom>
          <a:ln>
            <a:solidFill>
              <a:srgbClr val="21BBDE"/>
            </a:solidFill>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8393380" y="2242042"/>
            <a:ext cx="756002" cy="215444"/>
          </a:xfrm>
          <a:prstGeom prst="rect">
            <a:avLst/>
          </a:prstGeom>
          <a:noFill/>
        </p:spPr>
        <p:txBody>
          <a:bodyPr wrap="square" rtlCol="0">
            <a:spAutoFit/>
          </a:bodyPr>
          <a:lstStyle/>
          <a:p>
            <a:r>
              <a:rPr lang="fr-FR" sz="800" dirty="0">
                <a:solidFill>
                  <a:srgbClr val="21BBDE"/>
                </a:solidFill>
              </a:rPr>
              <a:t>MA : 87,27%</a:t>
            </a:r>
          </a:p>
        </p:txBody>
      </p:sp>
      <p:sp>
        <p:nvSpPr>
          <p:cNvPr id="12" name="Bouton d'action : Fin 11">
            <a:hlinkClick r:id="rId4" action="ppaction://hlinksldjump" highlightClick="1"/>
          </p:cNvPr>
          <p:cNvSpPr/>
          <p:nvPr/>
        </p:nvSpPr>
        <p:spPr>
          <a:xfrm>
            <a:off x="91440" y="1075262"/>
            <a:ext cx="600138" cy="610663"/>
          </a:xfrm>
          <a:prstGeom prst="actionButtonE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lèche vers le bas 12">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5267427"/>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49717"/>
            <a:ext cx="9144000" cy="5781829"/>
          </a:xfrm>
        </p:spPr>
        <p:txBody>
          <a:bodyPr>
            <a:noAutofit/>
          </a:bodyPr>
          <a:lstStyle/>
          <a:p>
            <a:pPr marL="0" lvl="4" indent="0" algn="ctr">
              <a:buNone/>
            </a:pPr>
            <a:r>
              <a:rPr lang="fr-FR" dirty="0">
                <a:solidFill>
                  <a:srgbClr val="00FF00"/>
                </a:solidFill>
                <a:sym typeface="Wingdings"/>
              </a:rPr>
              <a:t>Rappel des circulaires rectorales du 28 septembre 2015 et du 5 février 2016.</a:t>
            </a:r>
          </a:p>
          <a:p>
            <a:pPr marL="0" lvl="4" indent="0" algn="just">
              <a:buNone/>
            </a:pPr>
            <a:r>
              <a:rPr lang="fr-FR" b="1" dirty="0">
                <a:solidFill>
                  <a:srgbClr val="FFFF00"/>
                </a:solidFill>
                <a:sym typeface="Wingdings"/>
              </a:rPr>
              <a:t>1 ) Composition des dossiers des établissements lors des sous-commissions : Page 3 de la circulaire de notation DEC du 5 février 2016. </a:t>
            </a:r>
            <a:r>
              <a:rPr lang="fr-FR" b="1" dirty="0" smtClean="0">
                <a:solidFill>
                  <a:srgbClr val="FFFF00"/>
                </a:solidFill>
                <a:sym typeface="Wingdings"/>
              </a:rPr>
              <a:t>*   </a:t>
            </a:r>
            <a:endParaRPr lang="fr-FR" b="1" dirty="0">
              <a:solidFill>
                <a:srgbClr val="FFFF00"/>
              </a:solidFill>
              <a:sym typeface="Wingdings"/>
            </a:endParaRPr>
          </a:p>
          <a:p>
            <a:pPr marL="0" lvl="4" indent="0" algn="just">
              <a:buNone/>
            </a:pPr>
            <a:r>
              <a:rPr lang="fr-FR" b="1" dirty="0">
                <a:solidFill>
                  <a:srgbClr val="FDFF17"/>
                </a:solidFill>
                <a:sym typeface="Wingdings"/>
              </a:rPr>
              <a:t>2 ) Protocole académique de présentation d’un candidat Di Di Note :</a:t>
            </a:r>
          </a:p>
          <a:p>
            <a:pPr marL="342900" lvl="4" indent="-342900" algn="just">
              <a:buFont typeface="Wingdings" charset="0"/>
              <a:buChar char="à"/>
            </a:pPr>
            <a:r>
              <a:rPr lang="fr-FR" sz="1800" dirty="0">
                <a:solidFill>
                  <a:schemeClr val="bg1"/>
                </a:solidFill>
                <a:sym typeface="Wingdings"/>
              </a:rPr>
              <a:t>Si l’enseignant estime que cette évaluation est suffisante et révélatrice du niveau du candidat. </a:t>
            </a:r>
          </a:p>
          <a:p>
            <a:pPr marL="342900" lvl="4" indent="-342900" algn="just">
              <a:buFont typeface="Wingdings" charset="0"/>
              <a:buChar char="à"/>
            </a:pPr>
            <a:r>
              <a:rPr lang="fr-FR" sz="1800" dirty="0">
                <a:solidFill>
                  <a:schemeClr val="bg1"/>
                </a:solidFill>
                <a:sym typeface="Wingdings"/>
              </a:rPr>
              <a:t>Si cette note relève d’une épreuve de CCF réalisée par le candidat durant l’année de terminale au regard du référentiel bac niveau 4. </a:t>
            </a:r>
          </a:p>
          <a:p>
            <a:pPr marL="342900" lvl="4" indent="-342900" algn="just">
              <a:buFont typeface="Wingdings" charset="0"/>
              <a:buChar char="à"/>
            </a:pPr>
            <a:r>
              <a:rPr lang="fr-FR" sz="1800" dirty="0">
                <a:solidFill>
                  <a:schemeClr val="bg1"/>
                </a:solidFill>
                <a:sym typeface="Wingdings"/>
              </a:rPr>
              <a:t>Si l’équipe d’EPS a statué sur le fait que cette note est révélatrice du niveau de l’élève et que le chef d’établissement, chef de centre, a validé cette décision. </a:t>
            </a:r>
          </a:p>
          <a:p>
            <a:pPr marL="342900" lvl="4" indent="-342900" algn="ctr">
              <a:buFont typeface="Wingdings" charset="0"/>
              <a:buChar char="è"/>
            </a:pPr>
            <a:r>
              <a:rPr lang="fr-FR" dirty="0">
                <a:solidFill>
                  <a:srgbClr val="FDFF17"/>
                </a:solidFill>
                <a:sym typeface="Wingdings"/>
              </a:rPr>
              <a:t>Alors présentation du dossier à la commission académique. </a:t>
            </a:r>
          </a:p>
          <a:p>
            <a:pPr marL="342900" lvl="4" indent="-342900" algn="just">
              <a:buFont typeface="Wingdings" charset="0"/>
              <a:buChar char="è"/>
            </a:pPr>
            <a:r>
              <a:rPr lang="fr-FR" dirty="0">
                <a:solidFill>
                  <a:srgbClr val="FFFF00"/>
                </a:solidFill>
                <a:sym typeface="Wingdings"/>
              </a:rPr>
              <a:t>Si Note &lt; 10 : Note neutralisée par la commission  candidat déclaré inapte total</a:t>
            </a:r>
            <a:r>
              <a:rPr lang="fr-FR" dirty="0" smtClean="0">
                <a:solidFill>
                  <a:srgbClr val="FFFF00"/>
                </a:solidFill>
                <a:sym typeface="Wingdings"/>
              </a:rPr>
              <a:t>.</a:t>
            </a:r>
            <a:r>
              <a:rPr lang="fr-FR" sz="1000" dirty="0" smtClean="0">
                <a:solidFill>
                  <a:srgbClr val="FFFF00"/>
                </a:solidFill>
                <a:sym typeface="Wingdings"/>
              </a:rPr>
              <a:t>** </a:t>
            </a:r>
            <a:endParaRPr lang="fr-FR" sz="1000" dirty="0">
              <a:solidFill>
                <a:srgbClr val="FFFF00"/>
              </a:solidFill>
              <a:sym typeface="Wingdings"/>
            </a:endParaRPr>
          </a:p>
          <a:p>
            <a:pPr marL="342900" lvl="4" indent="-342900" algn="just">
              <a:buFont typeface="Wingdings" charset="0"/>
              <a:buChar char="è"/>
            </a:pPr>
            <a:r>
              <a:rPr lang="fr-FR" dirty="0">
                <a:solidFill>
                  <a:srgbClr val="36FF33"/>
                </a:solidFill>
                <a:sym typeface="Wingdings"/>
              </a:rPr>
              <a:t>Si note &gt; 10 la commission statue sur pièces obligatoires : </a:t>
            </a:r>
          </a:p>
          <a:p>
            <a:pPr marL="727075" lvl="5" indent="-269875">
              <a:buFontTx/>
              <a:buChar char="-"/>
            </a:pPr>
            <a:r>
              <a:rPr lang="fr-FR" sz="1800" dirty="0">
                <a:solidFill>
                  <a:schemeClr val="bg1"/>
                </a:solidFill>
                <a:sym typeface="Wingdings"/>
              </a:rPr>
              <a:t>Fiche de suivi EPS / Bulletins de </a:t>
            </a:r>
            <a:r>
              <a:rPr lang="fr-FR" sz="1800" dirty="0" smtClean="0">
                <a:solidFill>
                  <a:schemeClr val="bg1"/>
                </a:solidFill>
                <a:sym typeface="Wingdings"/>
              </a:rPr>
              <a:t>notes </a:t>
            </a:r>
            <a:r>
              <a:rPr lang="fr-FR" sz="1800" dirty="0">
                <a:solidFill>
                  <a:schemeClr val="bg1"/>
                </a:solidFill>
                <a:sym typeface="Wingdings"/>
              </a:rPr>
              <a:t>justifiant la conservation de l’unique note. </a:t>
            </a:r>
          </a:p>
          <a:p>
            <a:pPr marL="727075" lvl="5" indent="-269875">
              <a:buFontTx/>
              <a:buChar char="-"/>
            </a:pPr>
            <a:r>
              <a:rPr lang="fr-FR" sz="1800" dirty="0">
                <a:solidFill>
                  <a:schemeClr val="bg1"/>
                </a:solidFill>
                <a:sym typeface="Wingdings"/>
              </a:rPr>
              <a:t>Certificats médicaux.</a:t>
            </a:r>
          </a:p>
          <a:p>
            <a:pPr marL="727075" lvl="5" indent="-269875">
              <a:buFontTx/>
              <a:buChar char="-"/>
            </a:pPr>
            <a:r>
              <a:rPr lang="fr-FR" sz="1800" dirty="0">
                <a:solidFill>
                  <a:schemeClr val="bg1"/>
                </a:solidFill>
                <a:sym typeface="Wingdings"/>
              </a:rPr>
              <a:t>Tout autre élément utile porté à la connaissance de la commission.</a:t>
            </a:r>
          </a:p>
          <a:p>
            <a:pPr marL="0" lvl="4" indent="0" algn="ctr">
              <a:buNone/>
            </a:pPr>
            <a:r>
              <a:rPr lang="fr-FR" sz="1900" b="1" dirty="0">
                <a:solidFill>
                  <a:srgbClr val="FFFF00"/>
                </a:solidFill>
                <a:sym typeface="Wingdings"/>
              </a:rPr>
              <a:t>La justification s’appuiera sur l’analyse des résultats obtenus dans 1 autre compétence</a:t>
            </a:r>
            <a:r>
              <a:rPr lang="fr-FR" sz="1900" b="1" dirty="0">
                <a:solidFill>
                  <a:schemeClr val="bg1"/>
                </a:solidFill>
                <a:sym typeface="Wingdings"/>
              </a:rPr>
              <a:t>. </a:t>
            </a:r>
            <a:r>
              <a:rPr lang="fr-FR" sz="900" b="1" dirty="0">
                <a:solidFill>
                  <a:schemeClr val="bg1"/>
                </a:solidFill>
                <a:sym typeface="Wingdings"/>
              </a:rPr>
              <a:t>*</a:t>
            </a:r>
            <a:r>
              <a:rPr lang="fr-FR" sz="900" b="1" dirty="0" smtClean="0">
                <a:solidFill>
                  <a:schemeClr val="bg1"/>
                </a:solidFill>
                <a:sym typeface="Wingdings"/>
              </a:rPr>
              <a:t>**</a:t>
            </a:r>
            <a:endParaRPr lang="fr-FR" sz="900" b="1" dirty="0">
              <a:solidFill>
                <a:schemeClr val="bg1"/>
              </a:solidFill>
              <a:sym typeface="Wingdings"/>
            </a:endParaRPr>
          </a:p>
          <a:p>
            <a:pPr marL="0" lvl="4" indent="0">
              <a:buNone/>
            </a:pPr>
            <a:endParaRPr lang="fr-FR" sz="2600" b="1" dirty="0">
              <a:solidFill>
                <a:schemeClr val="bg1"/>
              </a:solidFill>
              <a:sym typeface="Wingdings"/>
            </a:endParaRPr>
          </a:p>
        </p:txBody>
      </p:sp>
      <p:sp>
        <p:nvSpPr>
          <p:cNvPr id="4" name="Titre 1"/>
          <p:cNvSpPr txBox="1">
            <a:spLocks noGrp="1"/>
          </p:cNvSpPr>
          <p:nvPr>
            <p:ph type="title"/>
          </p:nvPr>
        </p:nvSpPr>
        <p:spPr>
          <a:xfrm>
            <a:off x="0" y="1"/>
            <a:ext cx="9144000" cy="10614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kern="1200" baseline="0">
                <a:solidFill>
                  <a:schemeClr val="bg1"/>
                </a:solidFill>
                <a:effectLst>
                  <a:outerShdw blurRad="38100" dist="38100" dir="2700000" algn="tl">
                    <a:srgbClr val="000000">
                      <a:alpha val="43137"/>
                    </a:srgbClr>
                  </a:outerShdw>
                </a:effectLst>
                <a:latin typeface="Arial Black" pitchFamily="34" charset="0"/>
                <a:ea typeface="+mj-ea"/>
                <a:cs typeface="+mj-cs"/>
              </a:defRPr>
            </a:lvl1pPr>
          </a:lstStyle>
          <a:p>
            <a:pPr algn="l"/>
            <a:r>
              <a:rPr lang="fr-FR" sz="3200" dirty="0">
                <a:solidFill>
                  <a:srgbClr val="FFFFFF"/>
                </a:solidFill>
              </a:rPr>
              <a:t>Rappel de la réglementation </a:t>
            </a:r>
            <a:endParaRPr lang="fr-FR" sz="2400" dirty="0">
              <a:solidFill>
                <a:srgbClr val="FFFFFF"/>
              </a:solidFill>
              <a:effectLst/>
            </a:endParaRPr>
          </a:p>
        </p:txBody>
      </p:sp>
      <p:sp>
        <p:nvSpPr>
          <p:cNvPr id="5" name="Titre 1"/>
          <p:cNvSpPr txBox="1">
            <a:spLocks/>
          </p:cNvSpPr>
          <p:nvPr/>
        </p:nvSpPr>
        <p:spPr>
          <a:xfrm>
            <a:off x="6185174" y="211653"/>
            <a:ext cx="3029380" cy="849825"/>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rgbClr val="00CCFF"/>
                </a:solidFill>
                <a:effectLst>
                  <a:outerShdw blurRad="38100" dist="38100" dir="2700000" algn="tl">
                    <a:srgbClr val="000000">
                      <a:alpha val="43137"/>
                    </a:srgbClr>
                  </a:outerShdw>
                </a:effectLst>
                <a:latin typeface="Arial Black" pitchFamily="34" charset="0"/>
                <a:ea typeface="+mj-ea"/>
                <a:cs typeface="+mj-cs"/>
              </a:defRPr>
            </a:lvl1pPr>
          </a:lstStyle>
          <a:p>
            <a:pPr marL="185738" lvl="4"/>
            <a:r>
              <a:rPr lang="fr-FR" sz="2600" b="1" dirty="0">
                <a:solidFill>
                  <a:schemeClr val="bg1"/>
                </a:solidFill>
                <a:sym typeface="Wingdings"/>
              </a:rPr>
              <a:t>Arrêté du 21 décembre 2011 </a:t>
            </a:r>
            <a:br>
              <a:rPr lang="fr-FR" sz="2600" b="1" dirty="0">
                <a:solidFill>
                  <a:schemeClr val="bg1"/>
                </a:solidFill>
                <a:sym typeface="Wingdings"/>
              </a:rPr>
            </a:br>
            <a:r>
              <a:rPr lang="fr-FR" sz="2600" b="1" dirty="0">
                <a:solidFill>
                  <a:schemeClr val="bg1"/>
                </a:solidFill>
                <a:sym typeface="Wingdings"/>
              </a:rPr>
              <a:t>Circulaire du 8 juin 2012 </a:t>
            </a:r>
          </a:p>
          <a:p>
            <a:pPr marL="185738" lvl="4"/>
            <a:r>
              <a:rPr lang="fr-FR" sz="3200" dirty="0">
                <a:solidFill>
                  <a:schemeClr val="bg1"/>
                </a:solidFill>
                <a:sym typeface="Wingdings"/>
              </a:rPr>
              <a:t>Circulaire du 16 avril 2015</a:t>
            </a:r>
          </a:p>
        </p:txBody>
      </p:sp>
    </p:spTree>
    <p:extLst>
      <p:ext uri="{BB962C8B-B14F-4D97-AF65-F5344CB8AC3E}">
        <p14:creationId xmlns:p14="http://schemas.microsoft.com/office/powerpoint/2010/main" val="83771392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5535" y="54171"/>
            <a:ext cx="8748465" cy="1143000"/>
          </a:xfrm>
        </p:spPr>
        <p:txBody>
          <a:bodyPr>
            <a:normAutofit fontScale="90000"/>
          </a:bodyPr>
          <a:lstStyle/>
          <a:p>
            <a:r>
              <a:rPr lang="fr-FR" dirty="0">
                <a:solidFill>
                  <a:srgbClr val="FFFFFF"/>
                </a:solidFill>
              </a:rPr>
              <a:t>Moyenne </a:t>
            </a:r>
            <a:r>
              <a:rPr lang="fr-FR">
                <a:solidFill>
                  <a:srgbClr val="FFFFFF"/>
                </a:solidFill>
              </a:rPr>
              <a:t>par établissement 18</a:t>
            </a:r>
            <a:endParaRPr lang="fr-FR" dirty="0">
              <a:solidFill>
                <a:srgbClr val="FFFFFF"/>
              </a:solidFill>
            </a:endParaRPr>
          </a:p>
        </p:txBody>
      </p:sp>
      <p:graphicFrame>
        <p:nvGraphicFramePr>
          <p:cNvPr id="10" name="Graphique 9"/>
          <p:cNvGraphicFramePr>
            <a:graphicFrameLocks/>
          </p:cNvGraphicFramePr>
          <p:nvPr>
            <p:extLst>
              <p:ext uri="{D42A27DB-BD31-4B8C-83A1-F6EECF244321}">
                <p14:modId xmlns:p14="http://schemas.microsoft.com/office/powerpoint/2010/main" val="3363241435"/>
              </p:ext>
            </p:extLst>
          </p:nvPr>
        </p:nvGraphicFramePr>
        <p:xfrm>
          <a:off x="0" y="1310640"/>
          <a:ext cx="9144000" cy="5547360"/>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0824721"/>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9529" y="188640"/>
            <a:ext cx="8904942" cy="737713"/>
          </a:xfrm>
        </p:spPr>
        <p:txBody>
          <a:bodyPr>
            <a:normAutofit/>
          </a:bodyPr>
          <a:lstStyle/>
          <a:p>
            <a:r>
              <a:rPr lang="fr-FR" sz="2800" dirty="0">
                <a:solidFill>
                  <a:schemeClr val="bg1"/>
                </a:solidFill>
              </a:rPr>
              <a:t>Évolution des moyennes des lycées du 18 :</a:t>
            </a:r>
          </a:p>
        </p:txBody>
      </p:sp>
      <p:graphicFrame>
        <p:nvGraphicFramePr>
          <p:cNvPr id="8" name="Graphique 7"/>
          <p:cNvGraphicFramePr>
            <a:graphicFrameLocks/>
          </p:cNvGraphicFramePr>
          <p:nvPr>
            <p:extLst>
              <p:ext uri="{D42A27DB-BD31-4B8C-83A1-F6EECF244321}">
                <p14:modId xmlns:p14="http://schemas.microsoft.com/office/powerpoint/2010/main" val="2640988246"/>
              </p:ext>
            </p:extLst>
          </p:nvPr>
        </p:nvGraphicFramePr>
        <p:xfrm>
          <a:off x="0" y="1310640"/>
          <a:ext cx="9144000" cy="5547360"/>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0782848"/>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a:bodyPr>
          <a:lstStyle/>
          <a:p>
            <a:r>
              <a:rPr lang="fr-FR" sz="3600" dirty="0">
                <a:solidFill>
                  <a:srgbClr val="FFC000"/>
                </a:solidFill>
              </a:rPr>
              <a:t>Inaptitude par établissement 18</a:t>
            </a:r>
          </a:p>
        </p:txBody>
      </p:sp>
      <p:pic>
        <p:nvPicPr>
          <p:cNvPr id="3" name="Image 2"/>
          <p:cNvPicPr>
            <a:picLocks noChangeAspect="1"/>
          </p:cNvPicPr>
          <p:nvPr/>
        </p:nvPicPr>
        <p:blipFill>
          <a:blip r:embed="rId3"/>
          <a:stretch>
            <a:fillRect/>
          </a:stretch>
        </p:blipFill>
        <p:spPr>
          <a:xfrm>
            <a:off x="111760" y="1354237"/>
            <a:ext cx="8910773" cy="4479404"/>
          </a:xfrm>
          <a:prstGeom prst="rect">
            <a:avLst/>
          </a:prstGeom>
        </p:spPr>
      </p:pic>
      <p:cxnSp>
        <p:nvCxnSpPr>
          <p:cNvPr id="4" name="Connecteur droit 3"/>
          <p:cNvCxnSpPr/>
          <p:nvPr/>
        </p:nvCxnSpPr>
        <p:spPr>
          <a:xfrm>
            <a:off x="678031" y="3637895"/>
            <a:ext cx="8012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112632" y="3530173"/>
            <a:ext cx="629600" cy="215444"/>
          </a:xfrm>
          <a:prstGeom prst="rect">
            <a:avLst/>
          </a:prstGeom>
          <a:noFill/>
        </p:spPr>
        <p:txBody>
          <a:bodyPr wrap="square" rtlCol="0">
            <a:spAutoFit/>
          </a:bodyPr>
          <a:lstStyle/>
          <a:p>
            <a:r>
              <a:rPr lang="fr-FR" sz="800" dirty="0">
                <a:solidFill>
                  <a:srgbClr val="FF0000"/>
                </a:solidFill>
              </a:rPr>
              <a:t>MA : 4,4% </a:t>
            </a:r>
          </a:p>
        </p:txBody>
      </p:sp>
      <p:cxnSp>
        <p:nvCxnSpPr>
          <p:cNvPr id="6" name="Connecteur droit 5"/>
          <p:cNvCxnSpPr/>
          <p:nvPr/>
        </p:nvCxnSpPr>
        <p:spPr>
          <a:xfrm>
            <a:off x="678031" y="4719477"/>
            <a:ext cx="801260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101497" y="4611755"/>
            <a:ext cx="629600" cy="215444"/>
          </a:xfrm>
          <a:prstGeom prst="rect">
            <a:avLst/>
          </a:prstGeom>
          <a:noFill/>
        </p:spPr>
        <p:txBody>
          <a:bodyPr wrap="square" rtlCol="0">
            <a:spAutoFit/>
          </a:bodyPr>
          <a:lstStyle/>
          <a:p>
            <a:r>
              <a:rPr lang="fr-FR" sz="800" dirty="0">
                <a:solidFill>
                  <a:srgbClr val="FF6600"/>
                </a:solidFill>
              </a:rPr>
              <a:t>MA : 1,2% </a:t>
            </a:r>
          </a:p>
        </p:txBody>
      </p:sp>
      <p:cxnSp>
        <p:nvCxnSpPr>
          <p:cNvPr id="8" name="Connecteur droit 7"/>
          <p:cNvCxnSpPr/>
          <p:nvPr/>
        </p:nvCxnSpPr>
        <p:spPr>
          <a:xfrm>
            <a:off x="678031" y="2552652"/>
            <a:ext cx="801260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84481" y="2444930"/>
            <a:ext cx="629600" cy="215444"/>
          </a:xfrm>
          <a:prstGeom prst="rect">
            <a:avLst/>
          </a:prstGeom>
          <a:noFill/>
        </p:spPr>
        <p:txBody>
          <a:bodyPr wrap="square" rtlCol="0">
            <a:spAutoFit/>
          </a:bodyPr>
          <a:lstStyle/>
          <a:p>
            <a:r>
              <a:rPr lang="fr-FR" sz="800" dirty="0">
                <a:solidFill>
                  <a:srgbClr val="008000"/>
                </a:solidFill>
              </a:rPr>
              <a:t>MA : 7,5%</a:t>
            </a:r>
          </a:p>
        </p:txBody>
      </p:sp>
      <p:cxnSp>
        <p:nvCxnSpPr>
          <p:cNvPr id="10" name="Connecteur droit 9"/>
          <p:cNvCxnSpPr/>
          <p:nvPr/>
        </p:nvCxnSpPr>
        <p:spPr>
          <a:xfrm>
            <a:off x="678031" y="2123762"/>
            <a:ext cx="8012603" cy="0"/>
          </a:xfrm>
          <a:prstGeom prst="line">
            <a:avLst/>
          </a:prstGeom>
          <a:ln>
            <a:solidFill>
              <a:srgbClr val="21BBDE"/>
            </a:solidFill>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8393380" y="1956849"/>
            <a:ext cx="756002" cy="215444"/>
          </a:xfrm>
          <a:prstGeom prst="rect">
            <a:avLst/>
          </a:prstGeom>
          <a:noFill/>
        </p:spPr>
        <p:txBody>
          <a:bodyPr wrap="square" rtlCol="0">
            <a:spAutoFit/>
          </a:bodyPr>
          <a:lstStyle/>
          <a:p>
            <a:r>
              <a:rPr lang="fr-FR" sz="800" dirty="0">
                <a:solidFill>
                  <a:srgbClr val="21BBDE"/>
                </a:solidFill>
              </a:rPr>
              <a:t>MA : 87,27%</a:t>
            </a:r>
          </a:p>
        </p:txBody>
      </p:sp>
      <p:sp>
        <p:nvSpPr>
          <p:cNvPr id="12" name="Bouton d'action : Personnalisé 11">
            <a:hlinkClick r:id="rId4" action="ppaction://hlinksldjump" highlightClick="1"/>
          </p:cNvPr>
          <p:cNvSpPr/>
          <p:nvPr/>
        </p:nvSpPr>
        <p:spPr>
          <a:xfrm>
            <a:off x="8513379" y="6314966"/>
            <a:ext cx="512399" cy="46972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EP</a:t>
            </a:r>
            <a:endParaRPr lang="fr-FR" dirty="0"/>
          </a:p>
        </p:txBody>
      </p:sp>
    </p:spTree>
    <p:extLst>
      <p:ext uri="{BB962C8B-B14F-4D97-AF65-F5344CB8AC3E}">
        <p14:creationId xmlns:p14="http://schemas.microsoft.com/office/powerpoint/2010/main" val="2028107735"/>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5535" y="54171"/>
            <a:ext cx="8748465" cy="1143000"/>
          </a:xfrm>
        </p:spPr>
        <p:txBody>
          <a:bodyPr>
            <a:normAutofit fontScale="90000"/>
          </a:bodyPr>
          <a:lstStyle/>
          <a:p>
            <a:r>
              <a:rPr lang="fr-FR" dirty="0">
                <a:solidFill>
                  <a:srgbClr val="FFFFFF"/>
                </a:solidFill>
              </a:rPr>
              <a:t>Moyenne </a:t>
            </a:r>
            <a:r>
              <a:rPr lang="fr-FR">
                <a:solidFill>
                  <a:srgbClr val="FFFFFF"/>
                </a:solidFill>
              </a:rPr>
              <a:t>par établissement 37</a:t>
            </a:r>
            <a:endParaRPr lang="fr-FR" dirty="0">
              <a:solidFill>
                <a:srgbClr val="FFFFFF"/>
              </a:solidFill>
            </a:endParaRPr>
          </a:p>
        </p:txBody>
      </p:sp>
      <p:graphicFrame>
        <p:nvGraphicFramePr>
          <p:cNvPr id="8" name="Graphique 7"/>
          <p:cNvGraphicFramePr>
            <a:graphicFrameLocks/>
          </p:cNvGraphicFramePr>
          <p:nvPr>
            <p:extLst>
              <p:ext uri="{D42A27DB-BD31-4B8C-83A1-F6EECF244321}">
                <p14:modId xmlns:p14="http://schemas.microsoft.com/office/powerpoint/2010/main" val="2970776409"/>
              </p:ext>
            </p:extLst>
          </p:nvPr>
        </p:nvGraphicFramePr>
        <p:xfrm>
          <a:off x="0" y="1341120"/>
          <a:ext cx="9144000" cy="5516879"/>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1131264"/>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9529" y="188640"/>
            <a:ext cx="8904942" cy="737713"/>
          </a:xfrm>
        </p:spPr>
        <p:txBody>
          <a:bodyPr>
            <a:normAutofit/>
          </a:bodyPr>
          <a:lstStyle/>
          <a:p>
            <a:r>
              <a:rPr lang="fr-FR" sz="2800" dirty="0">
                <a:solidFill>
                  <a:schemeClr val="bg1"/>
                </a:solidFill>
              </a:rPr>
              <a:t>Évolution des moyennes des lycées du 37 : 1</a:t>
            </a:r>
          </a:p>
        </p:txBody>
      </p:sp>
      <p:graphicFrame>
        <p:nvGraphicFramePr>
          <p:cNvPr id="7" name="Graphique 6"/>
          <p:cNvGraphicFramePr>
            <a:graphicFrameLocks/>
          </p:cNvGraphicFramePr>
          <p:nvPr>
            <p:extLst>
              <p:ext uri="{D42A27DB-BD31-4B8C-83A1-F6EECF244321}">
                <p14:modId xmlns:p14="http://schemas.microsoft.com/office/powerpoint/2010/main" val="3352409235"/>
              </p:ext>
            </p:extLst>
          </p:nvPr>
        </p:nvGraphicFramePr>
        <p:xfrm>
          <a:off x="0" y="1341120"/>
          <a:ext cx="9144000" cy="5516880"/>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504345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9529" y="188640"/>
            <a:ext cx="8904942" cy="737713"/>
          </a:xfrm>
        </p:spPr>
        <p:txBody>
          <a:bodyPr>
            <a:normAutofit/>
          </a:bodyPr>
          <a:lstStyle/>
          <a:p>
            <a:r>
              <a:rPr lang="fr-FR" sz="2800" dirty="0">
                <a:solidFill>
                  <a:schemeClr val="bg1"/>
                </a:solidFill>
              </a:rPr>
              <a:t>Évolution des moyennes des lycées du 37 : 2</a:t>
            </a:r>
          </a:p>
        </p:txBody>
      </p:sp>
      <p:graphicFrame>
        <p:nvGraphicFramePr>
          <p:cNvPr id="7" name="Graphique 6"/>
          <p:cNvGraphicFramePr>
            <a:graphicFrameLocks/>
          </p:cNvGraphicFramePr>
          <p:nvPr>
            <p:extLst>
              <p:ext uri="{D42A27DB-BD31-4B8C-83A1-F6EECF244321}">
                <p14:modId xmlns:p14="http://schemas.microsoft.com/office/powerpoint/2010/main" val="2630989721"/>
              </p:ext>
            </p:extLst>
          </p:nvPr>
        </p:nvGraphicFramePr>
        <p:xfrm>
          <a:off x="0" y="1377696"/>
          <a:ext cx="9144000" cy="5480304"/>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361125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a:bodyPr>
          <a:lstStyle/>
          <a:p>
            <a:r>
              <a:rPr lang="fr-FR" sz="3600" dirty="0">
                <a:solidFill>
                  <a:srgbClr val="FFC000"/>
                </a:solidFill>
              </a:rPr>
              <a:t>Inaptitude par établissement 37</a:t>
            </a:r>
          </a:p>
        </p:txBody>
      </p:sp>
      <p:pic>
        <p:nvPicPr>
          <p:cNvPr id="3" name="Image 2"/>
          <p:cNvPicPr>
            <a:picLocks noChangeAspect="1"/>
          </p:cNvPicPr>
          <p:nvPr/>
        </p:nvPicPr>
        <p:blipFill>
          <a:blip r:embed="rId3"/>
          <a:stretch>
            <a:fillRect/>
          </a:stretch>
        </p:blipFill>
        <p:spPr>
          <a:xfrm>
            <a:off x="20644" y="1724024"/>
            <a:ext cx="9001889" cy="4379509"/>
          </a:xfrm>
          <a:prstGeom prst="rect">
            <a:avLst/>
          </a:prstGeom>
        </p:spPr>
      </p:pic>
      <p:cxnSp>
        <p:nvCxnSpPr>
          <p:cNvPr id="4" name="Connecteur droit 3"/>
          <p:cNvCxnSpPr/>
          <p:nvPr/>
        </p:nvCxnSpPr>
        <p:spPr>
          <a:xfrm>
            <a:off x="624179" y="4267495"/>
            <a:ext cx="8012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91440" y="4128995"/>
            <a:ext cx="629600" cy="215444"/>
          </a:xfrm>
          <a:prstGeom prst="rect">
            <a:avLst/>
          </a:prstGeom>
          <a:noFill/>
        </p:spPr>
        <p:txBody>
          <a:bodyPr wrap="square" rtlCol="0">
            <a:spAutoFit/>
          </a:bodyPr>
          <a:lstStyle/>
          <a:p>
            <a:r>
              <a:rPr lang="fr-FR" sz="800" dirty="0">
                <a:solidFill>
                  <a:srgbClr val="FF0000"/>
                </a:solidFill>
              </a:rPr>
              <a:t>MA : 4,4% </a:t>
            </a:r>
          </a:p>
        </p:txBody>
      </p:sp>
      <p:cxnSp>
        <p:nvCxnSpPr>
          <p:cNvPr id="6" name="Connecteur droit 5"/>
          <p:cNvCxnSpPr/>
          <p:nvPr/>
        </p:nvCxnSpPr>
        <p:spPr>
          <a:xfrm>
            <a:off x="678031" y="5096249"/>
            <a:ext cx="801260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91440" y="4988527"/>
            <a:ext cx="629600" cy="215444"/>
          </a:xfrm>
          <a:prstGeom prst="rect">
            <a:avLst/>
          </a:prstGeom>
          <a:noFill/>
        </p:spPr>
        <p:txBody>
          <a:bodyPr wrap="square" rtlCol="0">
            <a:spAutoFit/>
          </a:bodyPr>
          <a:lstStyle/>
          <a:p>
            <a:r>
              <a:rPr lang="fr-FR" sz="800" dirty="0">
                <a:solidFill>
                  <a:srgbClr val="FF6600"/>
                </a:solidFill>
              </a:rPr>
              <a:t>MA : 1,2% </a:t>
            </a:r>
          </a:p>
        </p:txBody>
      </p:sp>
      <p:cxnSp>
        <p:nvCxnSpPr>
          <p:cNvPr id="8" name="Connecteur droit 7"/>
          <p:cNvCxnSpPr/>
          <p:nvPr/>
        </p:nvCxnSpPr>
        <p:spPr>
          <a:xfrm>
            <a:off x="635022" y="3628831"/>
            <a:ext cx="801260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48431" y="3521109"/>
            <a:ext cx="629600" cy="215444"/>
          </a:xfrm>
          <a:prstGeom prst="rect">
            <a:avLst/>
          </a:prstGeom>
          <a:noFill/>
        </p:spPr>
        <p:txBody>
          <a:bodyPr wrap="square" rtlCol="0">
            <a:spAutoFit/>
          </a:bodyPr>
          <a:lstStyle/>
          <a:p>
            <a:r>
              <a:rPr lang="fr-FR" sz="800" dirty="0">
                <a:solidFill>
                  <a:srgbClr val="008000"/>
                </a:solidFill>
              </a:rPr>
              <a:t>MA : 7,5%</a:t>
            </a:r>
          </a:p>
        </p:txBody>
      </p:sp>
      <p:cxnSp>
        <p:nvCxnSpPr>
          <p:cNvPr id="10" name="Connecteur droit 9"/>
          <p:cNvCxnSpPr/>
          <p:nvPr/>
        </p:nvCxnSpPr>
        <p:spPr>
          <a:xfrm>
            <a:off x="678031" y="2478908"/>
            <a:ext cx="8012603" cy="0"/>
          </a:xfrm>
          <a:prstGeom prst="line">
            <a:avLst/>
          </a:prstGeom>
          <a:ln>
            <a:solidFill>
              <a:srgbClr val="21BBDE"/>
            </a:solidFill>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8393380" y="2311995"/>
            <a:ext cx="756002" cy="215444"/>
          </a:xfrm>
          <a:prstGeom prst="rect">
            <a:avLst/>
          </a:prstGeom>
          <a:noFill/>
        </p:spPr>
        <p:txBody>
          <a:bodyPr wrap="square" rtlCol="0">
            <a:spAutoFit/>
          </a:bodyPr>
          <a:lstStyle/>
          <a:p>
            <a:r>
              <a:rPr lang="fr-FR" sz="800" dirty="0">
                <a:solidFill>
                  <a:srgbClr val="21BBDE"/>
                </a:solidFill>
              </a:rPr>
              <a:t>MA : 87,27%</a:t>
            </a:r>
          </a:p>
        </p:txBody>
      </p:sp>
      <p:sp>
        <p:nvSpPr>
          <p:cNvPr id="12" name="Flèche vers le bas 11">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2847577"/>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a:bodyPr>
          <a:lstStyle/>
          <a:p>
            <a:r>
              <a:rPr lang="fr-FR" sz="3600" dirty="0">
                <a:solidFill>
                  <a:srgbClr val="FFC000"/>
                </a:solidFill>
              </a:rPr>
              <a:t>Inaptitude par établissement 37</a:t>
            </a:r>
          </a:p>
        </p:txBody>
      </p:sp>
      <p:pic>
        <p:nvPicPr>
          <p:cNvPr id="3" name="Image 2"/>
          <p:cNvPicPr>
            <a:picLocks noChangeAspect="1"/>
          </p:cNvPicPr>
          <p:nvPr/>
        </p:nvPicPr>
        <p:blipFill>
          <a:blip r:embed="rId3"/>
          <a:stretch>
            <a:fillRect/>
          </a:stretch>
        </p:blipFill>
        <p:spPr>
          <a:xfrm>
            <a:off x="170048" y="1793288"/>
            <a:ext cx="8852485" cy="4306823"/>
          </a:xfrm>
          <a:prstGeom prst="rect">
            <a:avLst/>
          </a:prstGeom>
        </p:spPr>
      </p:pic>
      <p:cxnSp>
        <p:nvCxnSpPr>
          <p:cNvPr id="4" name="Connecteur droit 3"/>
          <p:cNvCxnSpPr/>
          <p:nvPr/>
        </p:nvCxnSpPr>
        <p:spPr>
          <a:xfrm>
            <a:off x="678031" y="4671095"/>
            <a:ext cx="8012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145292" y="4532595"/>
            <a:ext cx="629600" cy="215444"/>
          </a:xfrm>
          <a:prstGeom prst="rect">
            <a:avLst/>
          </a:prstGeom>
          <a:noFill/>
        </p:spPr>
        <p:txBody>
          <a:bodyPr wrap="square" rtlCol="0">
            <a:spAutoFit/>
          </a:bodyPr>
          <a:lstStyle/>
          <a:p>
            <a:r>
              <a:rPr lang="fr-FR" sz="800" dirty="0">
                <a:solidFill>
                  <a:srgbClr val="FF0000"/>
                </a:solidFill>
              </a:rPr>
              <a:t>MA : 4,4% </a:t>
            </a:r>
          </a:p>
        </p:txBody>
      </p:sp>
      <p:cxnSp>
        <p:nvCxnSpPr>
          <p:cNvPr id="6" name="Connecteur droit 5"/>
          <p:cNvCxnSpPr/>
          <p:nvPr/>
        </p:nvCxnSpPr>
        <p:spPr>
          <a:xfrm>
            <a:off x="678031" y="5193107"/>
            <a:ext cx="801260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91440" y="5085385"/>
            <a:ext cx="629600" cy="215444"/>
          </a:xfrm>
          <a:prstGeom prst="rect">
            <a:avLst/>
          </a:prstGeom>
          <a:noFill/>
        </p:spPr>
        <p:txBody>
          <a:bodyPr wrap="square" rtlCol="0">
            <a:spAutoFit/>
          </a:bodyPr>
          <a:lstStyle/>
          <a:p>
            <a:r>
              <a:rPr lang="fr-FR" sz="800" dirty="0">
                <a:solidFill>
                  <a:srgbClr val="FF6600"/>
                </a:solidFill>
              </a:rPr>
              <a:t>MA : 1,2% </a:t>
            </a:r>
          </a:p>
        </p:txBody>
      </p:sp>
      <p:cxnSp>
        <p:nvCxnSpPr>
          <p:cNvPr id="8" name="Connecteur droit 7"/>
          <p:cNvCxnSpPr/>
          <p:nvPr/>
        </p:nvCxnSpPr>
        <p:spPr>
          <a:xfrm>
            <a:off x="678031" y="4156190"/>
            <a:ext cx="801260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91440" y="4048468"/>
            <a:ext cx="629600" cy="215444"/>
          </a:xfrm>
          <a:prstGeom prst="rect">
            <a:avLst/>
          </a:prstGeom>
          <a:noFill/>
        </p:spPr>
        <p:txBody>
          <a:bodyPr wrap="square" rtlCol="0">
            <a:spAutoFit/>
          </a:bodyPr>
          <a:lstStyle/>
          <a:p>
            <a:r>
              <a:rPr lang="fr-FR" sz="800" dirty="0">
                <a:solidFill>
                  <a:srgbClr val="008000"/>
                </a:solidFill>
              </a:rPr>
              <a:t>MA : 7,5%</a:t>
            </a:r>
          </a:p>
        </p:txBody>
      </p:sp>
      <p:cxnSp>
        <p:nvCxnSpPr>
          <p:cNvPr id="10" name="Connecteur droit 9"/>
          <p:cNvCxnSpPr/>
          <p:nvPr/>
        </p:nvCxnSpPr>
        <p:spPr>
          <a:xfrm>
            <a:off x="678031" y="2511194"/>
            <a:ext cx="8012603" cy="0"/>
          </a:xfrm>
          <a:prstGeom prst="line">
            <a:avLst/>
          </a:prstGeom>
          <a:ln>
            <a:solidFill>
              <a:srgbClr val="21BBDE"/>
            </a:solidFill>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8393380" y="2344281"/>
            <a:ext cx="756002" cy="215444"/>
          </a:xfrm>
          <a:prstGeom prst="rect">
            <a:avLst/>
          </a:prstGeom>
          <a:noFill/>
        </p:spPr>
        <p:txBody>
          <a:bodyPr wrap="square" rtlCol="0">
            <a:spAutoFit/>
          </a:bodyPr>
          <a:lstStyle/>
          <a:p>
            <a:r>
              <a:rPr lang="fr-FR" sz="800" dirty="0">
                <a:solidFill>
                  <a:srgbClr val="21BBDE"/>
                </a:solidFill>
              </a:rPr>
              <a:t>MA : 87,27%</a:t>
            </a:r>
          </a:p>
        </p:txBody>
      </p:sp>
      <p:sp>
        <p:nvSpPr>
          <p:cNvPr id="12" name="Bouton d'action : Personnalisé 11">
            <a:hlinkClick r:id="rId4" action="ppaction://hlinksldjump" highlightClick="1"/>
          </p:cNvPr>
          <p:cNvSpPr/>
          <p:nvPr/>
        </p:nvSpPr>
        <p:spPr>
          <a:xfrm>
            <a:off x="8513379" y="6314966"/>
            <a:ext cx="512399" cy="46972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EP</a:t>
            </a:r>
            <a:endParaRPr lang="fr-FR" dirty="0"/>
          </a:p>
        </p:txBody>
      </p:sp>
    </p:spTree>
    <p:extLst>
      <p:ext uri="{BB962C8B-B14F-4D97-AF65-F5344CB8AC3E}">
        <p14:creationId xmlns:p14="http://schemas.microsoft.com/office/powerpoint/2010/main" val="3942105979"/>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5535" y="54171"/>
            <a:ext cx="8748465" cy="1143000"/>
          </a:xfrm>
        </p:spPr>
        <p:txBody>
          <a:bodyPr>
            <a:normAutofit fontScale="90000"/>
          </a:bodyPr>
          <a:lstStyle/>
          <a:p>
            <a:r>
              <a:rPr lang="fr-FR" dirty="0">
                <a:solidFill>
                  <a:srgbClr val="FFFFFF"/>
                </a:solidFill>
              </a:rPr>
              <a:t>Moyenne par établissement 28</a:t>
            </a:r>
          </a:p>
        </p:txBody>
      </p:sp>
      <p:graphicFrame>
        <p:nvGraphicFramePr>
          <p:cNvPr id="7" name="Graphique 6"/>
          <p:cNvGraphicFramePr>
            <a:graphicFrameLocks/>
          </p:cNvGraphicFramePr>
          <p:nvPr>
            <p:extLst>
              <p:ext uri="{D42A27DB-BD31-4B8C-83A1-F6EECF244321}">
                <p14:modId xmlns:p14="http://schemas.microsoft.com/office/powerpoint/2010/main" val="3672899924"/>
              </p:ext>
            </p:extLst>
          </p:nvPr>
        </p:nvGraphicFramePr>
        <p:xfrm>
          <a:off x="0" y="1377696"/>
          <a:ext cx="9156700" cy="5471668"/>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9574523"/>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9529" y="188640"/>
            <a:ext cx="8904942" cy="737713"/>
          </a:xfrm>
        </p:spPr>
        <p:txBody>
          <a:bodyPr>
            <a:normAutofit/>
          </a:bodyPr>
          <a:lstStyle/>
          <a:p>
            <a:r>
              <a:rPr lang="fr-FR" sz="2800" dirty="0">
                <a:solidFill>
                  <a:schemeClr val="bg1"/>
                </a:solidFill>
              </a:rPr>
              <a:t>Évolution des moyennes des lycées du 28 :</a:t>
            </a:r>
          </a:p>
        </p:txBody>
      </p:sp>
      <p:graphicFrame>
        <p:nvGraphicFramePr>
          <p:cNvPr id="7" name="Graphique 6"/>
          <p:cNvGraphicFramePr>
            <a:graphicFrameLocks/>
          </p:cNvGraphicFramePr>
          <p:nvPr>
            <p:extLst>
              <p:ext uri="{D42A27DB-BD31-4B8C-83A1-F6EECF244321}">
                <p14:modId xmlns:p14="http://schemas.microsoft.com/office/powerpoint/2010/main" val="719520644"/>
              </p:ext>
            </p:extLst>
          </p:nvPr>
        </p:nvGraphicFramePr>
        <p:xfrm>
          <a:off x="0" y="1310640"/>
          <a:ext cx="9144000" cy="5547360"/>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795071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31640"/>
          </a:xfrm>
        </p:spPr>
        <p:txBody>
          <a:bodyPr>
            <a:noAutofit/>
          </a:bodyPr>
          <a:lstStyle/>
          <a:p>
            <a:r>
              <a:rPr lang="fr-FR" sz="3200" dirty="0"/>
              <a:t>L’évolution de l’offre de formation </a:t>
            </a:r>
            <a:br>
              <a:rPr lang="fr-FR" sz="3200" dirty="0"/>
            </a:br>
            <a:r>
              <a:rPr lang="fr-FR" sz="3200" dirty="0"/>
              <a:t>en EPS au LGT:</a:t>
            </a:r>
            <a:endParaRPr lang="fr-FR" sz="3200" dirty="0">
              <a:effectLst/>
            </a:endParaRPr>
          </a:p>
        </p:txBody>
      </p:sp>
      <p:sp>
        <p:nvSpPr>
          <p:cNvPr id="3" name="Espace réservé du contenu 2"/>
          <p:cNvSpPr>
            <a:spLocks noGrp="1"/>
          </p:cNvSpPr>
          <p:nvPr>
            <p:ph idx="1"/>
          </p:nvPr>
        </p:nvSpPr>
        <p:spPr>
          <a:xfrm>
            <a:off x="164353" y="1210235"/>
            <a:ext cx="8979647" cy="5223872"/>
          </a:xfrm>
        </p:spPr>
        <p:txBody>
          <a:bodyPr>
            <a:noAutofit/>
          </a:bodyPr>
          <a:lstStyle/>
          <a:p>
            <a:pPr marL="0" indent="0">
              <a:buNone/>
            </a:pPr>
            <a:endParaRPr lang="fr-FR" sz="1800" dirty="0">
              <a:solidFill>
                <a:schemeClr val="bg1"/>
              </a:solidFill>
            </a:endParaRPr>
          </a:p>
          <a:p>
            <a:pPr marL="457200" lvl="1" indent="0">
              <a:buNone/>
            </a:pPr>
            <a:endParaRPr lang="fr-FR" sz="2400" u="sng" dirty="0">
              <a:solidFill>
                <a:schemeClr val="bg1"/>
              </a:solidFill>
            </a:endParaRPr>
          </a:p>
        </p:txBody>
      </p:sp>
      <p:sp>
        <p:nvSpPr>
          <p:cNvPr id="4" name="Rectangle 3"/>
          <p:cNvSpPr/>
          <p:nvPr/>
        </p:nvSpPr>
        <p:spPr>
          <a:xfrm>
            <a:off x="164353" y="6131682"/>
            <a:ext cx="8845176" cy="646331"/>
          </a:xfrm>
          <a:prstGeom prst="rect">
            <a:avLst/>
          </a:prstGeom>
          <a:solidFill>
            <a:srgbClr val="FFFFFF"/>
          </a:solidFill>
        </p:spPr>
        <p:txBody>
          <a:bodyPr wrap="square">
            <a:spAutoFit/>
          </a:bodyPr>
          <a:lstStyle/>
          <a:p>
            <a:pPr>
              <a:buFont typeface="Wingdings" charset="0"/>
              <a:buChar char="è"/>
            </a:pPr>
            <a:r>
              <a:rPr lang="fr-FR" b="1" dirty="0">
                <a:solidFill>
                  <a:srgbClr val="FF0000"/>
                </a:solidFill>
                <a:sym typeface="Wingdings"/>
              </a:rPr>
              <a:t> Une évolution de l’offre de formation qui se poursuit progressivement depuis 7 ans (effets  : Programmes de 2010 / textes certificatifs de 2013 / culture académique)</a:t>
            </a:r>
          </a:p>
        </p:txBody>
      </p:sp>
      <p:graphicFrame>
        <p:nvGraphicFramePr>
          <p:cNvPr id="7" name="Graphique 6"/>
          <p:cNvGraphicFramePr>
            <a:graphicFrameLocks/>
          </p:cNvGraphicFramePr>
          <p:nvPr>
            <p:extLst>
              <p:ext uri="{D42A27DB-BD31-4B8C-83A1-F6EECF244321}">
                <p14:modId xmlns:p14="http://schemas.microsoft.com/office/powerpoint/2010/main" val="2469953012"/>
              </p:ext>
            </p:extLst>
          </p:nvPr>
        </p:nvGraphicFramePr>
        <p:xfrm>
          <a:off x="164353" y="1422400"/>
          <a:ext cx="8845176" cy="4632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839422"/>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a:bodyPr>
          <a:lstStyle/>
          <a:p>
            <a:r>
              <a:rPr lang="fr-FR" sz="3600" dirty="0">
                <a:solidFill>
                  <a:srgbClr val="FFC000"/>
                </a:solidFill>
              </a:rPr>
              <a:t>Inaptitude par établissement 28</a:t>
            </a:r>
          </a:p>
        </p:txBody>
      </p:sp>
      <p:pic>
        <p:nvPicPr>
          <p:cNvPr id="4" name="Image 3"/>
          <p:cNvPicPr>
            <a:picLocks noChangeAspect="1"/>
          </p:cNvPicPr>
          <p:nvPr/>
        </p:nvPicPr>
        <p:blipFill>
          <a:blip r:embed="rId3"/>
          <a:stretch>
            <a:fillRect/>
          </a:stretch>
        </p:blipFill>
        <p:spPr>
          <a:xfrm>
            <a:off x="138845" y="1597306"/>
            <a:ext cx="8868244" cy="4310630"/>
          </a:xfrm>
          <a:prstGeom prst="rect">
            <a:avLst/>
          </a:prstGeom>
        </p:spPr>
      </p:pic>
      <p:cxnSp>
        <p:nvCxnSpPr>
          <p:cNvPr id="5" name="Connecteur droit 4"/>
          <p:cNvCxnSpPr/>
          <p:nvPr/>
        </p:nvCxnSpPr>
        <p:spPr>
          <a:xfrm>
            <a:off x="678031" y="4814372"/>
            <a:ext cx="8012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145292" y="4675872"/>
            <a:ext cx="629600" cy="215444"/>
          </a:xfrm>
          <a:prstGeom prst="rect">
            <a:avLst/>
          </a:prstGeom>
          <a:noFill/>
        </p:spPr>
        <p:txBody>
          <a:bodyPr wrap="square" rtlCol="0">
            <a:spAutoFit/>
          </a:bodyPr>
          <a:lstStyle/>
          <a:p>
            <a:r>
              <a:rPr lang="fr-FR" sz="800" dirty="0">
                <a:solidFill>
                  <a:srgbClr val="FF0000"/>
                </a:solidFill>
              </a:rPr>
              <a:t>MA : 4,4% </a:t>
            </a:r>
          </a:p>
        </p:txBody>
      </p:sp>
      <p:cxnSp>
        <p:nvCxnSpPr>
          <p:cNvPr id="7" name="Connecteur droit 6"/>
          <p:cNvCxnSpPr/>
          <p:nvPr/>
        </p:nvCxnSpPr>
        <p:spPr>
          <a:xfrm>
            <a:off x="678031" y="5153395"/>
            <a:ext cx="801260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91440" y="5045673"/>
            <a:ext cx="629600" cy="215444"/>
          </a:xfrm>
          <a:prstGeom prst="rect">
            <a:avLst/>
          </a:prstGeom>
          <a:noFill/>
        </p:spPr>
        <p:txBody>
          <a:bodyPr wrap="square" rtlCol="0">
            <a:spAutoFit/>
          </a:bodyPr>
          <a:lstStyle/>
          <a:p>
            <a:r>
              <a:rPr lang="fr-FR" sz="800" dirty="0">
                <a:solidFill>
                  <a:srgbClr val="FF6600"/>
                </a:solidFill>
              </a:rPr>
              <a:t>MA : 1,2% </a:t>
            </a:r>
          </a:p>
        </p:txBody>
      </p:sp>
      <p:cxnSp>
        <p:nvCxnSpPr>
          <p:cNvPr id="9" name="Connecteur droit 8"/>
          <p:cNvCxnSpPr/>
          <p:nvPr/>
        </p:nvCxnSpPr>
        <p:spPr>
          <a:xfrm>
            <a:off x="721040" y="4434008"/>
            <a:ext cx="801260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34449" y="4326286"/>
            <a:ext cx="629600" cy="215444"/>
          </a:xfrm>
          <a:prstGeom prst="rect">
            <a:avLst/>
          </a:prstGeom>
          <a:noFill/>
        </p:spPr>
        <p:txBody>
          <a:bodyPr wrap="square" rtlCol="0">
            <a:spAutoFit/>
          </a:bodyPr>
          <a:lstStyle/>
          <a:p>
            <a:r>
              <a:rPr lang="fr-FR" sz="800" dirty="0">
                <a:solidFill>
                  <a:srgbClr val="008000"/>
                </a:solidFill>
              </a:rPr>
              <a:t>MA : 7,5%</a:t>
            </a:r>
          </a:p>
        </p:txBody>
      </p:sp>
      <p:cxnSp>
        <p:nvCxnSpPr>
          <p:cNvPr id="11" name="Connecteur droit 10"/>
          <p:cNvCxnSpPr/>
          <p:nvPr/>
        </p:nvCxnSpPr>
        <p:spPr>
          <a:xfrm>
            <a:off x="678031" y="2336957"/>
            <a:ext cx="8012603" cy="0"/>
          </a:xfrm>
          <a:prstGeom prst="line">
            <a:avLst/>
          </a:prstGeom>
          <a:ln>
            <a:solidFill>
              <a:srgbClr val="21BBDE"/>
            </a:solidFill>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8393380" y="2170044"/>
            <a:ext cx="756002" cy="215444"/>
          </a:xfrm>
          <a:prstGeom prst="rect">
            <a:avLst/>
          </a:prstGeom>
          <a:noFill/>
        </p:spPr>
        <p:txBody>
          <a:bodyPr wrap="square" rtlCol="0">
            <a:spAutoFit/>
          </a:bodyPr>
          <a:lstStyle/>
          <a:p>
            <a:r>
              <a:rPr lang="fr-FR" sz="800" dirty="0">
                <a:solidFill>
                  <a:srgbClr val="21BBDE"/>
                </a:solidFill>
              </a:rPr>
              <a:t>MA : 87,27%</a:t>
            </a:r>
          </a:p>
        </p:txBody>
      </p:sp>
      <p:sp>
        <p:nvSpPr>
          <p:cNvPr id="13" name="Flèche vers le bas 12">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8734204"/>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5535" y="54171"/>
            <a:ext cx="8748465" cy="1143000"/>
          </a:xfrm>
        </p:spPr>
        <p:txBody>
          <a:bodyPr>
            <a:normAutofit fontScale="90000"/>
          </a:bodyPr>
          <a:lstStyle/>
          <a:p>
            <a:r>
              <a:rPr lang="fr-FR" dirty="0">
                <a:solidFill>
                  <a:srgbClr val="FFFFFF"/>
                </a:solidFill>
              </a:rPr>
              <a:t>Moyenne </a:t>
            </a:r>
            <a:r>
              <a:rPr lang="fr-FR">
                <a:solidFill>
                  <a:srgbClr val="FFFFFF"/>
                </a:solidFill>
              </a:rPr>
              <a:t>par établissement 41</a:t>
            </a:r>
            <a:endParaRPr lang="fr-FR" dirty="0">
              <a:solidFill>
                <a:srgbClr val="FFFFFF"/>
              </a:solidFill>
            </a:endParaRPr>
          </a:p>
        </p:txBody>
      </p:sp>
      <p:graphicFrame>
        <p:nvGraphicFramePr>
          <p:cNvPr id="9" name="Graphique 8"/>
          <p:cNvGraphicFramePr>
            <a:graphicFrameLocks/>
          </p:cNvGraphicFramePr>
          <p:nvPr>
            <p:extLst>
              <p:ext uri="{D42A27DB-BD31-4B8C-83A1-F6EECF244321}">
                <p14:modId xmlns:p14="http://schemas.microsoft.com/office/powerpoint/2010/main" val="2568968017"/>
              </p:ext>
            </p:extLst>
          </p:nvPr>
        </p:nvGraphicFramePr>
        <p:xfrm>
          <a:off x="0" y="1316736"/>
          <a:ext cx="9121140" cy="5544312"/>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2879112"/>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9529" y="188640"/>
            <a:ext cx="8904942" cy="737713"/>
          </a:xfrm>
        </p:spPr>
        <p:txBody>
          <a:bodyPr>
            <a:normAutofit/>
          </a:bodyPr>
          <a:lstStyle/>
          <a:p>
            <a:r>
              <a:rPr lang="fr-FR" sz="2800" dirty="0">
                <a:solidFill>
                  <a:schemeClr val="bg1"/>
                </a:solidFill>
              </a:rPr>
              <a:t>Évolution des moyennes des lycées du 41 :</a:t>
            </a:r>
          </a:p>
        </p:txBody>
      </p:sp>
      <p:graphicFrame>
        <p:nvGraphicFramePr>
          <p:cNvPr id="7" name="Graphique 6"/>
          <p:cNvGraphicFramePr>
            <a:graphicFrameLocks/>
          </p:cNvGraphicFramePr>
          <p:nvPr>
            <p:extLst>
              <p:ext uri="{D42A27DB-BD31-4B8C-83A1-F6EECF244321}">
                <p14:modId xmlns:p14="http://schemas.microsoft.com/office/powerpoint/2010/main" val="3592068922"/>
              </p:ext>
            </p:extLst>
          </p:nvPr>
        </p:nvGraphicFramePr>
        <p:xfrm>
          <a:off x="0" y="1365504"/>
          <a:ext cx="9144000" cy="5492496"/>
        </p:xfrm>
        <a:graphic>
          <a:graphicData uri="http://schemas.openxmlformats.org/drawingml/2006/chart">
            <c:chart xmlns:c="http://schemas.openxmlformats.org/drawingml/2006/chart" xmlns:r="http://schemas.openxmlformats.org/officeDocument/2006/relationships" r:id="rId3"/>
          </a:graphicData>
        </a:graphic>
      </p:graphicFrame>
      <p:sp>
        <p:nvSpPr>
          <p:cNvPr id="5" name="Flèche vers le bas 4">
            <a:hlinkClick r:id="" action="ppaction://hlinkshowjump?jump=nextslide"/>
          </p:cNvPr>
          <p:cNvSpPr/>
          <p:nvPr/>
        </p:nvSpPr>
        <p:spPr>
          <a:xfrm>
            <a:off x="8643452" y="1475758"/>
            <a:ext cx="381019" cy="3328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3710487"/>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068" y="336176"/>
            <a:ext cx="8748465" cy="672353"/>
          </a:xfrm>
        </p:spPr>
        <p:txBody>
          <a:bodyPr>
            <a:normAutofit/>
          </a:bodyPr>
          <a:lstStyle/>
          <a:p>
            <a:r>
              <a:rPr lang="fr-FR" sz="3600" dirty="0">
                <a:solidFill>
                  <a:srgbClr val="FFC000"/>
                </a:solidFill>
              </a:rPr>
              <a:t>Inaptitude par établissement 41</a:t>
            </a:r>
          </a:p>
        </p:txBody>
      </p:sp>
      <p:pic>
        <p:nvPicPr>
          <p:cNvPr id="3" name="Image 2"/>
          <p:cNvPicPr>
            <a:picLocks noChangeAspect="1"/>
          </p:cNvPicPr>
          <p:nvPr/>
        </p:nvPicPr>
        <p:blipFill>
          <a:blip r:embed="rId3"/>
          <a:stretch>
            <a:fillRect/>
          </a:stretch>
        </p:blipFill>
        <p:spPr>
          <a:xfrm>
            <a:off x="0" y="1615736"/>
            <a:ext cx="9089706" cy="4422233"/>
          </a:xfrm>
          <a:prstGeom prst="rect">
            <a:avLst/>
          </a:prstGeom>
        </p:spPr>
      </p:pic>
      <p:cxnSp>
        <p:nvCxnSpPr>
          <p:cNvPr id="4" name="Connecteur droit 3"/>
          <p:cNvCxnSpPr/>
          <p:nvPr/>
        </p:nvCxnSpPr>
        <p:spPr>
          <a:xfrm>
            <a:off x="678031" y="4235039"/>
            <a:ext cx="801260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145292" y="4096539"/>
            <a:ext cx="629600" cy="215444"/>
          </a:xfrm>
          <a:prstGeom prst="rect">
            <a:avLst/>
          </a:prstGeom>
          <a:noFill/>
        </p:spPr>
        <p:txBody>
          <a:bodyPr wrap="square" rtlCol="0">
            <a:spAutoFit/>
          </a:bodyPr>
          <a:lstStyle/>
          <a:p>
            <a:r>
              <a:rPr lang="fr-FR" sz="800" dirty="0">
                <a:solidFill>
                  <a:srgbClr val="FF0000"/>
                </a:solidFill>
              </a:rPr>
              <a:t>MA : 4,4% </a:t>
            </a:r>
          </a:p>
        </p:txBody>
      </p:sp>
      <p:cxnSp>
        <p:nvCxnSpPr>
          <p:cNvPr id="6" name="Connecteur droit 5"/>
          <p:cNvCxnSpPr/>
          <p:nvPr/>
        </p:nvCxnSpPr>
        <p:spPr>
          <a:xfrm>
            <a:off x="678031" y="5037058"/>
            <a:ext cx="801260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91440" y="4929336"/>
            <a:ext cx="629600" cy="215444"/>
          </a:xfrm>
          <a:prstGeom prst="rect">
            <a:avLst/>
          </a:prstGeom>
          <a:noFill/>
        </p:spPr>
        <p:txBody>
          <a:bodyPr wrap="square" rtlCol="0">
            <a:spAutoFit/>
          </a:bodyPr>
          <a:lstStyle/>
          <a:p>
            <a:r>
              <a:rPr lang="fr-FR" sz="800" dirty="0">
                <a:solidFill>
                  <a:srgbClr val="FF6600"/>
                </a:solidFill>
              </a:rPr>
              <a:t>MA : 1,2% </a:t>
            </a:r>
          </a:p>
        </p:txBody>
      </p:sp>
      <p:cxnSp>
        <p:nvCxnSpPr>
          <p:cNvPr id="8" name="Connecteur droit 7"/>
          <p:cNvCxnSpPr/>
          <p:nvPr/>
        </p:nvCxnSpPr>
        <p:spPr>
          <a:xfrm>
            <a:off x="678031" y="3501312"/>
            <a:ext cx="8012603"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91440" y="3393590"/>
            <a:ext cx="629600" cy="215444"/>
          </a:xfrm>
          <a:prstGeom prst="rect">
            <a:avLst/>
          </a:prstGeom>
          <a:noFill/>
        </p:spPr>
        <p:txBody>
          <a:bodyPr wrap="square" rtlCol="0">
            <a:spAutoFit/>
          </a:bodyPr>
          <a:lstStyle/>
          <a:p>
            <a:r>
              <a:rPr lang="fr-FR" sz="800" dirty="0">
                <a:solidFill>
                  <a:srgbClr val="008000"/>
                </a:solidFill>
              </a:rPr>
              <a:t>MA : 7,5%</a:t>
            </a:r>
          </a:p>
        </p:txBody>
      </p:sp>
      <p:cxnSp>
        <p:nvCxnSpPr>
          <p:cNvPr id="10" name="Connecteur droit 9"/>
          <p:cNvCxnSpPr/>
          <p:nvPr/>
        </p:nvCxnSpPr>
        <p:spPr>
          <a:xfrm>
            <a:off x="678031" y="2355145"/>
            <a:ext cx="8012603" cy="0"/>
          </a:xfrm>
          <a:prstGeom prst="line">
            <a:avLst/>
          </a:prstGeom>
          <a:ln>
            <a:solidFill>
              <a:srgbClr val="21BBDE"/>
            </a:solidFill>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8393380" y="2188232"/>
            <a:ext cx="756002" cy="215444"/>
          </a:xfrm>
          <a:prstGeom prst="rect">
            <a:avLst/>
          </a:prstGeom>
          <a:noFill/>
        </p:spPr>
        <p:txBody>
          <a:bodyPr wrap="square" rtlCol="0">
            <a:spAutoFit/>
          </a:bodyPr>
          <a:lstStyle/>
          <a:p>
            <a:r>
              <a:rPr lang="fr-FR" sz="800" dirty="0">
                <a:solidFill>
                  <a:srgbClr val="21BBDE"/>
                </a:solidFill>
              </a:rPr>
              <a:t>MA : 87,27%</a:t>
            </a:r>
          </a:p>
        </p:txBody>
      </p:sp>
      <p:sp>
        <p:nvSpPr>
          <p:cNvPr id="12" name="Bouton d'action : Personnalisé 11">
            <a:hlinkClick r:id="rId4" action="ppaction://hlinksldjump" highlightClick="1"/>
          </p:cNvPr>
          <p:cNvSpPr/>
          <p:nvPr/>
        </p:nvSpPr>
        <p:spPr>
          <a:xfrm>
            <a:off x="8513379" y="6314966"/>
            <a:ext cx="512399" cy="46972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EP</a:t>
            </a:r>
            <a:endParaRPr lang="fr-FR" dirty="0"/>
          </a:p>
        </p:txBody>
      </p:sp>
    </p:spTree>
    <p:extLst>
      <p:ext uri="{BB962C8B-B14F-4D97-AF65-F5344CB8AC3E}">
        <p14:creationId xmlns:p14="http://schemas.microsoft.com/office/powerpoint/2010/main" val="1338007251"/>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normAutofit fontScale="90000"/>
          </a:bodyPr>
          <a:lstStyle/>
          <a:p>
            <a:r>
              <a:rPr lang="fr-FR" dirty="0">
                <a:solidFill>
                  <a:schemeClr val="bg1"/>
                </a:solidFill>
              </a:rPr>
              <a:t>Zoom sur les épreuves ponctuelles obligatoires</a:t>
            </a:r>
          </a:p>
        </p:txBody>
      </p:sp>
      <p:graphicFrame>
        <p:nvGraphicFramePr>
          <p:cNvPr id="5" name="Tableau 4"/>
          <p:cNvGraphicFramePr>
            <a:graphicFrameLocks noGrp="1"/>
          </p:cNvGraphicFramePr>
          <p:nvPr>
            <p:extLst>
              <p:ext uri="{D42A27DB-BD31-4B8C-83A1-F6EECF244321}">
                <p14:modId xmlns:p14="http://schemas.microsoft.com/office/powerpoint/2010/main" val="2496291359"/>
              </p:ext>
            </p:extLst>
          </p:nvPr>
        </p:nvGraphicFramePr>
        <p:xfrm>
          <a:off x="168737" y="1229688"/>
          <a:ext cx="8898664" cy="5491388"/>
        </p:xfrm>
        <a:graphic>
          <a:graphicData uri="http://schemas.openxmlformats.org/drawingml/2006/table">
            <a:tbl>
              <a:tblPr firstRow="1" bandRow="1">
                <a:tableStyleId>{5C22544A-7EE6-4342-B048-85BDC9FD1C3A}</a:tableStyleId>
              </a:tblPr>
              <a:tblGrid>
                <a:gridCol w="3695092">
                  <a:extLst>
                    <a:ext uri="{9D8B030D-6E8A-4147-A177-3AD203B41FA5}">
                      <a16:colId xmlns:a16="http://schemas.microsoft.com/office/drawing/2014/main" xmlns="" val="20000"/>
                    </a:ext>
                  </a:extLst>
                </a:gridCol>
                <a:gridCol w="2289819">
                  <a:extLst>
                    <a:ext uri="{9D8B030D-6E8A-4147-A177-3AD203B41FA5}">
                      <a16:colId xmlns:a16="http://schemas.microsoft.com/office/drawing/2014/main" xmlns="" val="20001"/>
                    </a:ext>
                  </a:extLst>
                </a:gridCol>
                <a:gridCol w="2913753">
                  <a:extLst>
                    <a:ext uri="{9D8B030D-6E8A-4147-A177-3AD203B41FA5}">
                      <a16:colId xmlns:a16="http://schemas.microsoft.com/office/drawing/2014/main" xmlns="" val="20002"/>
                    </a:ext>
                  </a:extLst>
                </a:gridCol>
              </a:tblGrid>
              <a:tr h="711680">
                <a:tc>
                  <a:txBody>
                    <a:bodyPr/>
                    <a:lstStyle/>
                    <a:p>
                      <a:pPr algn="ctr"/>
                      <a:endParaRPr lang="fr-FR" sz="1400" b="1" dirty="0"/>
                    </a:p>
                  </a:txBody>
                  <a:tcPr anchor="ctr"/>
                </a:tc>
                <a:tc>
                  <a:txBody>
                    <a:bodyPr/>
                    <a:lstStyle/>
                    <a:p>
                      <a:pPr algn="ctr"/>
                      <a:r>
                        <a:rPr lang="fr-FR" sz="1400" b="1" dirty="0"/>
                        <a:t>Moyennes Filles </a:t>
                      </a:r>
                    </a:p>
                  </a:txBody>
                  <a:tcPr anchor="ctr"/>
                </a:tc>
                <a:tc>
                  <a:txBody>
                    <a:bodyPr/>
                    <a:lstStyle/>
                    <a:p>
                      <a:pPr algn="ctr"/>
                      <a:r>
                        <a:rPr lang="fr-FR" sz="1400" b="1" dirty="0"/>
                        <a:t>Moyennes Garçons</a:t>
                      </a:r>
                    </a:p>
                  </a:txBody>
                  <a:tcPr anchor="ctr"/>
                </a:tc>
                <a:extLst>
                  <a:ext uri="{0D108BD9-81ED-4DB2-BD59-A6C34878D82A}">
                    <a16:rowId xmlns:a16="http://schemas.microsoft.com/office/drawing/2014/main" xmlns="" val="10000"/>
                  </a:ext>
                </a:extLst>
              </a:tr>
              <a:tr h="504107">
                <a:tc>
                  <a:txBody>
                    <a:bodyPr/>
                    <a:lstStyle/>
                    <a:p>
                      <a:pPr algn="ctr"/>
                      <a:r>
                        <a:rPr lang="fr-FR" sz="1800" b="1" dirty="0">
                          <a:solidFill>
                            <a:srgbClr val="FF0000"/>
                          </a:solidFill>
                        </a:rPr>
                        <a:t>Bac Général </a:t>
                      </a:r>
                      <a:r>
                        <a:rPr lang="fr-FR" sz="1100" b="0" dirty="0">
                          <a:solidFill>
                            <a:srgbClr val="FF0000"/>
                          </a:solidFill>
                        </a:rPr>
                        <a:t>(2015)</a:t>
                      </a:r>
                    </a:p>
                  </a:txBody>
                  <a:tcPr anchor="ctr"/>
                </a:tc>
                <a:tc>
                  <a:txBody>
                    <a:bodyPr/>
                    <a:lstStyle/>
                    <a:p>
                      <a:pPr algn="ctr"/>
                      <a:r>
                        <a:rPr lang="fr-FR" sz="1800" b="1" dirty="0">
                          <a:solidFill>
                            <a:srgbClr val="FF0000"/>
                          </a:solidFill>
                        </a:rPr>
                        <a:t>9,31 </a:t>
                      </a:r>
                      <a:r>
                        <a:rPr lang="fr-FR" sz="1400" b="0" dirty="0">
                          <a:solidFill>
                            <a:srgbClr val="FF0000"/>
                          </a:solidFill>
                        </a:rPr>
                        <a:t>(10,63)</a:t>
                      </a:r>
                    </a:p>
                  </a:txBody>
                  <a:tcPr anchor="ctr"/>
                </a:tc>
                <a:tc>
                  <a:txBody>
                    <a:bodyPr/>
                    <a:lstStyle/>
                    <a:p>
                      <a:pPr algn="ctr"/>
                      <a:r>
                        <a:rPr lang="fr-FR" sz="1800" b="1" dirty="0">
                          <a:solidFill>
                            <a:srgbClr val="FF0000"/>
                          </a:solidFill>
                        </a:rPr>
                        <a:t>12,38</a:t>
                      </a:r>
                      <a:r>
                        <a:rPr lang="fr-FR" sz="2800" b="1" dirty="0">
                          <a:solidFill>
                            <a:srgbClr val="FF0000"/>
                          </a:solidFill>
                        </a:rPr>
                        <a:t> </a:t>
                      </a:r>
                      <a:r>
                        <a:rPr lang="fr-FR" sz="1400" b="0" dirty="0">
                          <a:solidFill>
                            <a:srgbClr val="FF0000"/>
                          </a:solidFill>
                        </a:rPr>
                        <a:t>(12,49)</a:t>
                      </a:r>
                    </a:p>
                  </a:txBody>
                  <a:tcPr anchor="ctr"/>
                </a:tc>
                <a:extLst>
                  <a:ext uri="{0D108BD9-81ED-4DB2-BD59-A6C34878D82A}">
                    <a16:rowId xmlns:a16="http://schemas.microsoft.com/office/drawing/2014/main" xmlns="" val="10001"/>
                  </a:ext>
                </a:extLst>
              </a:tr>
              <a:tr h="355840">
                <a:tc>
                  <a:txBody>
                    <a:bodyPr/>
                    <a:lstStyle/>
                    <a:p>
                      <a:pPr algn="ctr"/>
                      <a:r>
                        <a:rPr lang="fr-FR" sz="1400" b="0" dirty="0">
                          <a:solidFill>
                            <a:srgbClr val="FF0000"/>
                          </a:solidFill>
                        </a:rPr>
                        <a:t>3 X 500 M </a:t>
                      </a:r>
                    </a:p>
                  </a:txBody>
                  <a:tcPr anchor="ctr"/>
                </a:tc>
                <a:tc>
                  <a:txBody>
                    <a:bodyPr/>
                    <a:lstStyle/>
                    <a:p>
                      <a:pPr algn="ctr"/>
                      <a:r>
                        <a:rPr lang="fr-FR" sz="1400" b="0" dirty="0">
                          <a:solidFill>
                            <a:srgbClr val="FF0000"/>
                          </a:solidFill>
                        </a:rPr>
                        <a:t>8,78</a:t>
                      </a:r>
                    </a:p>
                  </a:txBody>
                  <a:tcPr anchor="ctr"/>
                </a:tc>
                <a:tc>
                  <a:txBody>
                    <a:bodyPr/>
                    <a:lstStyle/>
                    <a:p>
                      <a:pPr algn="ctr"/>
                      <a:r>
                        <a:rPr lang="fr-FR" sz="1400" b="0" dirty="0">
                          <a:solidFill>
                            <a:srgbClr val="FF0000"/>
                          </a:solidFill>
                        </a:rPr>
                        <a:t>11,46</a:t>
                      </a:r>
                    </a:p>
                  </a:txBody>
                  <a:tcPr anchor="ctr"/>
                </a:tc>
                <a:extLst>
                  <a:ext uri="{0D108BD9-81ED-4DB2-BD59-A6C34878D82A}">
                    <a16:rowId xmlns:a16="http://schemas.microsoft.com/office/drawing/2014/main" xmlns="" val="10002"/>
                  </a:ext>
                </a:extLst>
              </a:tr>
              <a:tr h="355840">
                <a:tc>
                  <a:txBody>
                    <a:bodyPr/>
                    <a:lstStyle/>
                    <a:p>
                      <a:pPr algn="ctr"/>
                      <a:r>
                        <a:rPr lang="fr-FR" sz="1400" b="0" dirty="0">
                          <a:solidFill>
                            <a:srgbClr val="FF0000"/>
                          </a:solidFill>
                        </a:rPr>
                        <a:t>Badminton </a:t>
                      </a:r>
                    </a:p>
                  </a:txBody>
                  <a:tcPr anchor="ctr"/>
                </a:tc>
                <a:tc>
                  <a:txBody>
                    <a:bodyPr/>
                    <a:lstStyle/>
                    <a:p>
                      <a:pPr algn="ctr"/>
                      <a:r>
                        <a:rPr lang="fr-FR" sz="1400" b="0" dirty="0">
                          <a:solidFill>
                            <a:srgbClr val="FF0000"/>
                          </a:solidFill>
                        </a:rPr>
                        <a:t>10,59</a:t>
                      </a:r>
                    </a:p>
                  </a:txBody>
                  <a:tcPr anchor="ctr"/>
                </a:tc>
                <a:tc>
                  <a:txBody>
                    <a:bodyPr/>
                    <a:lstStyle/>
                    <a:p>
                      <a:pPr algn="ctr"/>
                      <a:r>
                        <a:rPr lang="fr-FR" sz="1400" b="0" dirty="0">
                          <a:solidFill>
                            <a:srgbClr val="FF0000"/>
                          </a:solidFill>
                        </a:rPr>
                        <a:t>13,91</a:t>
                      </a:r>
                    </a:p>
                  </a:txBody>
                  <a:tcPr anchor="ctr"/>
                </a:tc>
                <a:extLst>
                  <a:ext uri="{0D108BD9-81ED-4DB2-BD59-A6C34878D82A}">
                    <a16:rowId xmlns:a16="http://schemas.microsoft.com/office/drawing/2014/main" xmlns="" val="10003"/>
                  </a:ext>
                </a:extLst>
              </a:tr>
              <a:tr h="355840">
                <a:tc>
                  <a:txBody>
                    <a:bodyPr/>
                    <a:lstStyle/>
                    <a:p>
                      <a:pPr algn="ctr"/>
                      <a:r>
                        <a:rPr lang="fr-FR" sz="1400" b="0" dirty="0">
                          <a:solidFill>
                            <a:srgbClr val="FF0000"/>
                          </a:solidFill>
                        </a:rPr>
                        <a:t>Gymnastique au sol</a:t>
                      </a:r>
                    </a:p>
                  </a:txBody>
                  <a:tcPr anchor="ctr"/>
                </a:tc>
                <a:tc>
                  <a:txBody>
                    <a:bodyPr/>
                    <a:lstStyle/>
                    <a:p>
                      <a:pPr algn="ctr"/>
                      <a:r>
                        <a:rPr lang="fr-FR" sz="1400" b="0" dirty="0">
                          <a:solidFill>
                            <a:srgbClr val="FF0000"/>
                          </a:solidFill>
                        </a:rPr>
                        <a:t>8,25</a:t>
                      </a:r>
                    </a:p>
                  </a:txBody>
                  <a:tcPr anchor="ctr"/>
                </a:tc>
                <a:tc>
                  <a:txBody>
                    <a:bodyPr/>
                    <a:lstStyle/>
                    <a:p>
                      <a:pPr algn="ctr"/>
                      <a:r>
                        <a:rPr lang="fr-FR" sz="1400" b="0" dirty="0">
                          <a:solidFill>
                            <a:srgbClr val="FF0000"/>
                          </a:solidFill>
                        </a:rPr>
                        <a:t>14</a:t>
                      </a:r>
                    </a:p>
                  </a:txBody>
                  <a:tcPr anchor="ctr"/>
                </a:tc>
                <a:extLst>
                  <a:ext uri="{0D108BD9-81ED-4DB2-BD59-A6C34878D82A}">
                    <a16:rowId xmlns:a16="http://schemas.microsoft.com/office/drawing/2014/main" xmlns="" val="10004"/>
                  </a:ext>
                </a:extLst>
              </a:tr>
              <a:tr h="355840">
                <a:tc>
                  <a:txBody>
                    <a:bodyPr/>
                    <a:lstStyle/>
                    <a:p>
                      <a:pPr algn="ctr"/>
                      <a:r>
                        <a:rPr lang="fr-FR" sz="1400" b="0" dirty="0">
                          <a:solidFill>
                            <a:srgbClr val="FF0000"/>
                          </a:solidFill>
                        </a:rPr>
                        <a:t>Sauvetage</a:t>
                      </a:r>
                    </a:p>
                  </a:txBody>
                  <a:tcPr anchor="ctr"/>
                </a:tc>
                <a:tc>
                  <a:txBody>
                    <a:bodyPr/>
                    <a:lstStyle/>
                    <a:p>
                      <a:pPr algn="ctr"/>
                      <a:r>
                        <a:rPr lang="fr-FR" sz="1400" b="0" dirty="0">
                          <a:solidFill>
                            <a:srgbClr val="FF0000"/>
                          </a:solidFill>
                        </a:rPr>
                        <a:t>9,50</a:t>
                      </a:r>
                    </a:p>
                  </a:txBody>
                  <a:tcPr anchor="ctr"/>
                </a:tc>
                <a:tc>
                  <a:txBody>
                    <a:bodyPr/>
                    <a:lstStyle/>
                    <a:p>
                      <a:pPr algn="ctr"/>
                      <a:endParaRPr lang="fr-FR" sz="1400" b="0" dirty="0">
                        <a:solidFill>
                          <a:srgbClr val="FF0000"/>
                        </a:solidFill>
                      </a:endParaRPr>
                    </a:p>
                  </a:txBody>
                  <a:tcPr anchor="ctr"/>
                </a:tc>
                <a:extLst>
                  <a:ext uri="{0D108BD9-81ED-4DB2-BD59-A6C34878D82A}">
                    <a16:rowId xmlns:a16="http://schemas.microsoft.com/office/drawing/2014/main" xmlns="" val="10005"/>
                  </a:ext>
                </a:extLst>
              </a:tr>
              <a:tr h="355840">
                <a:tc>
                  <a:txBody>
                    <a:bodyPr/>
                    <a:lstStyle/>
                    <a:p>
                      <a:pPr algn="ctr"/>
                      <a:r>
                        <a:rPr lang="fr-FR" sz="1400" b="0" dirty="0">
                          <a:solidFill>
                            <a:srgbClr val="FF0000"/>
                          </a:solidFill>
                        </a:rPr>
                        <a:t>Tennis de table</a:t>
                      </a:r>
                    </a:p>
                  </a:txBody>
                  <a:tcPr anchor="ctr"/>
                </a:tc>
                <a:tc>
                  <a:txBody>
                    <a:bodyPr/>
                    <a:lstStyle/>
                    <a:p>
                      <a:pPr algn="ctr"/>
                      <a:r>
                        <a:rPr lang="fr-FR" sz="1400" b="0" dirty="0">
                          <a:solidFill>
                            <a:srgbClr val="FF0000"/>
                          </a:solidFill>
                        </a:rPr>
                        <a:t>8,50</a:t>
                      </a:r>
                    </a:p>
                  </a:txBody>
                  <a:tcPr anchor="ctr"/>
                </a:tc>
                <a:tc>
                  <a:txBody>
                    <a:bodyPr/>
                    <a:lstStyle/>
                    <a:p>
                      <a:pPr algn="ctr"/>
                      <a:r>
                        <a:rPr lang="fr-FR" sz="1400" b="0" dirty="0">
                          <a:solidFill>
                            <a:srgbClr val="FF0000"/>
                          </a:solidFill>
                        </a:rPr>
                        <a:t>12,46</a:t>
                      </a:r>
                    </a:p>
                  </a:txBody>
                  <a:tcPr anchor="ctr"/>
                </a:tc>
                <a:extLst>
                  <a:ext uri="{0D108BD9-81ED-4DB2-BD59-A6C34878D82A}">
                    <a16:rowId xmlns:a16="http://schemas.microsoft.com/office/drawing/2014/main" xmlns="" val="10006"/>
                  </a:ext>
                </a:extLst>
              </a:tr>
              <a:tr h="563414">
                <a:tc>
                  <a:txBody>
                    <a:bodyPr/>
                    <a:lstStyle/>
                    <a:p>
                      <a:pPr algn="ctr"/>
                      <a:r>
                        <a:rPr lang="fr-FR" sz="1800" b="1" dirty="0">
                          <a:solidFill>
                            <a:srgbClr val="0000FF"/>
                          </a:solidFill>
                        </a:rPr>
                        <a:t>Bac Technologique </a:t>
                      </a:r>
                      <a:r>
                        <a:rPr lang="fr-FR" sz="1100" b="0" dirty="0">
                          <a:solidFill>
                            <a:srgbClr val="0000FF"/>
                          </a:solidFill>
                        </a:rPr>
                        <a:t>(2015</a:t>
                      </a:r>
                      <a:r>
                        <a:rPr lang="fr-FR" sz="1400" b="0" dirty="0">
                          <a:solidFill>
                            <a:srgbClr val="0000FF"/>
                          </a:solidFill>
                        </a:rPr>
                        <a:t>)</a:t>
                      </a:r>
                    </a:p>
                  </a:txBody>
                  <a:tcPr anchor="ctr"/>
                </a:tc>
                <a:tc>
                  <a:txBody>
                    <a:bodyPr/>
                    <a:lstStyle/>
                    <a:p>
                      <a:pPr algn="ctr"/>
                      <a:r>
                        <a:rPr lang="fr-FR" sz="1800" b="1" dirty="0">
                          <a:solidFill>
                            <a:srgbClr val="0000FF"/>
                          </a:solidFill>
                        </a:rPr>
                        <a:t>10,26</a:t>
                      </a:r>
                      <a:r>
                        <a:rPr lang="fr-FR" sz="1400" b="0" dirty="0">
                          <a:solidFill>
                            <a:srgbClr val="0000FF"/>
                          </a:solidFill>
                        </a:rPr>
                        <a:t>(8,86)</a:t>
                      </a:r>
                    </a:p>
                  </a:txBody>
                  <a:tcPr anchor="ctr"/>
                </a:tc>
                <a:tc>
                  <a:txBody>
                    <a:bodyPr/>
                    <a:lstStyle/>
                    <a:p>
                      <a:pPr algn="ctr"/>
                      <a:r>
                        <a:rPr lang="fr-FR" sz="1800" b="1" dirty="0">
                          <a:solidFill>
                            <a:srgbClr val="0000FF"/>
                          </a:solidFill>
                        </a:rPr>
                        <a:t>9,90</a:t>
                      </a:r>
                      <a:r>
                        <a:rPr lang="fr-FR" sz="2800" b="1" dirty="0">
                          <a:solidFill>
                            <a:srgbClr val="0000FF"/>
                          </a:solidFill>
                        </a:rPr>
                        <a:t> </a:t>
                      </a:r>
                      <a:r>
                        <a:rPr lang="fr-FR" sz="1400" b="0" dirty="0">
                          <a:solidFill>
                            <a:srgbClr val="0000FF"/>
                          </a:solidFill>
                        </a:rPr>
                        <a:t>(11,68)</a:t>
                      </a:r>
                    </a:p>
                  </a:txBody>
                  <a:tcPr anchor="ctr"/>
                </a:tc>
                <a:extLst>
                  <a:ext uri="{0D108BD9-81ED-4DB2-BD59-A6C34878D82A}">
                    <a16:rowId xmlns:a16="http://schemas.microsoft.com/office/drawing/2014/main" xmlns="" val="10007"/>
                  </a:ext>
                </a:extLst>
              </a:tr>
              <a:tr h="383787">
                <a:tc>
                  <a:txBody>
                    <a:bodyPr/>
                    <a:lstStyle/>
                    <a:p>
                      <a:pPr algn="ctr"/>
                      <a:r>
                        <a:rPr lang="fr-FR" sz="1400" b="0" dirty="0">
                          <a:solidFill>
                            <a:srgbClr val="0000FF"/>
                          </a:solidFill>
                        </a:rPr>
                        <a:t>3 X 500 M </a:t>
                      </a:r>
                    </a:p>
                  </a:txBody>
                  <a:tcPr anchor="ctr"/>
                </a:tc>
                <a:tc>
                  <a:txBody>
                    <a:bodyPr/>
                    <a:lstStyle/>
                    <a:p>
                      <a:pPr algn="ctr"/>
                      <a:r>
                        <a:rPr lang="fr-FR" sz="1400" b="0" dirty="0">
                          <a:solidFill>
                            <a:srgbClr val="0000FF"/>
                          </a:solidFill>
                        </a:rPr>
                        <a:t>8,60</a:t>
                      </a:r>
                    </a:p>
                  </a:txBody>
                  <a:tcPr anchor="ctr"/>
                </a:tc>
                <a:tc>
                  <a:txBody>
                    <a:bodyPr/>
                    <a:lstStyle/>
                    <a:p>
                      <a:pPr algn="ctr"/>
                      <a:r>
                        <a:rPr lang="fr-FR" sz="1400" b="0" dirty="0">
                          <a:solidFill>
                            <a:srgbClr val="0000FF"/>
                          </a:solidFill>
                        </a:rPr>
                        <a:t>8,81</a:t>
                      </a:r>
                    </a:p>
                  </a:txBody>
                  <a:tcPr anchor="ctr"/>
                </a:tc>
                <a:extLst>
                  <a:ext uri="{0D108BD9-81ED-4DB2-BD59-A6C34878D82A}">
                    <a16:rowId xmlns:a16="http://schemas.microsoft.com/office/drawing/2014/main" xmlns="" val="10008"/>
                  </a:ext>
                </a:extLst>
              </a:tr>
              <a:tr h="383787">
                <a:tc>
                  <a:txBody>
                    <a:bodyPr/>
                    <a:lstStyle/>
                    <a:p>
                      <a:pPr algn="ctr"/>
                      <a:r>
                        <a:rPr lang="fr-FR" sz="1400" b="0" dirty="0">
                          <a:solidFill>
                            <a:srgbClr val="0000FF"/>
                          </a:solidFill>
                        </a:rPr>
                        <a:t>Badminton </a:t>
                      </a:r>
                    </a:p>
                  </a:txBody>
                  <a:tcPr anchor="ctr"/>
                </a:tc>
                <a:tc>
                  <a:txBody>
                    <a:bodyPr/>
                    <a:lstStyle/>
                    <a:p>
                      <a:pPr algn="ctr"/>
                      <a:r>
                        <a:rPr lang="fr-FR" sz="1400" b="0" dirty="0">
                          <a:solidFill>
                            <a:srgbClr val="0000FF"/>
                          </a:solidFill>
                        </a:rPr>
                        <a:t>12,75</a:t>
                      </a:r>
                    </a:p>
                  </a:txBody>
                  <a:tcPr anchor="ctr"/>
                </a:tc>
                <a:tc>
                  <a:txBody>
                    <a:bodyPr/>
                    <a:lstStyle/>
                    <a:p>
                      <a:pPr algn="ctr"/>
                      <a:r>
                        <a:rPr lang="fr-FR" sz="1400" b="0" dirty="0">
                          <a:solidFill>
                            <a:srgbClr val="0000FF"/>
                          </a:solidFill>
                        </a:rPr>
                        <a:t>10,70</a:t>
                      </a:r>
                    </a:p>
                  </a:txBody>
                  <a:tcPr anchor="ctr"/>
                </a:tc>
                <a:extLst>
                  <a:ext uri="{0D108BD9-81ED-4DB2-BD59-A6C34878D82A}">
                    <a16:rowId xmlns:a16="http://schemas.microsoft.com/office/drawing/2014/main" xmlns="" val="10009"/>
                  </a:ext>
                </a:extLst>
              </a:tr>
              <a:tr h="383787">
                <a:tc>
                  <a:txBody>
                    <a:bodyPr/>
                    <a:lstStyle/>
                    <a:p>
                      <a:pPr algn="ctr"/>
                      <a:r>
                        <a:rPr lang="fr-FR" sz="1400" b="0" dirty="0">
                          <a:solidFill>
                            <a:srgbClr val="0000FF"/>
                          </a:solidFill>
                        </a:rPr>
                        <a:t>Gymnastique au sol</a:t>
                      </a:r>
                    </a:p>
                  </a:txBody>
                  <a:tcPr anchor="ctr"/>
                </a:tc>
                <a:tc>
                  <a:txBody>
                    <a:bodyPr/>
                    <a:lstStyle/>
                    <a:p>
                      <a:pPr algn="ctr"/>
                      <a:r>
                        <a:rPr lang="fr-FR" sz="1400" b="0" dirty="0">
                          <a:solidFill>
                            <a:srgbClr val="0000FF"/>
                          </a:solidFill>
                        </a:rPr>
                        <a:t>8</a:t>
                      </a:r>
                    </a:p>
                  </a:txBody>
                  <a:tcPr anchor="ctr"/>
                </a:tc>
                <a:tc>
                  <a:txBody>
                    <a:bodyPr/>
                    <a:lstStyle/>
                    <a:p>
                      <a:pPr algn="ctr"/>
                      <a:r>
                        <a:rPr lang="fr-FR" sz="1400" b="0" dirty="0">
                          <a:solidFill>
                            <a:srgbClr val="0000FF"/>
                          </a:solidFill>
                        </a:rPr>
                        <a:t>10,75</a:t>
                      </a:r>
                    </a:p>
                  </a:txBody>
                  <a:tcPr anchor="ctr"/>
                </a:tc>
                <a:extLst>
                  <a:ext uri="{0D108BD9-81ED-4DB2-BD59-A6C34878D82A}">
                    <a16:rowId xmlns:a16="http://schemas.microsoft.com/office/drawing/2014/main" xmlns="" val="10010"/>
                  </a:ext>
                </a:extLst>
              </a:tr>
              <a:tr h="383787">
                <a:tc>
                  <a:txBody>
                    <a:bodyPr/>
                    <a:lstStyle/>
                    <a:p>
                      <a:pPr algn="ctr"/>
                      <a:r>
                        <a:rPr lang="fr-FR" sz="1400" b="0" dirty="0">
                          <a:solidFill>
                            <a:srgbClr val="0000FF"/>
                          </a:solidFill>
                        </a:rPr>
                        <a:t>Sauvetage</a:t>
                      </a:r>
                    </a:p>
                  </a:txBody>
                  <a:tcPr anchor="ctr"/>
                </a:tc>
                <a:tc>
                  <a:txBody>
                    <a:bodyPr/>
                    <a:lstStyle/>
                    <a:p>
                      <a:pPr algn="ctr"/>
                      <a:r>
                        <a:rPr lang="fr-FR" sz="1400" b="0" dirty="0">
                          <a:solidFill>
                            <a:srgbClr val="0000FF"/>
                          </a:solidFill>
                        </a:rPr>
                        <a:t>11,50</a:t>
                      </a:r>
                    </a:p>
                  </a:txBody>
                  <a:tcPr anchor="ctr"/>
                </a:tc>
                <a:tc>
                  <a:txBody>
                    <a:bodyPr/>
                    <a:lstStyle/>
                    <a:p>
                      <a:pPr algn="ctr"/>
                      <a:r>
                        <a:rPr lang="fr-FR" sz="1400" b="0" dirty="0">
                          <a:solidFill>
                            <a:srgbClr val="0000FF"/>
                          </a:solidFill>
                        </a:rPr>
                        <a:t>5,67</a:t>
                      </a:r>
                    </a:p>
                  </a:txBody>
                  <a:tcPr anchor="ctr"/>
                </a:tc>
                <a:extLst>
                  <a:ext uri="{0D108BD9-81ED-4DB2-BD59-A6C34878D82A}">
                    <a16:rowId xmlns:a16="http://schemas.microsoft.com/office/drawing/2014/main" xmlns="" val="10011"/>
                  </a:ext>
                </a:extLst>
              </a:tr>
              <a:tr h="383787">
                <a:tc>
                  <a:txBody>
                    <a:bodyPr/>
                    <a:lstStyle/>
                    <a:p>
                      <a:pPr algn="ctr"/>
                      <a:r>
                        <a:rPr lang="fr-FR" sz="1400" b="0" dirty="0">
                          <a:solidFill>
                            <a:srgbClr val="0000FF"/>
                          </a:solidFill>
                        </a:rPr>
                        <a:t>Tennis de table</a:t>
                      </a:r>
                    </a:p>
                  </a:txBody>
                  <a:tcPr anchor="ctr"/>
                </a:tc>
                <a:tc>
                  <a:txBody>
                    <a:bodyPr/>
                    <a:lstStyle/>
                    <a:p>
                      <a:pPr algn="ctr"/>
                      <a:r>
                        <a:rPr lang="fr-FR" sz="1400" b="0" dirty="0">
                          <a:solidFill>
                            <a:srgbClr val="0000FF"/>
                          </a:solidFill>
                        </a:rPr>
                        <a:t>6,50</a:t>
                      </a:r>
                    </a:p>
                  </a:txBody>
                  <a:tcPr anchor="ctr"/>
                </a:tc>
                <a:tc>
                  <a:txBody>
                    <a:bodyPr/>
                    <a:lstStyle/>
                    <a:p>
                      <a:pPr algn="ctr"/>
                      <a:r>
                        <a:rPr lang="fr-FR" sz="1400" b="0" dirty="0">
                          <a:solidFill>
                            <a:srgbClr val="0000FF"/>
                          </a:solidFill>
                        </a:rPr>
                        <a:t>11,85</a:t>
                      </a:r>
                    </a:p>
                  </a:txBody>
                  <a:tcPr anchor="ctr"/>
                </a:tc>
                <a:extLst>
                  <a:ext uri="{0D108BD9-81ED-4DB2-BD59-A6C34878D82A}">
                    <a16:rowId xmlns:a16="http://schemas.microsoft.com/office/drawing/2014/main" xmlns="" val="10012"/>
                  </a:ext>
                </a:extLst>
              </a:tr>
            </a:tbl>
          </a:graphicData>
        </a:graphic>
      </p:graphicFrame>
      <p:sp>
        <p:nvSpPr>
          <p:cNvPr id="3" name="Pensées 2"/>
          <p:cNvSpPr/>
          <p:nvPr/>
        </p:nvSpPr>
        <p:spPr>
          <a:xfrm>
            <a:off x="5301898" y="2612311"/>
            <a:ext cx="1483111" cy="967979"/>
          </a:xfrm>
          <a:prstGeom prst="cloudCallout">
            <a:avLst>
              <a:gd name="adj1" fmla="val -56885"/>
              <a:gd name="adj2" fmla="val -806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FFFF00"/>
                </a:solidFill>
              </a:rPr>
              <a:t>11,42 MNF BAC GT 2014</a:t>
            </a:r>
          </a:p>
        </p:txBody>
      </p:sp>
      <p:sp>
        <p:nvSpPr>
          <p:cNvPr id="6" name="Pensées 5"/>
          <p:cNvSpPr/>
          <p:nvPr/>
        </p:nvSpPr>
        <p:spPr>
          <a:xfrm>
            <a:off x="7776342" y="2763280"/>
            <a:ext cx="1367658" cy="967979"/>
          </a:xfrm>
          <a:prstGeom prst="cloudCallout">
            <a:avLst>
              <a:gd name="adj1" fmla="val -17710"/>
              <a:gd name="adj2" fmla="val -989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FFFF00"/>
                </a:solidFill>
              </a:rPr>
              <a:t>12,50 MNF BAC GT 2014</a:t>
            </a:r>
          </a:p>
        </p:txBody>
      </p:sp>
      <p:sp>
        <p:nvSpPr>
          <p:cNvPr id="7" name="Pensées 6"/>
          <p:cNvSpPr/>
          <p:nvPr/>
        </p:nvSpPr>
        <p:spPr>
          <a:xfrm>
            <a:off x="5301898" y="2612311"/>
            <a:ext cx="1545278" cy="1040454"/>
          </a:xfrm>
          <a:prstGeom prst="cloudCallout">
            <a:avLst>
              <a:gd name="adj1" fmla="val -48502"/>
              <a:gd name="adj2" fmla="val 1284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FFFF00"/>
                </a:solidFill>
              </a:rPr>
              <a:t>11,50 MNF BAC GT 2015</a:t>
            </a:r>
          </a:p>
        </p:txBody>
      </p:sp>
      <p:sp>
        <p:nvSpPr>
          <p:cNvPr id="8" name="Pensées 7"/>
          <p:cNvSpPr/>
          <p:nvPr/>
        </p:nvSpPr>
        <p:spPr>
          <a:xfrm>
            <a:off x="7776341" y="2766142"/>
            <a:ext cx="1566369" cy="967979"/>
          </a:xfrm>
          <a:prstGeom prst="cloudCallout">
            <a:avLst>
              <a:gd name="adj1" fmla="val -30048"/>
              <a:gd name="adj2" fmla="val 1248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FFFF00"/>
                </a:solidFill>
              </a:rPr>
              <a:t>12,14 MNF BAC GT 2015</a:t>
            </a:r>
          </a:p>
        </p:txBody>
      </p:sp>
    </p:spTree>
    <p:extLst>
      <p:ext uri="{BB962C8B-B14F-4D97-AF65-F5344CB8AC3E}">
        <p14:creationId xmlns:p14="http://schemas.microsoft.com/office/powerpoint/2010/main" val="425316990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474"/>
            <a:ext cx="8229600" cy="1143000"/>
          </a:xfrm>
        </p:spPr>
        <p:txBody>
          <a:bodyPr>
            <a:normAutofit fontScale="90000"/>
          </a:bodyPr>
          <a:lstStyle/>
          <a:p>
            <a:r>
              <a:rPr lang="fr-FR" dirty="0">
                <a:solidFill>
                  <a:schemeClr val="bg1"/>
                </a:solidFill>
              </a:rPr>
              <a:t>Zoom sur les épreuves Fac :</a:t>
            </a:r>
            <a:br>
              <a:rPr lang="fr-FR" dirty="0">
                <a:solidFill>
                  <a:schemeClr val="bg1"/>
                </a:solidFill>
              </a:rPr>
            </a:br>
            <a:r>
              <a:rPr lang="fr-FR" sz="3600" dirty="0">
                <a:solidFill>
                  <a:schemeClr val="bg1"/>
                </a:solidFill>
              </a:rPr>
              <a:t>Nb Candidats et % de présence</a:t>
            </a:r>
          </a:p>
        </p:txBody>
      </p:sp>
      <p:graphicFrame>
        <p:nvGraphicFramePr>
          <p:cNvPr id="4" name="Graphique 3"/>
          <p:cNvGraphicFramePr>
            <a:graphicFrameLocks/>
          </p:cNvGraphicFramePr>
          <p:nvPr>
            <p:extLst>
              <p:ext uri="{D42A27DB-BD31-4B8C-83A1-F6EECF244321}">
                <p14:modId xmlns:p14="http://schemas.microsoft.com/office/powerpoint/2010/main" val="2170673469"/>
              </p:ext>
            </p:extLst>
          </p:nvPr>
        </p:nvGraphicFramePr>
        <p:xfrm>
          <a:off x="938068" y="1653771"/>
          <a:ext cx="7267864" cy="4627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1356344"/>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95536" y="188640"/>
            <a:ext cx="8229600" cy="1143000"/>
          </a:xfrm>
        </p:spPr>
        <p:txBody>
          <a:bodyPr>
            <a:normAutofit fontScale="90000"/>
          </a:bodyPr>
          <a:lstStyle/>
          <a:p>
            <a:r>
              <a:rPr lang="fr-FR" dirty="0">
                <a:solidFill>
                  <a:schemeClr val="bg1"/>
                </a:solidFill>
              </a:rPr>
              <a:t>Zoom sur les épreuves Fac :</a:t>
            </a:r>
            <a:br>
              <a:rPr lang="fr-FR" dirty="0">
                <a:solidFill>
                  <a:schemeClr val="bg1"/>
                </a:solidFill>
              </a:rPr>
            </a:br>
            <a:r>
              <a:rPr lang="fr-FR" dirty="0">
                <a:solidFill>
                  <a:schemeClr val="bg1"/>
                </a:solidFill>
              </a:rPr>
              <a:t>Évolution sur 4 ans</a:t>
            </a:r>
            <a:endParaRPr lang="fr-FR" sz="3600" dirty="0">
              <a:solidFill>
                <a:schemeClr val="bg1"/>
              </a:solidFill>
            </a:endParaRPr>
          </a:p>
        </p:txBody>
      </p:sp>
      <p:graphicFrame>
        <p:nvGraphicFramePr>
          <p:cNvPr id="7" name="Graphique 6"/>
          <p:cNvGraphicFramePr>
            <a:graphicFrameLocks/>
          </p:cNvGraphicFramePr>
          <p:nvPr>
            <p:extLst>
              <p:ext uri="{D42A27DB-BD31-4B8C-83A1-F6EECF244321}">
                <p14:modId xmlns:p14="http://schemas.microsoft.com/office/powerpoint/2010/main" val="470476896"/>
              </p:ext>
            </p:extLst>
          </p:nvPr>
        </p:nvGraphicFramePr>
        <p:xfrm>
          <a:off x="274320" y="1666240"/>
          <a:ext cx="8524240" cy="4429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195902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5536" y="141608"/>
            <a:ext cx="8229600" cy="1143000"/>
          </a:xfrm>
        </p:spPr>
        <p:txBody>
          <a:bodyPr>
            <a:normAutofit fontScale="90000"/>
          </a:bodyPr>
          <a:lstStyle/>
          <a:p>
            <a:r>
              <a:rPr lang="fr-FR" dirty="0">
                <a:solidFill>
                  <a:schemeClr val="bg1"/>
                </a:solidFill>
              </a:rPr>
              <a:t>Zoom sur les épreuves Fac :</a:t>
            </a:r>
            <a:br>
              <a:rPr lang="fr-FR" dirty="0">
                <a:solidFill>
                  <a:schemeClr val="bg1"/>
                </a:solidFill>
              </a:rPr>
            </a:br>
            <a:r>
              <a:rPr lang="fr-FR" sz="3600" dirty="0">
                <a:solidFill>
                  <a:schemeClr val="bg1"/>
                </a:solidFill>
              </a:rPr>
              <a:t>Moyennes par épreuve en 2016</a:t>
            </a:r>
          </a:p>
        </p:txBody>
      </p:sp>
      <p:graphicFrame>
        <p:nvGraphicFramePr>
          <p:cNvPr id="7" name="Graphique 6"/>
          <p:cNvGraphicFramePr>
            <a:graphicFrameLocks/>
          </p:cNvGraphicFramePr>
          <p:nvPr>
            <p:extLst>
              <p:ext uri="{D42A27DB-BD31-4B8C-83A1-F6EECF244321}">
                <p14:modId xmlns:p14="http://schemas.microsoft.com/office/powerpoint/2010/main" val="1607856638"/>
              </p:ext>
            </p:extLst>
          </p:nvPr>
        </p:nvGraphicFramePr>
        <p:xfrm>
          <a:off x="589280" y="1473200"/>
          <a:ext cx="8199120" cy="5049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941190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5536" y="141608"/>
            <a:ext cx="8229600" cy="1143000"/>
          </a:xfrm>
        </p:spPr>
        <p:txBody>
          <a:bodyPr>
            <a:normAutofit fontScale="90000"/>
          </a:bodyPr>
          <a:lstStyle/>
          <a:p>
            <a:r>
              <a:rPr lang="fr-FR" dirty="0">
                <a:solidFill>
                  <a:schemeClr val="bg1"/>
                </a:solidFill>
              </a:rPr>
              <a:t>Zoom sur les épreuves Fac :</a:t>
            </a:r>
            <a:br>
              <a:rPr lang="fr-FR" dirty="0">
                <a:solidFill>
                  <a:schemeClr val="bg1"/>
                </a:solidFill>
              </a:rPr>
            </a:br>
            <a:r>
              <a:rPr lang="fr-FR" sz="3600" dirty="0">
                <a:solidFill>
                  <a:schemeClr val="bg1"/>
                </a:solidFill>
              </a:rPr>
              <a:t>Évolution des moyennes sur 4 ans</a:t>
            </a:r>
          </a:p>
        </p:txBody>
      </p:sp>
      <p:graphicFrame>
        <p:nvGraphicFramePr>
          <p:cNvPr id="8" name="Graphique 7"/>
          <p:cNvGraphicFramePr>
            <a:graphicFrameLocks/>
          </p:cNvGraphicFramePr>
          <p:nvPr>
            <p:extLst>
              <p:ext uri="{D42A27DB-BD31-4B8C-83A1-F6EECF244321}">
                <p14:modId xmlns:p14="http://schemas.microsoft.com/office/powerpoint/2010/main" val="4229690091"/>
              </p:ext>
            </p:extLst>
          </p:nvPr>
        </p:nvGraphicFramePr>
        <p:xfrm>
          <a:off x="395536" y="1544320"/>
          <a:ext cx="8399445" cy="5072611"/>
        </p:xfrm>
        <a:graphic>
          <a:graphicData uri="http://schemas.openxmlformats.org/drawingml/2006/chart">
            <c:chart xmlns:c="http://schemas.openxmlformats.org/drawingml/2006/chart" xmlns:r="http://schemas.openxmlformats.org/officeDocument/2006/relationships" r:id="rId3"/>
          </a:graphicData>
        </a:graphic>
      </p:graphicFrame>
      <p:sp>
        <p:nvSpPr>
          <p:cNvPr id="10" name="Pensées 9"/>
          <p:cNvSpPr/>
          <p:nvPr/>
        </p:nvSpPr>
        <p:spPr>
          <a:xfrm>
            <a:off x="8374814" y="1544320"/>
            <a:ext cx="840334" cy="497322"/>
          </a:xfrm>
          <a:prstGeom prst="cloudCallou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dirty="0"/>
              <a:t>MN 2015</a:t>
            </a:r>
          </a:p>
        </p:txBody>
      </p:sp>
      <p:sp>
        <p:nvSpPr>
          <p:cNvPr id="11" name="Pensées 10"/>
          <p:cNvSpPr/>
          <p:nvPr/>
        </p:nvSpPr>
        <p:spPr>
          <a:xfrm>
            <a:off x="500814" y="2651760"/>
            <a:ext cx="952066" cy="497322"/>
          </a:xfrm>
          <a:prstGeom prst="cloudCallout">
            <a:avLst>
              <a:gd name="adj1" fmla="val 38928"/>
              <a:gd name="adj2" fmla="val 62500"/>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dirty="0"/>
              <a:t>14,29</a:t>
            </a:r>
          </a:p>
        </p:txBody>
      </p:sp>
      <p:sp>
        <p:nvSpPr>
          <p:cNvPr id="12" name="Pensées 11"/>
          <p:cNvSpPr/>
          <p:nvPr/>
        </p:nvSpPr>
        <p:spPr>
          <a:xfrm>
            <a:off x="5164254" y="4572000"/>
            <a:ext cx="952066" cy="497322"/>
          </a:xfrm>
          <a:prstGeom prst="cloudCallout">
            <a:avLst>
              <a:gd name="adj1" fmla="val 5846"/>
              <a:gd name="adj2" fmla="val -143837"/>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dirty="0"/>
              <a:t>11,68</a:t>
            </a:r>
          </a:p>
        </p:txBody>
      </p:sp>
      <p:sp>
        <p:nvSpPr>
          <p:cNvPr id="13" name="Pensées 12"/>
          <p:cNvSpPr/>
          <p:nvPr/>
        </p:nvSpPr>
        <p:spPr>
          <a:xfrm>
            <a:off x="4293468" y="4323339"/>
            <a:ext cx="952066" cy="497322"/>
          </a:xfrm>
          <a:prstGeom prst="cloudCallout">
            <a:avLst>
              <a:gd name="adj1" fmla="val 5846"/>
              <a:gd name="adj2" fmla="val -143837"/>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dirty="0"/>
              <a:t>13,65</a:t>
            </a:r>
          </a:p>
        </p:txBody>
      </p:sp>
      <p:sp>
        <p:nvSpPr>
          <p:cNvPr id="14" name="Pensées 13"/>
          <p:cNvSpPr/>
          <p:nvPr/>
        </p:nvSpPr>
        <p:spPr>
          <a:xfrm>
            <a:off x="6881294" y="4551162"/>
            <a:ext cx="952066" cy="497322"/>
          </a:xfrm>
          <a:prstGeom prst="cloudCallout">
            <a:avLst>
              <a:gd name="adj1" fmla="val 5846"/>
              <a:gd name="adj2" fmla="val -143837"/>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dirty="0"/>
              <a:t>11,14</a:t>
            </a:r>
          </a:p>
        </p:txBody>
      </p:sp>
    </p:spTree>
    <p:extLst>
      <p:ext uri="{BB962C8B-B14F-4D97-AF65-F5344CB8AC3E}">
        <p14:creationId xmlns:p14="http://schemas.microsoft.com/office/powerpoint/2010/main" val="1323821591"/>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1608"/>
            <a:ext cx="9143999" cy="1143000"/>
          </a:xfrm>
        </p:spPr>
        <p:txBody>
          <a:bodyPr>
            <a:normAutofit fontScale="90000"/>
          </a:bodyPr>
          <a:lstStyle/>
          <a:p>
            <a:r>
              <a:rPr lang="fr-FR" dirty="0">
                <a:solidFill>
                  <a:schemeClr val="bg1"/>
                </a:solidFill>
              </a:rPr>
              <a:t>Zoom sur les épreuves Fac :</a:t>
            </a:r>
            <a:br>
              <a:rPr lang="fr-FR" dirty="0">
                <a:solidFill>
                  <a:schemeClr val="bg1"/>
                </a:solidFill>
              </a:rPr>
            </a:br>
            <a:r>
              <a:rPr lang="fr-FR" sz="2200" dirty="0">
                <a:solidFill>
                  <a:schemeClr val="bg1"/>
                </a:solidFill>
              </a:rPr>
              <a:t>« Rentabilité » des épreuves ponctuelles </a:t>
            </a:r>
            <a:br>
              <a:rPr lang="fr-FR" sz="2200" dirty="0">
                <a:solidFill>
                  <a:schemeClr val="bg1"/>
                </a:solidFill>
              </a:rPr>
            </a:br>
            <a:r>
              <a:rPr lang="fr-FR" sz="2200" dirty="0">
                <a:solidFill>
                  <a:schemeClr val="bg1"/>
                </a:solidFill>
              </a:rPr>
              <a:t>pour les candidats en 2016</a:t>
            </a:r>
          </a:p>
        </p:txBody>
      </p:sp>
      <p:graphicFrame>
        <p:nvGraphicFramePr>
          <p:cNvPr id="5" name="Graphique 4"/>
          <p:cNvGraphicFramePr/>
          <p:nvPr>
            <p:extLst>
              <p:ext uri="{D42A27DB-BD31-4B8C-83A1-F6EECF244321}">
                <p14:modId xmlns:p14="http://schemas.microsoft.com/office/powerpoint/2010/main" val="3093029808"/>
              </p:ext>
            </p:extLst>
          </p:nvPr>
        </p:nvGraphicFramePr>
        <p:xfrm>
          <a:off x="142623" y="1485294"/>
          <a:ext cx="8618502" cy="5041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2483041"/>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30880"/>
            <a:ext cx="9144000" cy="721648"/>
          </a:xfrm>
        </p:spPr>
        <p:txBody>
          <a:bodyPr/>
          <a:lstStyle/>
          <a:p>
            <a:pPr marL="0" lvl="4" indent="0" algn="ctr">
              <a:buNone/>
            </a:pPr>
            <a:r>
              <a:rPr lang="fr-FR" sz="2600" b="1" dirty="0">
                <a:solidFill>
                  <a:srgbClr val="FF0000"/>
                </a:solidFill>
                <a:sym typeface="Wingdings"/>
              </a:rPr>
              <a:t/>
            </a:r>
            <a:br>
              <a:rPr lang="fr-FR" sz="2600" b="1" dirty="0">
                <a:solidFill>
                  <a:srgbClr val="FF0000"/>
                </a:solidFill>
                <a:sym typeface="Wingdings"/>
              </a:rPr>
            </a:br>
            <a:r>
              <a:rPr lang="fr-FR" sz="2600" b="1" dirty="0">
                <a:solidFill>
                  <a:schemeClr val="bg1"/>
                </a:solidFill>
                <a:effectLst>
                  <a:outerShdw blurRad="38100" dist="38100" dir="2700000" algn="tl">
                    <a:srgbClr val="000000">
                      <a:alpha val="43137"/>
                    </a:srgbClr>
                  </a:outerShdw>
                </a:effectLst>
                <a:sym typeface="Wingdings"/>
              </a:rPr>
              <a:t>Le BAC  GT de 2011 à  2016</a:t>
            </a:r>
            <a:br>
              <a:rPr lang="fr-FR" sz="2600" b="1" dirty="0">
                <a:solidFill>
                  <a:schemeClr val="bg1"/>
                </a:solidFill>
                <a:effectLst>
                  <a:outerShdw blurRad="38100" dist="38100" dir="2700000" algn="tl">
                    <a:srgbClr val="000000">
                      <a:alpha val="43137"/>
                    </a:srgbClr>
                  </a:outerShdw>
                </a:effectLst>
                <a:sym typeface="Wingdings"/>
              </a:rPr>
            </a:br>
            <a:r>
              <a:rPr lang="fr-FR" sz="2600" b="1" dirty="0">
                <a:solidFill>
                  <a:schemeClr val="bg1"/>
                </a:solidFill>
                <a:effectLst>
                  <a:outerShdw blurRad="38100" dist="38100" dir="2700000" algn="tl">
                    <a:srgbClr val="000000">
                      <a:alpha val="43137"/>
                    </a:srgbClr>
                  </a:outerShdw>
                </a:effectLst>
                <a:sym typeface="Wingdings"/>
              </a:rPr>
              <a:t>Évolution de l’offre de certification par CP </a:t>
            </a:r>
            <a:br>
              <a:rPr lang="fr-FR" sz="2600" b="1" dirty="0">
                <a:solidFill>
                  <a:schemeClr val="bg1"/>
                </a:solidFill>
                <a:effectLst>
                  <a:outerShdw blurRad="38100" dist="38100" dir="2700000" algn="tl">
                    <a:srgbClr val="000000">
                      <a:alpha val="43137"/>
                    </a:srgbClr>
                  </a:outerShdw>
                </a:effectLst>
                <a:sym typeface="Wingdings"/>
              </a:rPr>
            </a:br>
            <a:endParaRPr lang="fr-FR" sz="2800" dirty="0">
              <a:solidFill>
                <a:schemeClr val="bg1"/>
              </a:solidFill>
              <a:effectLst>
                <a:outerShdw blurRad="38100" dist="38100" dir="2700000" algn="tl">
                  <a:srgbClr val="000000">
                    <a:alpha val="43137"/>
                  </a:srgbClr>
                </a:outerShdw>
              </a:effectLst>
            </a:endParaRPr>
          </a:p>
        </p:txBody>
      </p:sp>
      <p:graphicFrame>
        <p:nvGraphicFramePr>
          <p:cNvPr id="2" name="Graphique 1"/>
          <p:cNvGraphicFramePr/>
          <p:nvPr>
            <p:extLst>
              <p:ext uri="{D42A27DB-BD31-4B8C-83A1-F6EECF244321}">
                <p14:modId xmlns:p14="http://schemas.microsoft.com/office/powerpoint/2010/main" val="2431491471"/>
              </p:ext>
            </p:extLst>
          </p:nvPr>
        </p:nvGraphicFramePr>
        <p:xfrm>
          <a:off x="238090" y="803940"/>
          <a:ext cx="8780973" cy="3029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694722947"/>
              </p:ext>
            </p:extLst>
          </p:nvPr>
        </p:nvGraphicFramePr>
        <p:xfrm>
          <a:off x="105830" y="4973668"/>
          <a:ext cx="8903698" cy="1832729"/>
        </p:xfrm>
        <a:graphic>
          <a:graphicData uri="http://schemas.openxmlformats.org/drawingml/2006/table">
            <a:tbl>
              <a:tblPr/>
              <a:tblGrid>
                <a:gridCol w="2586954">
                  <a:extLst>
                    <a:ext uri="{9D8B030D-6E8A-4147-A177-3AD203B41FA5}">
                      <a16:colId xmlns:a16="http://schemas.microsoft.com/office/drawing/2014/main" xmlns="" val="20000"/>
                    </a:ext>
                  </a:extLst>
                </a:gridCol>
                <a:gridCol w="975987">
                  <a:extLst>
                    <a:ext uri="{9D8B030D-6E8A-4147-A177-3AD203B41FA5}">
                      <a16:colId xmlns:a16="http://schemas.microsoft.com/office/drawing/2014/main" xmlns="" val="20001"/>
                    </a:ext>
                  </a:extLst>
                </a:gridCol>
                <a:gridCol w="776086">
                  <a:extLst>
                    <a:ext uri="{9D8B030D-6E8A-4147-A177-3AD203B41FA5}">
                      <a16:colId xmlns:a16="http://schemas.microsoft.com/office/drawing/2014/main" xmlns="" val="20002"/>
                    </a:ext>
                  </a:extLst>
                </a:gridCol>
                <a:gridCol w="1046541">
                  <a:extLst>
                    <a:ext uri="{9D8B030D-6E8A-4147-A177-3AD203B41FA5}">
                      <a16:colId xmlns:a16="http://schemas.microsoft.com/office/drawing/2014/main" xmlns="" val="20003"/>
                    </a:ext>
                  </a:extLst>
                </a:gridCol>
                <a:gridCol w="3518130">
                  <a:extLst>
                    <a:ext uri="{9D8B030D-6E8A-4147-A177-3AD203B41FA5}">
                      <a16:colId xmlns:a16="http://schemas.microsoft.com/office/drawing/2014/main" xmlns="" val="20004"/>
                    </a:ext>
                  </a:extLst>
                </a:gridCol>
              </a:tblGrid>
              <a:tr h="281455">
                <a:tc>
                  <a:txBody>
                    <a:bodyPr/>
                    <a:lstStyle/>
                    <a:p>
                      <a:pPr algn="ctr" fontAlgn="ctr"/>
                      <a:r>
                        <a:rPr lang="fr-FR" sz="1600" b="1" i="0" u="none" strike="noStrike" dirty="0">
                          <a:solidFill>
                            <a:srgbClr val="FFFFFF"/>
                          </a:solidFill>
                          <a:effectLst/>
                          <a:latin typeface="Calibri"/>
                        </a:rPr>
                        <a:t>Répartition par sexe et par</a:t>
                      </a:r>
                      <a:r>
                        <a:rPr lang="fr-FR" sz="1600" b="1" i="0" u="none" strike="noStrike" baseline="0" dirty="0">
                          <a:solidFill>
                            <a:srgbClr val="FFFFFF"/>
                          </a:solidFill>
                          <a:effectLst/>
                          <a:latin typeface="Calibri"/>
                        </a:rPr>
                        <a:t> CP </a:t>
                      </a:r>
                      <a:endParaRPr lang="fr-FR" sz="1600" b="1" i="0" u="none" strike="noStrike" dirty="0">
                        <a:solidFill>
                          <a:srgbClr val="FFFFFF"/>
                        </a:solidFill>
                        <a:effectLst/>
                        <a:latin typeface="Calibri"/>
                      </a:endParaRPr>
                    </a:p>
                  </a:txBody>
                  <a:tcPr marL="12700" marR="12700" marT="1270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fr-FR" sz="1600" b="1" i="0" u="none" strike="noStrike" dirty="0">
                          <a:solidFill>
                            <a:srgbClr val="FFFFFF"/>
                          </a:solidFill>
                          <a:effectLst/>
                          <a:latin typeface="Calibri"/>
                        </a:rPr>
                        <a:t>F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fr-FR" sz="1600" b="1" i="0" u="none" strike="noStrike" dirty="0">
                          <a:solidFill>
                            <a:srgbClr val="FFFFFF"/>
                          </a:solidFill>
                          <a:effectLst/>
                          <a:latin typeface="Calibri"/>
                        </a:rPr>
                        <a:t>G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fr-FR" sz="1600" b="1" i="0" u="none" strike="noStrike" dirty="0">
                          <a:solidFill>
                            <a:srgbClr val="FFFFFF"/>
                          </a:solidFill>
                          <a:effectLst/>
                          <a:latin typeface="Calibri"/>
                        </a:rPr>
                        <a:t>F/G</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fr-FR" sz="1600" b="1" i="0" u="none" strike="noStrike" dirty="0">
                          <a:solidFill>
                            <a:srgbClr val="FF0000"/>
                          </a:solidFill>
                          <a:effectLst/>
                          <a:latin typeface="Calibri"/>
                        </a:rPr>
                        <a:t>Fréquentation des CP </a:t>
                      </a:r>
                    </a:p>
                    <a:p>
                      <a:pPr algn="ctr" fontAlgn="ctr"/>
                      <a:r>
                        <a:rPr lang="fr-FR" sz="1600" b="1" i="0" u="none" strike="noStrike" dirty="0">
                          <a:solidFill>
                            <a:srgbClr val="FF0000"/>
                          </a:solidFill>
                          <a:effectLst/>
                          <a:latin typeface="Calibri"/>
                        </a:rPr>
                        <a:t>au niveau national en 2015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83211">
                <a:tc>
                  <a:txBody>
                    <a:bodyPr/>
                    <a:lstStyle/>
                    <a:p>
                      <a:pPr algn="ctr" fontAlgn="ctr"/>
                      <a:r>
                        <a:rPr lang="fr-FR" sz="1400" b="1" i="0" u="none" strike="noStrike" dirty="0">
                          <a:solidFill>
                            <a:srgbClr val="000000"/>
                          </a:solidFill>
                          <a:effectLst/>
                          <a:latin typeface="Calibri"/>
                        </a:rPr>
                        <a:t>CP1</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fr-FR" sz="1400" b="1" i="0" u="none" strike="noStrike" dirty="0">
                          <a:solidFill>
                            <a:srgbClr val="FF33E4"/>
                          </a:solidFill>
                          <a:effectLst/>
                          <a:latin typeface="Calibri"/>
                        </a:rPr>
                        <a:t>23,85 %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fr-FR" sz="1400" b="1" i="0" u="none" strike="noStrike" dirty="0">
                          <a:solidFill>
                            <a:srgbClr val="0000FF"/>
                          </a:solidFill>
                          <a:effectLst/>
                          <a:latin typeface="Calibri"/>
                        </a:rPr>
                        <a:t>28,15 %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fr-FR" sz="1400" b="1" i="0" u="none" strike="noStrike" dirty="0">
                          <a:solidFill>
                            <a:srgbClr val="000000"/>
                          </a:solidFill>
                          <a:effectLst/>
                          <a:latin typeface="Calibri"/>
                        </a:rPr>
                        <a:t>25,84 %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fr-FR" sz="1400" b="1" i="0" u="none" strike="noStrike" dirty="0">
                          <a:solidFill>
                            <a:srgbClr val="000000"/>
                          </a:solidFill>
                          <a:effectLst/>
                          <a:latin typeface="Calibri"/>
                        </a:rPr>
                        <a:t>23,46 %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01"/>
                  </a:ext>
                </a:extLst>
              </a:tr>
              <a:tr h="235165">
                <a:tc>
                  <a:txBody>
                    <a:bodyPr/>
                    <a:lstStyle/>
                    <a:p>
                      <a:pPr algn="ctr" fontAlgn="ctr"/>
                      <a:r>
                        <a:rPr lang="fr-FR" sz="1400" b="1" i="0" u="none" strike="noStrike" dirty="0">
                          <a:solidFill>
                            <a:srgbClr val="000000"/>
                          </a:solidFill>
                          <a:effectLst/>
                          <a:latin typeface="Calibri"/>
                        </a:rPr>
                        <a:t>CP2</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fr-FR" sz="1400" b="1" i="0" u="none" strike="noStrike" dirty="0">
                          <a:solidFill>
                            <a:srgbClr val="FF33E4"/>
                          </a:solidFill>
                          <a:effectLst/>
                          <a:latin typeface="Calibri"/>
                        </a:rPr>
                        <a:t>8,89 %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fr-FR" sz="1400" b="1" i="0" u="none" strike="noStrike" dirty="0">
                          <a:solidFill>
                            <a:srgbClr val="0000FF"/>
                          </a:solidFill>
                          <a:effectLst/>
                          <a:latin typeface="Calibri"/>
                        </a:rPr>
                        <a:t>11,79 %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fr-FR" sz="1400" b="1" i="0" u="none" strike="noStrike" dirty="0">
                          <a:solidFill>
                            <a:srgbClr val="000000"/>
                          </a:solidFill>
                          <a:effectLst/>
                          <a:latin typeface="Calibri"/>
                        </a:rPr>
                        <a:t>10,24 %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fr-FR" sz="1400" b="1" i="0" u="none" strike="noStrike" dirty="0">
                          <a:solidFill>
                            <a:srgbClr val="000000"/>
                          </a:solidFill>
                          <a:effectLst/>
                          <a:latin typeface="Calibri"/>
                        </a:rPr>
                        <a:t>9,07 %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02"/>
                  </a:ext>
                </a:extLst>
              </a:tr>
              <a:tr h="305715">
                <a:tc>
                  <a:txBody>
                    <a:bodyPr/>
                    <a:lstStyle/>
                    <a:p>
                      <a:pPr algn="ctr" fontAlgn="ctr"/>
                      <a:r>
                        <a:rPr lang="fr-FR" sz="1400" b="1" i="0" u="none" strike="noStrike">
                          <a:solidFill>
                            <a:srgbClr val="000000"/>
                          </a:solidFill>
                          <a:effectLst/>
                          <a:latin typeface="Calibri"/>
                        </a:rPr>
                        <a:t>CP3</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fr-FR" sz="1400" b="1" i="0" u="none" strike="noStrike" dirty="0">
                          <a:solidFill>
                            <a:srgbClr val="FF33E4"/>
                          </a:solidFill>
                          <a:effectLst/>
                          <a:latin typeface="Calibri"/>
                        </a:rPr>
                        <a:t>17,97 %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fr-FR" sz="1400" b="1" i="0" u="none" strike="noStrike" dirty="0">
                          <a:solidFill>
                            <a:srgbClr val="0000FF"/>
                          </a:solidFill>
                          <a:effectLst/>
                          <a:latin typeface="Calibri"/>
                        </a:rPr>
                        <a:t>9,66 %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fr-FR" sz="1400" b="1" i="0" u="none" strike="noStrike" dirty="0">
                          <a:solidFill>
                            <a:srgbClr val="000000"/>
                          </a:solidFill>
                          <a:effectLst/>
                          <a:latin typeface="Calibri"/>
                        </a:rPr>
                        <a:t>14,13 %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fr-FR" sz="1400" b="1" i="0" u="none" strike="noStrike" dirty="0">
                          <a:solidFill>
                            <a:srgbClr val="000000"/>
                          </a:solidFill>
                          <a:effectLst/>
                          <a:latin typeface="Calibri"/>
                        </a:rPr>
                        <a:t>15,31 %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10003"/>
                  </a:ext>
                </a:extLst>
              </a:tr>
              <a:tr h="282198">
                <a:tc>
                  <a:txBody>
                    <a:bodyPr/>
                    <a:lstStyle/>
                    <a:p>
                      <a:pPr algn="ctr" fontAlgn="ctr"/>
                      <a:r>
                        <a:rPr lang="fr-FR" sz="1400" b="1" i="0" u="none" strike="noStrike">
                          <a:solidFill>
                            <a:srgbClr val="000000"/>
                          </a:solidFill>
                          <a:effectLst/>
                          <a:latin typeface="Calibri"/>
                        </a:rPr>
                        <a:t>CP4</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fr-FR" sz="1400" b="1" i="0" u="none" strike="noStrike" dirty="0">
                          <a:solidFill>
                            <a:srgbClr val="FF33E4"/>
                          </a:solidFill>
                          <a:effectLst/>
                          <a:latin typeface="Calibri"/>
                        </a:rPr>
                        <a:t>31,55 %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fr-FR" sz="1400" b="1" i="0" u="none" strike="noStrike" dirty="0">
                          <a:solidFill>
                            <a:srgbClr val="0000FF"/>
                          </a:solidFill>
                          <a:effectLst/>
                          <a:latin typeface="Calibri"/>
                        </a:rPr>
                        <a:t>32,86 %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fr-FR" sz="1400" b="1" i="0" u="none" strike="noStrike" dirty="0">
                          <a:solidFill>
                            <a:srgbClr val="000000"/>
                          </a:solidFill>
                          <a:effectLst/>
                          <a:latin typeface="Calibri"/>
                        </a:rPr>
                        <a:t>32,16 %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fr-FR" sz="1400" b="1" i="0" u="none" strike="noStrike" dirty="0">
                          <a:solidFill>
                            <a:srgbClr val="000000"/>
                          </a:solidFill>
                          <a:effectLst/>
                          <a:latin typeface="Calibri"/>
                        </a:rPr>
                        <a:t>31,68 %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xmlns="" val="10004"/>
                  </a:ext>
                </a:extLst>
              </a:tr>
              <a:tr h="223406">
                <a:tc>
                  <a:txBody>
                    <a:bodyPr/>
                    <a:lstStyle/>
                    <a:p>
                      <a:pPr algn="ctr" fontAlgn="ctr"/>
                      <a:r>
                        <a:rPr lang="fr-FR" sz="1400" b="1" i="0" u="none" strike="noStrike" dirty="0">
                          <a:solidFill>
                            <a:srgbClr val="000000"/>
                          </a:solidFill>
                          <a:effectLst/>
                          <a:latin typeface="Calibri"/>
                        </a:rPr>
                        <a:t>CP5</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fr-FR" sz="1400" b="1" i="0" u="none" strike="noStrike" dirty="0">
                          <a:solidFill>
                            <a:srgbClr val="FF33E4"/>
                          </a:solidFill>
                          <a:effectLst/>
                          <a:latin typeface="Calibri"/>
                        </a:rPr>
                        <a:t>17,71 %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fr-FR" sz="1400" b="1" i="0" u="none" strike="noStrike" dirty="0">
                          <a:solidFill>
                            <a:srgbClr val="0000FF"/>
                          </a:solidFill>
                          <a:effectLst/>
                          <a:latin typeface="Calibri"/>
                        </a:rPr>
                        <a:t>17,52 %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fr-FR" sz="1400" b="1" i="0" u="none" strike="noStrike" dirty="0">
                          <a:solidFill>
                            <a:srgbClr val="000000"/>
                          </a:solidFill>
                          <a:effectLst/>
                          <a:latin typeface="Calibri"/>
                        </a:rPr>
                        <a:t>17,62 %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fr-FR" sz="1400" b="1" i="0" u="none" strike="noStrike" dirty="0">
                          <a:solidFill>
                            <a:srgbClr val="000000"/>
                          </a:solidFill>
                          <a:effectLst/>
                          <a:latin typeface="Calibri"/>
                        </a:rPr>
                        <a:t>18,79 %</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xmlns="" val="10005"/>
                  </a:ext>
                </a:extLst>
              </a:tr>
            </a:tbl>
          </a:graphicData>
        </a:graphic>
      </p:graphicFrame>
      <p:sp>
        <p:nvSpPr>
          <p:cNvPr id="7" name="Rectangle 6"/>
          <p:cNvSpPr/>
          <p:nvPr/>
        </p:nvSpPr>
        <p:spPr>
          <a:xfrm>
            <a:off x="238089" y="3921178"/>
            <a:ext cx="8771439" cy="646331"/>
          </a:xfrm>
          <a:prstGeom prst="rect">
            <a:avLst/>
          </a:prstGeom>
          <a:solidFill>
            <a:srgbClr val="FFFFFF"/>
          </a:solidFill>
        </p:spPr>
        <p:txBody>
          <a:bodyPr wrap="square">
            <a:spAutoFit/>
          </a:bodyPr>
          <a:lstStyle/>
          <a:p>
            <a:pPr>
              <a:buFont typeface="Wingdings" charset="0"/>
              <a:buChar char="è"/>
            </a:pPr>
            <a:r>
              <a:rPr lang="fr-FR" b="1" dirty="0">
                <a:solidFill>
                  <a:srgbClr val="FF0000"/>
                </a:solidFill>
                <a:sym typeface="Wingdings"/>
              </a:rPr>
              <a:t> Une corrélation forte entre offre de formation et offre de certification (sauf CP5) </a:t>
            </a:r>
          </a:p>
          <a:p>
            <a:pPr>
              <a:buFont typeface="Wingdings" charset="0"/>
              <a:buChar char="è"/>
            </a:pPr>
            <a:r>
              <a:rPr lang="fr-FR" b="1" dirty="0">
                <a:solidFill>
                  <a:srgbClr val="FF0000"/>
                </a:solidFill>
                <a:sym typeface="Wingdings"/>
              </a:rPr>
              <a:t>Une  stabilité constatée depuis 4 sessions.</a:t>
            </a:r>
          </a:p>
        </p:txBody>
      </p:sp>
      <p:sp>
        <p:nvSpPr>
          <p:cNvPr id="4" name="ZoneTexte 3"/>
          <p:cNvSpPr txBox="1"/>
          <p:nvPr/>
        </p:nvSpPr>
        <p:spPr>
          <a:xfrm>
            <a:off x="3984768" y="4549102"/>
            <a:ext cx="1025366" cy="400110"/>
          </a:xfrm>
          <a:prstGeom prst="rect">
            <a:avLst/>
          </a:prstGeom>
          <a:noFill/>
        </p:spPr>
        <p:txBody>
          <a:bodyPr wrap="none" rtlCol="0">
            <a:spAutoFit/>
          </a:bodyPr>
          <a:lstStyle/>
          <a:p>
            <a:r>
              <a:rPr lang="fr-FR" sz="2000" b="1" dirty="0">
                <a:solidFill>
                  <a:srgbClr val="FFFF00"/>
                </a:solidFill>
              </a:rPr>
              <a:t>En 2016</a:t>
            </a:r>
          </a:p>
        </p:txBody>
      </p:sp>
    </p:spTree>
    <p:extLst>
      <p:ext uri="{BB962C8B-B14F-4D97-AF65-F5344CB8AC3E}">
        <p14:creationId xmlns:p14="http://schemas.microsoft.com/office/powerpoint/2010/main" val="1750489768"/>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AsOne/>
      </p:bldGraphic>
      <p:bldP spid="7"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1608"/>
            <a:ext cx="9143999" cy="1143000"/>
          </a:xfrm>
        </p:spPr>
        <p:txBody>
          <a:bodyPr>
            <a:normAutofit fontScale="90000"/>
          </a:bodyPr>
          <a:lstStyle/>
          <a:p>
            <a:r>
              <a:rPr lang="fr-FR" dirty="0">
                <a:solidFill>
                  <a:schemeClr val="bg1"/>
                </a:solidFill>
              </a:rPr>
              <a:t>Zoom sur les épreuves Fac :</a:t>
            </a:r>
            <a:br>
              <a:rPr lang="fr-FR" dirty="0">
                <a:solidFill>
                  <a:schemeClr val="bg1"/>
                </a:solidFill>
              </a:rPr>
            </a:br>
            <a:r>
              <a:rPr lang="fr-FR" sz="2700" dirty="0">
                <a:solidFill>
                  <a:schemeClr val="bg1"/>
                </a:solidFill>
              </a:rPr>
              <a:t>Évolution de cette </a:t>
            </a:r>
            <a:r>
              <a:rPr lang="fr-FR" sz="2200" dirty="0">
                <a:solidFill>
                  <a:schemeClr val="bg1"/>
                </a:solidFill>
              </a:rPr>
              <a:t>« Rentabilité » sur 4 ans</a:t>
            </a:r>
          </a:p>
        </p:txBody>
      </p:sp>
      <p:graphicFrame>
        <p:nvGraphicFramePr>
          <p:cNvPr id="3" name="Graphique 2"/>
          <p:cNvGraphicFramePr/>
          <p:nvPr>
            <p:extLst>
              <p:ext uri="{D42A27DB-BD31-4B8C-83A1-F6EECF244321}">
                <p14:modId xmlns:p14="http://schemas.microsoft.com/office/powerpoint/2010/main" val="2521154283"/>
              </p:ext>
            </p:extLst>
          </p:nvPr>
        </p:nvGraphicFramePr>
        <p:xfrm>
          <a:off x="133215" y="1396999"/>
          <a:ext cx="8863140" cy="5378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8699577"/>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bg1"/>
                </a:solidFill>
              </a:rPr>
              <a:t>Zoom sur l’enseignement de complément </a:t>
            </a:r>
          </a:p>
        </p:txBody>
      </p:sp>
      <p:graphicFrame>
        <p:nvGraphicFramePr>
          <p:cNvPr id="4" name="Tableau 3"/>
          <p:cNvGraphicFramePr>
            <a:graphicFrameLocks noGrp="1"/>
          </p:cNvGraphicFramePr>
          <p:nvPr>
            <p:extLst>
              <p:ext uri="{D42A27DB-BD31-4B8C-83A1-F6EECF244321}">
                <p14:modId xmlns:p14="http://schemas.microsoft.com/office/powerpoint/2010/main" val="1058311308"/>
              </p:ext>
            </p:extLst>
          </p:nvPr>
        </p:nvGraphicFramePr>
        <p:xfrm>
          <a:off x="4226703" y="1395987"/>
          <a:ext cx="4654174" cy="1112520"/>
        </p:xfrm>
        <a:graphic>
          <a:graphicData uri="http://schemas.openxmlformats.org/drawingml/2006/table">
            <a:tbl>
              <a:tblPr firstRow="1" bandRow="1">
                <a:tableStyleId>{5C22544A-7EE6-4342-B048-85BDC9FD1C3A}</a:tableStyleId>
              </a:tblPr>
              <a:tblGrid>
                <a:gridCol w="1983753">
                  <a:extLst>
                    <a:ext uri="{9D8B030D-6E8A-4147-A177-3AD203B41FA5}">
                      <a16:colId xmlns:a16="http://schemas.microsoft.com/office/drawing/2014/main" xmlns="" val="20000"/>
                    </a:ext>
                  </a:extLst>
                </a:gridCol>
                <a:gridCol w="774544">
                  <a:extLst>
                    <a:ext uri="{9D8B030D-6E8A-4147-A177-3AD203B41FA5}">
                      <a16:colId xmlns:a16="http://schemas.microsoft.com/office/drawing/2014/main" xmlns="" val="20001"/>
                    </a:ext>
                  </a:extLst>
                </a:gridCol>
                <a:gridCol w="1895877">
                  <a:extLst>
                    <a:ext uri="{9D8B030D-6E8A-4147-A177-3AD203B41FA5}">
                      <a16:colId xmlns:a16="http://schemas.microsoft.com/office/drawing/2014/main" xmlns="" val="20002"/>
                    </a:ext>
                  </a:extLst>
                </a:gridCol>
              </a:tblGrid>
              <a:tr h="370840">
                <a:tc>
                  <a:txBody>
                    <a:bodyPr/>
                    <a:lstStyle/>
                    <a:p>
                      <a:pPr algn="ctr"/>
                      <a:endParaRPr lang="fr-FR" b="1" dirty="0"/>
                    </a:p>
                  </a:txBody>
                  <a:tcPr anchor="ctr"/>
                </a:tc>
                <a:tc>
                  <a:txBody>
                    <a:bodyPr/>
                    <a:lstStyle/>
                    <a:p>
                      <a:pPr algn="ctr"/>
                      <a:r>
                        <a:rPr lang="fr-FR" b="1" dirty="0"/>
                        <a:t>Filles </a:t>
                      </a:r>
                    </a:p>
                  </a:txBody>
                  <a:tcPr anchor="ctr"/>
                </a:tc>
                <a:tc>
                  <a:txBody>
                    <a:bodyPr/>
                    <a:lstStyle/>
                    <a:p>
                      <a:pPr algn="ctr"/>
                      <a:r>
                        <a:rPr lang="fr-FR" b="1" dirty="0"/>
                        <a:t>Garçons</a:t>
                      </a:r>
                    </a:p>
                  </a:txBody>
                  <a:tcPr anchor="ctr"/>
                </a:tc>
                <a:extLst>
                  <a:ext uri="{0D108BD9-81ED-4DB2-BD59-A6C34878D82A}">
                    <a16:rowId xmlns:a16="http://schemas.microsoft.com/office/drawing/2014/main" xmlns="" val="10000"/>
                  </a:ext>
                </a:extLst>
              </a:tr>
              <a:tr h="370840">
                <a:tc>
                  <a:txBody>
                    <a:bodyPr/>
                    <a:lstStyle/>
                    <a:p>
                      <a:pPr algn="ctr"/>
                      <a:r>
                        <a:rPr lang="fr-FR" b="1" dirty="0"/>
                        <a:t>Nb Candidats</a:t>
                      </a:r>
                    </a:p>
                  </a:txBody>
                  <a:tcPr anchor="ctr"/>
                </a:tc>
                <a:tc>
                  <a:txBody>
                    <a:bodyPr/>
                    <a:lstStyle/>
                    <a:p>
                      <a:pPr algn="ctr"/>
                      <a:r>
                        <a:rPr lang="fr-FR" b="1" dirty="0"/>
                        <a:t>42</a:t>
                      </a:r>
                    </a:p>
                  </a:txBody>
                  <a:tcPr anchor="ctr"/>
                </a:tc>
                <a:tc>
                  <a:txBody>
                    <a:bodyPr/>
                    <a:lstStyle/>
                    <a:p>
                      <a:pPr algn="ctr"/>
                      <a:r>
                        <a:rPr lang="fr-FR" b="1" dirty="0"/>
                        <a:t>101 ( +18)</a:t>
                      </a:r>
                    </a:p>
                  </a:txBody>
                  <a:tcPr anchor="ctr"/>
                </a:tc>
                <a:extLst>
                  <a:ext uri="{0D108BD9-81ED-4DB2-BD59-A6C34878D82A}">
                    <a16:rowId xmlns:a16="http://schemas.microsoft.com/office/drawing/2014/main" xmlns="" val="10001"/>
                  </a:ext>
                </a:extLst>
              </a:tr>
              <a:tr h="370840">
                <a:tc>
                  <a:txBody>
                    <a:bodyPr/>
                    <a:lstStyle/>
                    <a:p>
                      <a:pPr algn="ctr"/>
                      <a:r>
                        <a:rPr lang="fr-FR" b="1" dirty="0"/>
                        <a:t>Notes moyennes</a:t>
                      </a:r>
                    </a:p>
                  </a:txBody>
                  <a:tcPr anchor="ctr"/>
                </a:tc>
                <a:tc>
                  <a:txBody>
                    <a:bodyPr/>
                    <a:lstStyle/>
                    <a:p>
                      <a:pPr algn="ctr"/>
                      <a:r>
                        <a:rPr lang="fr-FR" b="1" dirty="0"/>
                        <a:t>16,39</a:t>
                      </a:r>
                    </a:p>
                  </a:txBody>
                  <a:tcPr anchor="ctr"/>
                </a:tc>
                <a:tc>
                  <a:txBody>
                    <a:bodyPr/>
                    <a:lstStyle/>
                    <a:p>
                      <a:pPr algn="ctr"/>
                      <a:r>
                        <a:rPr lang="fr-FR" b="1" dirty="0"/>
                        <a:t>15,97</a:t>
                      </a:r>
                    </a:p>
                  </a:txBody>
                  <a:tcPr anchor="ctr"/>
                </a:tc>
                <a:extLst>
                  <a:ext uri="{0D108BD9-81ED-4DB2-BD59-A6C34878D82A}">
                    <a16:rowId xmlns:a16="http://schemas.microsoft.com/office/drawing/2014/main" xmlns="" val="10002"/>
                  </a:ext>
                </a:extLst>
              </a:tr>
            </a:tbl>
          </a:graphicData>
        </a:graphic>
      </p:graphicFrame>
      <p:sp>
        <p:nvSpPr>
          <p:cNvPr id="5" name="Vague 4"/>
          <p:cNvSpPr/>
          <p:nvPr/>
        </p:nvSpPr>
        <p:spPr>
          <a:xfrm>
            <a:off x="109514" y="1234617"/>
            <a:ext cx="4117189" cy="1375716"/>
          </a:xfrm>
          <a:prstGeom prst="wave">
            <a:avLst>
              <a:gd name="adj1" fmla="val 12500"/>
              <a:gd name="adj2" fmla="val -29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rgbClr val="FF0000"/>
                </a:solidFill>
              </a:rPr>
              <a:t>Moyenne académique  = 16,09 </a:t>
            </a:r>
            <a:r>
              <a:rPr lang="fr-FR" sz="1200" dirty="0">
                <a:solidFill>
                  <a:srgbClr val="FF0000"/>
                </a:solidFill>
              </a:rPr>
              <a:t>(16,17 /15,56)</a:t>
            </a:r>
          </a:p>
          <a:p>
            <a:r>
              <a:rPr lang="fr-FR" sz="1600" b="1" dirty="0">
                <a:solidFill>
                  <a:srgbClr val="008000"/>
                </a:solidFill>
              </a:rPr>
              <a:t>   </a:t>
            </a:r>
          </a:p>
        </p:txBody>
      </p:sp>
      <p:graphicFrame>
        <p:nvGraphicFramePr>
          <p:cNvPr id="6" name="Graphique 5"/>
          <p:cNvGraphicFramePr/>
          <p:nvPr>
            <p:extLst>
              <p:ext uri="{D42A27DB-BD31-4B8C-83A1-F6EECF244321}">
                <p14:modId xmlns:p14="http://schemas.microsoft.com/office/powerpoint/2010/main" val="3497032488"/>
              </p:ext>
            </p:extLst>
          </p:nvPr>
        </p:nvGraphicFramePr>
        <p:xfrm>
          <a:off x="0" y="2785534"/>
          <a:ext cx="914400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4574532"/>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58133"/>
          </a:xfrm>
        </p:spPr>
        <p:txBody>
          <a:bodyPr>
            <a:normAutofit/>
          </a:bodyPr>
          <a:lstStyle/>
          <a:p>
            <a:r>
              <a:rPr lang="fr-FR" sz="2800" dirty="0">
                <a:solidFill>
                  <a:srgbClr val="FFFFFF"/>
                </a:solidFill>
              </a:rPr>
              <a:t>Points d’actualités : </a:t>
            </a:r>
          </a:p>
        </p:txBody>
      </p:sp>
      <p:sp>
        <p:nvSpPr>
          <p:cNvPr id="3" name="Espace réservé du contenu 2"/>
          <p:cNvSpPr>
            <a:spLocks noGrp="1"/>
          </p:cNvSpPr>
          <p:nvPr>
            <p:ph idx="1"/>
          </p:nvPr>
        </p:nvSpPr>
        <p:spPr>
          <a:xfrm>
            <a:off x="0" y="1804664"/>
            <a:ext cx="9144000" cy="5053336"/>
          </a:xfrm>
        </p:spPr>
        <p:txBody>
          <a:bodyPr>
            <a:normAutofit/>
          </a:bodyPr>
          <a:lstStyle/>
          <a:p>
            <a:r>
              <a:rPr lang="fr-FR" dirty="0">
                <a:solidFill>
                  <a:srgbClr val="FFFFFF"/>
                </a:solidFill>
              </a:rPr>
              <a:t>Les nouveaux programmes de collège et l’accompagnement académique. </a:t>
            </a:r>
          </a:p>
          <a:p>
            <a:r>
              <a:rPr lang="fr-FR" dirty="0">
                <a:solidFill>
                  <a:srgbClr val="FFFFFF"/>
                </a:solidFill>
              </a:rPr>
              <a:t>L’offre de Formation 2016  / 2017 proposée au PAF.</a:t>
            </a:r>
          </a:p>
          <a:p>
            <a:r>
              <a:rPr lang="fr-FR" dirty="0">
                <a:solidFill>
                  <a:srgbClr val="FFFFFF"/>
                </a:solidFill>
              </a:rPr>
              <a:t>Formation </a:t>
            </a:r>
            <a:r>
              <a:rPr lang="fr-FR" dirty="0" smtClean="0">
                <a:solidFill>
                  <a:srgbClr val="FFFFFF"/>
                </a:solidFill>
              </a:rPr>
              <a:t>« public désigné » en </a:t>
            </a:r>
            <a:r>
              <a:rPr lang="fr-FR" dirty="0">
                <a:solidFill>
                  <a:srgbClr val="FFFFFF"/>
                </a:solidFill>
              </a:rPr>
              <a:t>lycée : numérique et EPS (2 jours</a:t>
            </a:r>
            <a:r>
              <a:rPr lang="fr-FR" dirty="0" smtClean="0">
                <a:solidFill>
                  <a:srgbClr val="FFFFFF"/>
                </a:solidFill>
              </a:rPr>
              <a:t>).</a:t>
            </a:r>
            <a:endParaRPr lang="fr-FR" dirty="0"/>
          </a:p>
        </p:txBody>
      </p:sp>
    </p:spTree>
    <p:extLst>
      <p:ext uri="{BB962C8B-B14F-4D97-AF65-F5344CB8AC3E}">
        <p14:creationId xmlns:p14="http://schemas.microsoft.com/office/powerpoint/2010/main" val="4104938365"/>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026405"/>
            <a:ext cx="8229600" cy="1143000"/>
          </a:xfrm>
        </p:spPr>
        <p:txBody>
          <a:bodyPr/>
          <a:lstStyle/>
          <a:p>
            <a:r>
              <a:rPr lang="fr-FR" dirty="0">
                <a:solidFill>
                  <a:srgbClr val="FFFFFF"/>
                </a:solidFill>
              </a:rPr>
              <a:t>Fin </a:t>
            </a:r>
          </a:p>
        </p:txBody>
      </p:sp>
      <p:sp>
        <p:nvSpPr>
          <p:cNvPr id="3" name="Espace réservé du contenu 2"/>
          <p:cNvSpPr>
            <a:spLocks noGrp="1"/>
          </p:cNvSpPr>
          <p:nvPr>
            <p:ph idx="1"/>
          </p:nvPr>
        </p:nvSpPr>
        <p:spPr>
          <a:xfrm>
            <a:off x="457200" y="3587376"/>
            <a:ext cx="8229600" cy="924859"/>
          </a:xfrm>
        </p:spPr>
        <p:txBody>
          <a:bodyPr>
            <a:normAutofit/>
          </a:bodyPr>
          <a:lstStyle/>
          <a:p>
            <a:pPr marL="0" indent="0" algn="ctr">
              <a:buNone/>
            </a:pPr>
            <a:r>
              <a:rPr lang="fr-FR" sz="4400" b="1" dirty="0">
                <a:solidFill>
                  <a:srgbClr val="FFFFFF"/>
                </a:solidFill>
              </a:rPr>
              <a:t>Merci de votre attention</a:t>
            </a:r>
          </a:p>
          <a:p>
            <a:pPr marL="0" indent="0" algn="ctr">
              <a:buNone/>
            </a:pPr>
            <a:endParaRPr lang="fr-FR" sz="4400" dirty="0">
              <a:solidFill>
                <a:srgbClr val="FFFFFF"/>
              </a:solidFill>
            </a:endParaRPr>
          </a:p>
        </p:txBody>
      </p:sp>
    </p:spTree>
    <p:extLst>
      <p:ext uri="{BB962C8B-B14F-4D97-AF65-F5344CB8AC3E}">
        <p14:creationId xmlns:p14="http://schemas.microsoft.com/office/powerpoint/2010/main" val="1414348507"/>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31640"/>
          </a:xfrm>
        </p:spPr>
        <p:txBody>
          <a:bodyPr>
            <a:noAutofit/>
          </a:bodyPr>
          <a:lstStyle/>
          <a:p>
            <a:r>
              <a:rPr lang="fr-FR" sz="2800" dirty="0"/>
              <a:t>L’évolution des moyennes d’EPS au bac :</a:t>
            </a:r>
            <a:endParaRPr lang="fr-FR" sz="2800" dirty="0">
              <a:effectLst/>
            </a:endParaRPr>
          </a:p>
        </p:txBody>
      </p:sp>
      <p:sp>
        <p:nvSpPr>
          <p:cNvPr id="3" name="Espace réservé du contenu 2"/>
          <p:cNvSpPr>
            <a:spLocks noGrp="1"/>
          </p:cNvSpPr>
          <p:nvPr>
            <p:ph idx="1"/>
          </p:nvPr>
        </p:nvSpPr>
        <p:spPr>
          <a:xfrm>
            <a:off x="457199" y="1348075"/>
            <a:ext cx="8446911" cy="4905022"/>
          </a:xfrm>
        </p:spPr>
        <p:txBody>
          <a:bodyPr>
            <a:noAutofit/>
          </a:bodyPr>
          <a:lstStyle/>
          <a:p>
            <a:pPr marL="0" indent="0">
              <a:buNone/>
            </a:pPr>
            <a:endParaRPr lang="fr-FR" sz="2400" dirty="0">
              <a:solidFill>
                <a:schemeClr val="bg1"/>
              </a:solidFill>
            </a:endParaRPr>
          </a:p>
          <a:p>
            <a:pPr marL="0" indent="0">
              <a:buNone/>
            </a:pPr>
            <a:endParaRPr lang="fr-FR" sz="1800" dirty="0">
              <a:solidFill>
                <a:schemeClr val="bg1"/>
              </a:solidFill>
            </a:endParaRPr>
          </a:p>
          <a:p>
            <a:pPr marL="457200" lvl="1" indent="0">
              <a:buNone/>
            </a:pPr>
            <a:endParaRPr lang="fr-FR" sz="2400" u="sng" dirty="0">
              <a:solidFill>
                <a:schemeClr val="bg1"/>
              </a:solidFill>
            </a:endParaRPr>
          </a:p>
        </p:txBody>
      </p:sp>
      <p:sp>
        <p:nvSpPr>
          <p:cNvPr id="4" name="Rectangle 3"/>
          <p:cNvSpPr/>
          <p:nvPr/>
        </p:nvSpPr>
        <p:spPr>
          <a:xfrm>
            <a:off x="0" y="4975694"/>
            <a:ext cx="9144000" cy="1554272"/>
          </a:xfrm>
          <a:prstGeom prst="rect">
            <a:avLst/>
          </a:prstGeom>
          <a:solidFill>
            <a:srgbClr val="FFFFFF"/>
          </a:solidFill>
        </p:spPr>
        <p:txBody>
          <a:bodyPr wrap="square">
            <a:spAutoFit/>
          </a:bodyPr>
          <a:lstStyle/>
          <a:p>
            <a:pPr>
              <a:spcBef>
                <a:spcPts val="600"/>
              </a:spcBef>
              <a:spcAft>
                <a:spcPts val="600"/>
              </a:spcAft>
              <a:buFont typeface="Wingdings" charset="0"/>
              <a:buChar char="è"/>
            </a:pPr>
            <a:r>
              <a:rPr lang="fr-FR" b="1" dirty="0">
                <a:solidFill>
                  <a:srgbClr val="FF0000"/>
                </a:solidFill>
                <a:sym typeface="Wingdings"/>
              </a:rPr>
              <a:t>Une tendance à la hausse en 7 sessions = + 0,85 point </a:t>
            </a:r>
          </a:p>
          <a:p>
            <a:pPr>
              <a:buFont typeface="Wingdings" charset="0"/>
              <a:buChar char="è"/>
            </a:pPr>
            <a:r>
              <a:rPr lang="fr-FR" b="1" dirty="0">
                <a:solidFill>
                  <a:srgbClr val="FF0000"/>
                </a:solidFill>
                <a:sym typeface="Wingdings"/>
              </a:rPr>
              <a:t>Une réduction régulière de l’écart par rapport à la moyenne nationale : </a:t>
            </a:r>
          </a:p>
          <a:p>
            <a:pPr lvl="1">
              <a:buFont typeface="Wingdings" charset="0"/>
              <a:buChar char="è"/>
            </a:pPr>
            <a:r>
              <a:rPr lang="fr-FR" b="1" dirty="0">
                <a:solidFill>
                  <a:srgbClr val="FF0000"/>
                </a:solidFill>
                <a:sym typeface="Wingdings"/>
              </a:rPr>
              <a:t> de - 0,54 en 2010  </a:t>
            </a:r>
          </a:p>
          <a:p>
            <a:pPr lvl="1">
              <a:buFont typeface="Wingdings" charset="0"/>
              <a:buChar char="è"/>
            </a:pPr>
            <a:r>
              <a:rPr lang="fr-FR" b="1" dirty="0">
                <a:solidFill>
                  <a:srgbClr val="FF0000"/>
                </a:solidFill>
                <a:sym typeface="Wingdings"/>
              </a:rPr>
              <a:t> à - 0,12 en 2015.</a:t>
            </a:r>
          </a:p>
          <a:p>
            <a:pPr lvl="1">
              <a:buFont typeface="Wingdings" charset="0"/>
              <a:buChar char="è"/>
            </a:pPr>
            <a:r>
              <a:rPr lang="fr-FR" b="1" dirty="0">
                <a:solidFill>
                  <a:srgbClr val="FF0000"/>
                </a:solidFill>
                <a:sym typeface="Wingdings"/>
              </a:rPr>
              <a:t>Très légèrement en dessous de la moyenne nationale en 2015. *</a:t>
            </a:r>
          </a:p>
        </p:txBody>
      </p:sp>
      <p:graphicFrame>
        <p:nvGraphicFramePr>
          <p:cNvPr id="5" name="Graphique 4"/>
          <p:cNvGraphicFramePr/>
          <p:nvPr>
            <p:extLst>
              <p:ext uri="{D42A27DB-BD31-4B8C-83A1-F6EECF244321}">
                <p14:modId xmlns:p14="http://schemas.microsoft.com/office/powerpoint/2010/main" val="3470040591"/>
              </p:ext>
            </p:extLst>
          </p:nvPr>
        </p:nvGraphicFramePr>
        <p:xfrm>
          <a:off x="400422" y="1466313"/>
          <a:ext cx="8503688" cy="3429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178821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43000"/>
          </a:xfrm>
        </p:spPr>
        <p:txBody>
          <a:bodyPr>
            <a:noAutofit/>
          </a:bodyPr>
          <a:lstStyle/>
          <a:p>
            <a:r>
              <a:rPr lang="fr-FR" sz="3200" dirty="0"/>
              <a:t>Des écarts importants qui se réduisent légèrement entre les voies en 2016  :</a:t>
            </a:r>
          </a:p>
        </p:txBody>
      </p:sp>
      <p:graphicFrame>
        <p:nvGraphicFramePr>
          <p:cNvPr id="4" name="Graphique 3"/>
          <p:cNvGraphicFramePr/>
          <p:nvPr>
            <p:extLst>
              <p:ext uri="{D42A27DB-BD31-4B8C-83A1-F6EECF244321}">
                <p14:modId xmlns:p14="http://schemas.microsoft.com/office/powerpoint/2010/main" val="180426768"/>
              </p:ext>
            </p:extLst>
          </p:nvPr>
        </p:nvGraphicFramePr>
        <p:xfrm>
          <a:off x="729051" y="1599122"/>
          <a:ext cx="7937243" cy="4985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861976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43000"/>
          </a:xfrm>
        </p:spPr>
        <p:txBody>
          <a:bodyPr>
            <a:noAutofit/>
          </a:bodyPr>
          <a:lstStyle/>
          <a:p>
            <a:r>
              <a:rPr lang="fr-FR" sz="3600" dirty="0"/>
              <a:t>Des écarts qui se creusent entre les séries ES / S / L et STMG :</a:t>
            </a:r>
          </a:p>
        </p:txBody>
      </p:sp>
      <p:graphicFrame>
        <p:nvGraphicFramePr>
          <p:cNvPr id="3" name="Graphique 2"/>
          <p:cNvGraphicFramePr/>
          <p:nvPr>
            <p:extLst>
              <p:ext uri="{D42A27DB-BD31-4B8C-83A1-F6EECF244321}">
                <p14:modId xmlns:p14="http://schemas.microsoft.com/office/powerpoint/2010/main" val="1486118450"/>
              </p:ext>
            </p:extLst>
          </p:nvPr>
        </p:nvGraphicFramePr>
        <p:xfrm>
          <a:off x="1152370" y="1540331"/>
          <a:ext cx="7067088" cy="5232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473006"/>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000" y="72093"/>
            <a:ext cx="8621025" cy="954107"/>
          </a:xfrm>
          <a:prstGeom prst="rect">
            <a:avLst/>
          </a:prstGeom>
        </p:spPr>
        <p:txBody>
          <a:bodyPr wrap="square">
            <a:spAutoFit/>
          </a:bodyPr>
          <a:lstStyle/>
          <a:p>
            <a:pPr marL="0" lvl="4" indent="0" algn="ctr">
              <a:buNone/>
            </a:pPr>
            <a:r>
              <a:rPr lang="fr-FR" sz="2800" b="1" dirty="0">
                <a:solidFill>
                  <a:schemeClr val="bg1"/>
                </a:solidFill>
                <a:effectLst>
                  <a:outerShdw blurRad="38100" dist="38100" dir="2700000" algn="tl">
                    <a:srgbClr val="000000">
                      <a:alpha val="43137"/>
                    </a:srgbClr>
                  </a:outerShdw>
                </a:effectLst>
                <a:latin typeface="Arial Black" pitchFamily="34" charset="0"/>
                <a:ea typeface="+mj-ea"/>
                <a:cs typeface="+mj-cs"/>
                <a:sym typeface="Wingdings"/>
              </a:rPr>
              <a:t>Différentiel des notes filles / garçons</a:t>
            </a:r>
          </a:p>
          <a:p>
            <a:pPr marL="0" lvl="4" indent="0" algn="ctr">
              <a:buNone/>
            </a:pPr>
            <a:r>
              <a:rPr lang="fr-FR" sz="2800" b="1" dirty="0">
                <a:solidFill>
                  <a:schemeClr val="bg1"/>
                </a:solidFill>
                <a:effectLst>
                  <a:outerShdw blurRad="38100" dist="38100" dir="2700000" algn="tl">
                    <a:srgbClr val="000000">
                      <a:alpha val="43137"/>
                    </a:srgbClr>
                  </a:outerShdw>
                </a:effectLst>
                <a:latin typeface="Arial Black" pitchFamily="34" charset="0"/>
                <a:ea typeface="+mj-ea"/>
                <a:cs typeface="+mj-cs"/>
                <a:sym typeface="Wingdings"/>
              </a:rPr>
              <a:t>Quelles évolutions ?  </a:t>
            </a:r>
            <a:endParaRPr lang="fr-FR" sz="2800" b="1" dirty="0">
              <a:solidFill>
                <a:schemeClr val="bg1"/>
              </a:solidFill>
              <a:effectLst>
                <a:outerShdw blurRad="38100" dist="38100" dir="2700000" algn="tl">
                  <a:srgbClr val="000000">
                    <a:alpha val="43137"/>
                  </a:srgbClr>
                </a:outerShdw>
              </a:effectLst>
              <a:latin typeface="Arial Black" pitchFamily="34" charset="0"/>
              <a:ea typeface="+mj-ea"/>
              <a:cs typeface="+mj-cs"/>
            </a:endParaRPr>
          </a:p>
        </p:txBody>
      </p:sp>
      <p:sp>
        <p:nvSpPr>
          <p:cNvPr id="3" name="Rectangle 2"/>
          <p:cNvSpPr/>
          <p:nvPr/>
        </p:nvSpPr>
        <p:spPr>
          <a:xfrm>
            <a:off x="0" y="4201406"/>
            <a:ext cx="9144000" cy="2000548"/>
          </a:xfrm>
          <a:prstGeom prst="rect">
            <a:avLst/>
          </a:prstGeom>
        </p:spPr>
        <p:txBody>
          <a:bodyPr wrap="square">
            <a:spAutoFit/>
          </a:bodyPr>
          <a:lstStyle/>
          <a:p>
            <a:r>
              <a:rPr lang="fr-FR" sz="2400" b="1" u="sng" dirty="0">
                <a:solidFill>
                  <a:schemeClr val="bg1"/>
                </a:solidFill>
                <a:effectLst>
                  <a:outerShdw blurRad="38100" dist="38100" dir="2700000" algn="tl">
                    <a:srgbClr val="000000">
                      <a:alpha val="43137"/>
                    </a:srgbClr>
                  </a:outerShdw>
                </a:effectLst>
                <a:latin typeface="Arial Black" pitchFamily="34" charset="0"/>
                <a:sym typeface="Wingdings"/>
              </a:rPr>
              <a:t>Constats : </a:t>
            </a:r>
          </a:p>
          <a:p>
            <a:r>
              <a:rPr lang="fr-FR" sz="2000" b="1" dirty="0">
                <a:solidFill>
                  <a:srgbClr val="FFFF00"/>
                </a:solidFill>
                <a:sym typeface="Wingdings"/>
              </a:rPr>
              <a:t>La moyenne des garçons a augmenté de + </a:t>
            </a:r>
            <a:r>
              <a:rPr lang="fr-FR" sz="2000" b="1" dirty="0">
                <a:solidFill>
                  <a:srgbClr val="FDFF17"/>
                </a:solidFill>
                <a:sym typeface="Wingdings"/>
              </a:rPr>
              <a:t>0,43 point en 7 sessions</a:t>
            </a:r>
          </a:p>
          <a:p>
            <a:r>
              <a:rPr lang="fr-FR" sz="2000" b="1" dirty="0">
                <a:solidFill>
                  <a:srgbClr val="FFFF00"/>
                </a:solidFill>
                <a:sym typeface="Wingdings"/>
              </a:rPr>
              <a:t>La moyenne des filles a augmenté de + 1,19 point en 7 sessions</a:t>
            </a:r>
          </a:p>
          <a:p>
            <a:endParaRPr lang="fr-FR" sz="2000" b="1" dirty="0">
              <a:solidFill>
                <a:srgbClr val="FFFF00"/>
              </a:solidFill>
              <a:sym typeface="Wingdings"/>
            </a:endParaRPr>
          </a:p>
          <a:p>
            <a:pPr marL="342900" indent="-342900">
              <a:buFont typeface="Wingdings" charset="0"/>
              <a:buChar char="è"/>
            </a:pPr>
            <a:r>
              <a:rPr lang="fr-FR" sz="2000" b="1" dirty="0">
                <a:solidFill>
                  <a:srgbClr val="FFFF00"/>
                </a:solidFill>
                <a:sym typeface="Wingdings"/>
              </a:rPr>
              <a:t>Réduction de l’écart entre les filles et les garçons de 0,75 point en 7 sessions</a:t>
            </a:r>
          </a:p>
          <a:p>
            <a:pPr marL="342900" indent="-342900">
              <a:buFont typeface="Wingdings" charset="0"/>
              <a:buChar char="è"/>
            </a:pPr>
            <a:r>
              <a:rPr lang="fr-FR" sz="2000" b="1" dirty="0" smtClean="0">
                <a:solidFill>
                  <a:srgbClr val="FFFF00"/>
                </a:solidFill>
                <a:sym typeface="Wingdings"/>
              </a:rPr>
              <a:t>Pour cet indicateur, réduction </a:t>
            </a:r>
            <a:r>
              <a:rPr lang="fr-FR" sz="2000" b="1" dirty="0">
                <a:solidFill>
                  <a:srgbClr val="FFFF00"/>
                </a:solidFill>
                <a:sym typeface="Wingdings"/>
              </a:rPr>
              <a:t>de </a:t>
            </a:r>
            <a:r>
              <a:rPr lang="fr-FR" sz="2000" b="1" dirty="0" smtClean="0">
                <a:solidFill>
                  <a:srgbClr val="FFFF00"/>
                </a:solidFill>
                <a:sym typeface="Wingdings"/>
              </a:rPr>
              <a:t>l’écart </a:t>
            </a:r>
            <a:r>
              <a:rPr lang="fr-FR" sz="2000" b="1" dirty="0">
                <a:solidFill>
                  <a:srgbClr val="FFFF00"/>
                </a:solidFill>
                <a:sym typeface="Wingdings"/>
              </a:rPr>
              <a:t>par rapport au </a:t>
            </a:r>
            <a:r>
              <a:rPr lang="fr-FR" sz="2000" b="1" dirty="0" smtClean="0">
                <a:solidFill>
                  <a:srgbClr val="FFFF00"/>
                </a:solidFill>
                <a:sym typeface="Wingdings"/>
              </a:rPr>
              <a:t>national.</a:t>
            </a:r>
            <a:endParaRPr lang="fr-FR" sz="2000" b="1" dirty="0">
              <a:solidFill>
                <a:srgbClr val="FFFF00"/>
              </a:solidFill>
              <a:effectLst>
                <a:outerShdw blurRad="38100" dist="38100" dir="2700000" algn="tl">
                  <a:srgbClr val="000000">
                    <a:alpha val="43137"/>
                  </a:srgbClr>
                </a:outerShdw>
              </a:effectLst>
              <a:latin typeface="Arial Black" pitchFamily="34" charset="0"/>
              <a:sym typeface="Wingdings"/>
            </a:endParaRPr>
          </a:p>
        </p:txBody>
      </p:sp>
      <p:graphicFrame>
        <p:nvGraphicFramePr>
          <p:cNvPr id="4" name="Tableau 3"/>
          <p:cNvGraphicFramePr>
            <a:graphicFrameLocks noGrp="1"/>
          </p:cNvGraphicFramePr>
          <p:nvPr>
            <p:extLst>
              <p:ext uri="{D42A27DB-BD31-4B8C-83A1-F6EECF244321}">
                <p14:modId xmlns:p14="http://schemas.microsoft.com/office/powerpoint/2010/main" val="3511130503"/>
              </p:ext>
            </p:extLst>
          </p:nvPr>
        </p:nvGraphicFramePr>
        <p:xfrm>
          <a:off x="194234" y="1628694"/>
          <a:ext cx="8824827" cy="2403455"/>
        </p:xfrm>
        <a:graphic>
          <a:graphicData uri="http://schemas.openxmlformats.org/drawingml/2006/table">
            <a:tbl>
              <a:tblPr firstRow="1" bandRow="1">
                <a:tableStyleId>{5C22544A-7EE6-4342-B048-85BDC9FD1C3A}</a:tableStyleId>
              </a:tblPr>
              <a:tblGrid>
                <a:gridCol w="2957116">
                  <a:extLst>
                    <a:ext uri="{9D8B030D-6E8A-4147-A177-3AD203B41FA5}">
                      <a16:colId xmlns:a16="http://schemas.microsoft.com/office/drawing/2014/main" xmlns="" val="20000"/>
                    </a:ext>
                  </a:extLst>
                </a:gridCol>
                <a:gridCol w="987412">
                  <a:extLst>
                    <a:ext uri="{9D8B030D-6E8A-4147-A177-3AD203B41FA5}">
                      <a16:colId xmlns:a16="http://schemas.microsoft.com/office/drawing/2014/main" xmlns="" val="20001"/>
                    </a:ext>
                  </a:extLst>
                </a:gridCol>
                <a:gridCol w="819550">
                  <a:extLst>
                    <a:ext uri="{9D8B030D-6E8A-4147-A177-3AD203B41FA5}">
                      <a16:colId xmlns:a16="http://schemas.microsoft.com/office/drawing/2014/main" xmlns="" val="20002"/>
                    </a:ext>
                  </a:extLst>
                </a:gridCol>
                <a:gridCol w="898544">
                  <a:extLst>
                    <a:ext uri="{9D8B030D-6E8A-4147-A177-3AD203B41FA5}">
                      <a16:colId xmlns:a16="http://schemas.microsoft.com/office/drawing/2014/main" xmlns="" val="20003"/>
                    </a:ext>
                  </a:extLst>
                </a:gridCol>
                <a:gridCol w="859048">
                  <a:extLst>
                    <a:ext uri="{9D8B030D-6E8A-4147-A177-3AD203B41FA5}">
                      <a16:colId xmlns:a16="http://schemas.microsoft.com/office/drawing/2014/main" xmlns="" val="20004"/>
                    </a:ext>
                  </a:extLst>
                </a:gridCol>
                <a:gridCol w="767719">
                  <a:extLst>
                    <a:ext uri="{9D8B030D-6E8A-4147-A177-3AD203B41FA5}">
                      <a16:colId xmlns:a16="http://schemas.microsoft.com/office/drawing/2014/main" xmlns="" val="20005"/>
                    </a:ext>
                  </a:extLst>
                </a:gridCol>
                <a:gridCol w="767719">
                  <a:extLst>
                    <a:ext uri="{9D8B030D-6E8A-4147-A177-3AD203B41FA5}">
                      <a16:colId xmlns:a16="http://schemas.microsoft.com/office/drawing/2014/main" xmlns="" val="20006"/>
                    </a:ext>
                  </a:extLst>
                </a:gridCol>
                <a:gridCol w="767719">
                  <a:extLst>
                    <a:ext uri="{9D8B030D-6E8A-4147-A177-3AD203B41FA5}">
                      <a16:colId xmlns:a16="http://schemas.microsoft.com/office/drawing/2014/main" xmlns="" val="20007"/>
                    </a:ext>
                  </a:extLst>
                </a:gridCol>
              </a:tblGrid>
              <a:tr h="370840">
                <a:tc>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2010</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2011</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2012</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2013</a:t>
                      </a:r>
                      <a:endParaRPr lang="fr-FR" dirty="0"/>
                    </a:p>
                  </a:txBody>
                  <a:tcPr anchor="ctr"/>
                </a:tc>
                <a:tc>
                  <a:txBody>
                    <a:bodyPr/>
                    <a:lstStyle/>
                    <a:p>
                      <a:pPr algn="ctr"/>
                      <a:r>
                        <a:rPr lang="fr-FR" dirty="0"/>
                        <a:t>2014</a:t>
                      </a:r>
                    </a:p>
                  </a:txBody>
                  <a:tcPr anchor="ctr"/>
                </a:tc>
                <a:tc>
                  <a:txBody>
                    <a:bodyPr/>
                    <a:lstStyle/>
                    <a:p>
                      <a:pPr algn="ctr"/>
                      <a:r>
                        <a:rPr lang="fr-FR" dirty="0"/>
                        <a:t>2015</a:t>
                      </a:r>
                    </a:p>
                  </a:txBody>
                  <a:tcPr anchor="ctr"/>
                </a:tc>
                <a:tc>
                  <a:txBody>
                    <a:bodyPr/>
                    <a:lstStyle/>
                    <a:p>
                      <a:pPr algn="ctr"/>
                      <a:r>
                        <a:rPr lang="fr-FR" dirty="0"/>
                        <a:t>2016</a:t>
                      </a:r>
                    </a:p>
                  </a:txBody>
                  <a:tcPr anchor="ctr"/>
                </a:tc>
                <a:extLst>
                  <a:ext uri="{0D108BD9-81ED-4DB2-BD59-A6C34878D82A}">
                    <a16:rowId xmlns:a16="http://schemas.microsoft.com/office/drawing/2014/main" xmlns="" val="10000"/>
                  </a:ext>
                </a:extLst>
              </a:tr>
              <a:tr h="3816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Moyenne EPS Bac Filles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12,31</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12,51</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12,66</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12,99</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t>13,18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t>13,43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t>13,50</a:t>
                      </a:r>
                    </a:p>
                  </a:txBody>
                  <a:tcPr anchor="ctr"/>
                </a:tc>
                <a:extLst>
                  <a:ext uri="{0D108BD9-81ED-4DB2-BD59-A6C34878D82A}">
                    <a16:rowId xmlns:a16="http://schemas.microsoft.com/office/drawing/2014/main" xmlns=""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Moyenne EPS Bac Garçons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13,61</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13,72</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13,76</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t>13,76</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t>13,93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t>14,03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t>14,04</a:t>
                      </a:r>
                    </a:p>
                  </a:txBody>
                  <a:tcPr anchor="ctr"/>
                </a:tc>
                <a:extLst>
                  <a:ext uri="{0D108BD9-81ED-4DB2-BD59-A6C34878D82A}">
                    <a16:rowId xmlns:a16="http://schemas.microsoft.com/office/drawing/2014/main" xmlns="" val="10002"/>
                  </a:ext>
                </a:extLst>
              </a:tr>
              <a:tr h="370840">
                <a:tc>
                  <a:txBody>
                    <a:bodyPr/>
                    <a:lstStyle/>
                    <a:p>
                      <a:pPr algn="ctr"/>
                      <a:r>
                        <a:rPr lang="fr-FR" sz="1800" b="1" dirty="0">
                          <a:solidFill>
                            <a:schemeClr val="tx1"/>
                          </a:solidFill>
                        </a:rPr>
                        <a:t>Différentiel des notes </a:t>
                      </a:r>
                    </a:p>
                    <a:p>
                      <a:pPr algn="ctr"/>
                      <a:r>
                        <a:rPr lang="fr-FR" sz="1800" b="1" dirty="0">
                          <a:solidFill>
                            <a:schemeClr val="tx1"/>
                          </a:solidFill>
                        </a:rPr>
                        <a:t>F / G </a:t>
                      </a:r>
                      <a:r>
                        <a:rPr lang="fr-FR" sz="1800" b="1" baseline="0" dirty="0">
                          <a:solidFill>
                            <a:schemeClr val="tx1"/>
                          </a:solidFill>
                        </a:rPr>
                        <a:t>sur OT</a:t>
                      </a:r>
                      <a:endParaRPr lang="fr-FR" sz="18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rPr>
                        <a:t>-1,29</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rPr>
                        <a:t>-1,21</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rPr>
                        <a:t>-1,10</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0000FF"/>
                          </a:solidFill>
                        </a:rPr>
                        <a:t>-0,77</a:t>
                      </a:r>
                      <a:endParaRPr lang="fr-FR" dirty="0">
                        <a:solidFill>
                          <a:srgbClr val="0000FF"/>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0000FF"/>
                          </a:solidFill>
                        </a:rPr>
                        <a:t>-0,75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0000FF"/>
                          </a:solidFill>
                        </a:rPr>
                        <a:t>-0,6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a:solidFill>
                            <a:srgbClr val="008000"/>
                          </a:solidFill>
                        </a:rPr>
                        <a:t>-0,54</a:t>
                      </a:r>
                    </a:p>
                  </a:txBody>
                  <a:tcPr anchor="ctr"/>
                </a:tc>
                <a:extLst>
                  <a:ext uri="{0D108BD9-81ED-4DB2-BD59-A6C34878D82A}">
                    <a16:rowId xmlns:a16="http://schemas.microsoft.com/office/drawing/2014/main" xmlns="" val="10003"/>
                  </a:ext>
                </a:extLst>
              </a:tr>
              <a:tr h="370840">
                <a:tc>
                  <a:txBody>
                    <a:bodyPr/>
                    <a:lstStyle/>
                    <a:p>
                      <a:pPr algn="ctr"/>
                      <a:r>
                        <a:rPr lang="fr-FR" sz="1800" b="1" dirty="0">
                          <a:solidFill>
                            <a:schemeClr val="tx1"/>
                          </a:solidFill>
                        </a:rPr>
                        <a:t>Différentiel des notes F/G</a:t>
                      </a:r>
                    </a:p>
                    <a:p>
                      <a:pPr algn="ctr"/>
                      <a:r>
                        <a:rPr lang="fr-FR" sz="1800" b="1" baseline="0" dirty="0">
                          <a:solidFill>
                            <a:srgbClr val="FF0000"/>
                          </a:solidFill>
                        </a:rPr>
                        <a:t>au niveau national.</a:t>
                      </a:r>
                      <a:endParaRPr lang="fr-FR" sz="1800" b="1"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-1,02</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-0,95</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rPr>
                        <a:t>-0,96</a:t>
                      </a:r>
                      <a:endParaRPr lang="fr-FR" dirty="0"/>
                    </a:p>
                  </a:txBody>
                  <a:tcPr anchor="ctr"/>
                </a:tc>
                <a:tc>
                  <a:txBody>
                    <a:bodyPr/>
                    <a:lstStyle/>
                    <a:p>
                      <a:pPr algn="ctr"/>
                      <a:r>
                        <a:rPr lang="fr-FR" b="1" dirty="0"/>
                        <a:t>-0,73</a:t>
                      </a:r>
                    </a:p>
                  </a:txBody>
                  <a:tcPr anchor="ctr"/>
                </a:tc>
                <a:tc>
                  <a:txBody>
                    <a:bodyPr/>
                    <a:lstStyle/>
                    <a:p>
                      <a:pPr algn="ctr"/>
                      <a:r>
                        <a:rPr lang="fr-FR" b="1" dirty="0"/>
                        <a:t>-0,66</a:t>
                      </a:r>
                    </a:p>
                  </a:txBody>
                  <a:tcPr anchor="ctr"/>
                </a:tc>
                <a:tc>
                  <a:txBody>
                    <a:bodyPr/>
                    <a:lstStyle/>
                    <a:p>
                      <a:pPr algn="ctr"/>
                      <a:r>
                        <a:rPr lang="fr-FR" b="1" dirty="0"/>
                        <a:t>-0,54</a:t>
                      </a:r>
                    </a:p>
                  </a:txBody>
                  <a:tcPr anchor="ctr"/>
                </a:tc>
                <a:tc>
                  <a:txBody>
                    <a:bodyPr/>
                    <a:lstStyle/>
                    <a:p>
                      <a:pPr algn="ctr"/>
                      <a:r>
                        <a:rPr lang="fr-FR" b="1" dirty="0"/>
                        <a:t>?</a:t>
                      </a: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41443448"/>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717"/>
            <a:ext cx="9144000" cy="1143000"/>
          </a:xfrm>
        </p:spPr>
        <p:txBody>
          <a:bodyPr>
            <a:normAutofit fontScale="90000"/>
          </a:bodyPr>
          <a:lstStyle/>
          <a:p>
            <a:r>
              <a:rPr lang="fr-FR" dirty="0">
                <a:solidFill>
                  <a:schemeClr val="bg1"/>
                </a:solidFill>
              </a:rPr>
              <a:t>Moyennes des notes 2016 et différentiel par CP : </a:t>
            </a:r>
          </a:p>
        </p:txBody>
      </p:sp>
      <p:graphicFrame>
        <p:nvGraphicFramePr>
          <p:cNvPr id="7" name="Tableau 6"/>
          <p:cNvGraphicFramePr>
            <a:graphicFrameLocks noGrp="1"/>
          </p:cNvGraphicFramePr>
          <p:nvPr>
            <p:extLst>
              <p:ext uri="{D42A27DB-BD31-4B8C-83A1-F6EECF244321}">
                <p14:modId xmlns:p14="http://schemas.microsoft.com/office/powerpoint/2010/main" val="894943939"/>
              </p:ext>
            </p:extLst>
          </p:nvPr>
        </p:nvGraphicFramePr>
        <p:xfrm>
          <a:off x="911253" y="1305990"/>
          <a:ext cx="7519866" cy="3596640"/>
        </p:xfrm>
        <a:graphic>
          <a:graphicData uri="http://schemas.openxmlformats.org/drawingml/2006/table">
            <a:tbl>
              <a:tblPr>
                <a:tableStyleId>{5C22544A-7EE6-4342-B048-85BDC9FD1C3A}</a:tableStyleId>
              </a:tblPr>
              <a:tblGrid>
                <a:gridCol w="1565279">
                  <a:extLst>
                    <a:ext uri="{9D8B030D-6E8A-4147-A177-3AD203B41FA5}">
                      <a16:colId xmlns:a16="http://schemas.microsoft.com/office/drawing/2014/main" xmlns="" val="20000"/>
                    </a:ext>
                  </a:extLst>
                </a:gridCol>
                <a:gridCol w="1565279">
                  <a:extLst>
                    <a:ext uri="{9D8B030D-6E8A-4147-A177-3AD203B41FA5}">
                      <a16:colId xmlns:a16="http://schemas.microsoft.com/office/drawing/2014/main" xmlns="" val="20001"/>
                    </a:ext>
                  </a:extLst>
                </a:gridCol>
                <a:gridCol w="1565279">
                  <a:extLst>
                    <a:ext uri="{9D8B030D-6E8A-4147-A177-3AD203B41FA5}">
                      <a16:colId xmlns:a16="http://schemas.microsoft.com/office/drawing/2014/main" xmlns="" val="20002"/>
                    </a:ext>
                  </a:extLst>
                </a:gridCol>
                <a:gridCol w="1565279">
                  <a:extLst>
                    <a:ext uri="{9D8B030D-6E8A-4147-A177-3AD203B41FA5}">
                      <a16:colId xmlns:a16="http://schemas.microsoft.com/office/drawing/2014/main" xmlns="" val="20003"/>
                    </a:ext>
                  </a:extLst>
                </a:gridCol>
                <a:gridCol w="1258750">
                  <a:extLst>
                    <a:ext uri="{9D8B030D-6E8A-4147-A177-3AD203B41FA5}">
                      <a16:colId xmlns:a16="http://schemas.microsoft.com/office/drawing/2014/main" xmlns="" val="20004"/>
                    </a:ext>
                  </a:extLst>
                </a:gridCol>
              </a:tblGrid>
              <a:tr h="471981">
                <a:tc>
                  <a:txBody>
                    <a:bodyPr/>
                    <a:lstStyle/>
                    <a:p>
                      <a:pPr algn="ctr" fontAlgn="b"/>
                      <a:endParaRPr lang="fr-FR" sz="2400" b="0" i="0" u="none" strike="noStrike" dirty="0">
                        <a:effectLst/>
                        <a:latin typeface="Arial"/>
                      </a:endParaRPr>
                    </a:p>
                  </a:txBody>
                  <a:tcPr marL="0" marR="0" marT="0" marB="0" anchor="ctr"/>
                </a:tc>
                <a:tc>
                  <a:txBody>
                    <a:bodyPr/>
                    <a:lstStyle/>
                    <a:p>
                      <a:pPr algn="ctr" fontAlgn="b"/>
                      <a:r>
                        <a:rPr lang="fr-FR" sz="2400" b="0" i="0" u="none" strike="noStrike" dirty="0">
                          <a:effectLst/>
                          <a:latin typeface="Arial"/>
                        </a:rPr>
                        <a:t>Moyenne</a:t>
                      </a:r>
                    </a:p>
                  </a:txBody>
                  <a:tcPr marL="0" marR="0" marT="0" marB="0" anchor="ctr">
                    <a:solidFill>
                      <a:srgbClr val="FFFFFF"/>
                    </a:solidFill>
                  </a:tcPr>
                </a:tc>
                <a:tc>
                  <a:txBody>
                    <a:bodyPr/>
                    <a:lstStyle/>
                    <a:p>
                      <a:pPr algn="l" fontAlgn="b"/>
                      <a:r>
                        <a:rPr lang="fr-FR" sz="2400" u="none" strike="noStrike" dirty="0">
                          <a:effectLst/>
                        </a:rPr>
                        <a:t>G</a:t>
                      </a:r>
                      <a:endParaRPr lang="fr-FR" sz="2400" b="0" i="0" u="none" strike="noStrike" dirty="0">
                        <a:effectLst/>
                        <a:latin typeface="Arial"/>
                      </a:endParaRPr>
                    </a:p>
                  </a:txBody>
                  <a:tcPr marL="0" marR="0" marT="0" marB="0" anchor="ctr">
                    <a:solidFill>
                      <a:srgbClr val="4EAFB6"/>
                    </a:solidFill>
                  </a:tcPr>
                </a:tc>
                <a:tc>
                  <a:txBody>
                    <a:bodyPr/>
                    <a:lstStyle/>
                    <a:p>
                      <a:pPr algn="l" fontAlgn="b"/>
                      <a:r>
                        <a:rPr lang="fr-FR" sz="2400" u="none" strike="noStrike" dirty="0">
                          <a:effectLst/>
                        </a:rPr>
                        <a:t>F</a:t>
                      </a:r>
                      <a:endParaRPr lang="fr-FR" sz="2400" b="0" i="0" u="none" strike="noStrike" dirty="0">
                        <a:effectLst/>
                        <a:latin typeface="Arial"/>
                      </a:endParaRPr>
                    </a:p>
                  </a:txBody>
                  <a:tcPr marL="0" marR="0" marT="0" marB="0" anchor="ctr">
                    <a:solidFill>
                      <a:srgbClr val="F2ADA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800" b="1" dirty="0">
                          <a:solidFill>
                            <a:schemeClr val="tx2"/>
                          </a:solidFill>
                        </a:rPr>
                        <a:t>Différentiel de moyenne</a:t>
                      </a:r>
                    </a:p>
                  </a:txBody>
                  <a:tcPr marL="0" marR="0" marT="0" marB="0" anchor="ctr"/>
                </a:tc>
                <a:extLst>
                  <a:ext uri="{0D108BD9-81ED-4DB2-BD59-A6C34878D82A}">
                    <a16:rowId xmlns:a16="http://schemas.microsoft.com/office/drawing/2014/main" xmlns="" val="10000"/>
                  </a:ext>
                </a:extLst>
              </a:tr>
              <a:tr h="573308">
                <a:tc>
                  <a:txBody>
                    <a:bodyPr/>
                    <a:lstStyle/>
                    <a:p>
                      <a:pPr algn="ctr" fontAlgn="b"/>
                      <a:r>
                        <a:rPr lang="fr-FR" sz="2400" b="1" u="none" strike="noStrike" dirty="0">
                          <a:effectLst/>
                        </a:rPr>
                        <a:t>CP1</a:t>
                      </a:r>
                    </a:p>
                    <a:p>
                      <a:pPr algn="ctr" fontAlgn="b"/>
                      <a:r>
                        <a:rPr lang="fr-FR" sz="1600" b="1" i="1" u="none" strike="noStrike" dirty="0">
                          <a:solidFill>
                            <a:srgbClr val="3366FF"/>
                          </a:solidFill>
                          <a:effectLst/>
                          <a:latin typeface="Arial"/>
                        </a:rPr>
                        <a:t>CP1 2015</a:t>
                      </a:r>
                    </a:p>
                  </a:txBody>
                  <a:tcPr marL="0" marR="0" marT="0" marB="0" anchor="ctr">
                    <a:solidFill>
                      <a:schemeClr val="bg1">
                        <a:lumMod val="85000"/>
                      </a:schemeClr>
                    </a:solidFill>
                  </a:tcPr>
                </a:tc>
                <a:tc>
                  <a:txBody>
                    <a:bodyPr/>
                    <a:lstStyle/>
                    <a:p>
                      <a:pPr algn="ctr"/>
                      <a:r>
                        <a:rPr lang="fr-FR" sz="2400" b="1" dirty="0">
                          <a:solidFill>
                            <a:srgbClr val="0000FF"/>
                          </a:solidFill>
                        </a:rPr>
                        <a:t>13,78</a:t>
                      </a:r>
                    </a:p>
                    <a:p>
                      <a:pPr algn="ctr"/>
                      <a:r>
                        <a:rPr lang="fr-FR" sz="1600" b="1" i="1" dirty="0">
                          <a:solidFill>
                            <a:srgbClr val="3366FF"/>
                          </a:solidFill>
                        </a:rPr>
                        <a:t>13,84</a:t>
                      </a:r>
                    </a:p>
                  </a:txBody>
                  <a:tcPr marL="0" marR="0" marT="0" marB="0" anchor="ctr">
                    <a:solidFill>
                      <a:srgbClr val="FFFFFF"/>
                    </a:solidFill>
                  </a:tcPr>
                </a:tc>
                <a:tc>
                  <a:txBody>
                    <a:bodyPr/>
                    <a:lstStyle/>
                    <a:p>
                      <a:pPr algn="ctr"/>
                      <a:r>
                        <a:rPr lang="fr-FR" sz="2400" b="1" dirty="0"/>
                        <a:t>13,95</a:t>
                      </a:r>
                    </a:p>
                    <a:p>
                      <a:pPr algn="ctr"/>
                      <a:r>
                        <a:rPr lang="fr-FR" sz="1600" b="1" i="1" dirty="0">
                          <a:solidFill>
                            <a:srgbClr val="3366FF"/>
                          </a:solidFill>
                        </a:rPr>
                        <a:t>14,11</a:t>
                      </a:r>
                    </a:p>
                  </a:txBody>
                  <a:tcPr marL="0" marR="0" marT="0" marB="0" anchor="ctr">
                    <a:solidFill>
                      <a:srgbClr val="4EAFB6"/>
                    </a:solidFill>
                  </a:tcPr>
                </a:tc>
                <a:tc>
                  <a:txBody>
                    <a:bodyPr/>
                    <a:lstStyle/>
                    <a:p>
                      <a:pPr algn="ctr"/>
                      <a:r>
                        <a:rPr lang="fr-FR" sz="2400" b="1" dirty="0"/>
                        <a:t>13,60</a:t>
                      </a:r>
                    </a:p>
                    <a:p>
                      <a:pPr algn="ctr"/>
                      <a:r>
                        <a:rPr lang="fr-FR" sz="1600" b="1" i="1" dirty="0">
                          <a:solidFill>
                            <a:srgbClr val="3366FF"/>
                          </a:solidFill>
                        </a:rPr>
                        <a:t>13,55</a:t>
                      </a:r>
                    </a:p>
                  </a:txBody>
                  <a:tcPr marL="0" marR="0" marT="0" marB="0" anchor="ctr">
                    <a:solidFill>
                      <a:srgbClr val="F2ADA8"/>
                    </a:solidFill>
                  </a:tcPr>
                </a:tc>
                <a:tc>
                  <a:txBody>
                    <a:bodyPr/>
                    <a:lstStyle/>
                    <a:p>
                      <a:pPr algn="ctr"/>
                      <a:r>
                        <a:rPr lang="fr-FR" sz="2400" b="1" dirty="0">
                          <a:solidFill>
                            <a:srgbClr val="008000"/>
                          </a:solidFill>
                        </a:rPr>
                        <a:t>-0,35</a:t>
                      </a:r>
                    </a:p>
                    <a:p>
                      <a:pPr algn="ctr"/>
                      <a:r>
                        <a:rPr lang="fr-FR" sz="1600" b="1" i="1" dirty="0">
                          <a:solidFill>
                            <a:srgbClr val="3366FF"/>
                          </a:solidFill>
                        </a:rPr>
                        <a:t>-0,56</a:t>
                      </a:r>
                    </a:p>
                  </a:txBody>
                  <a:tcPr marL="0" marR="0" marT="0" marB="0" anchor="ctr">
                    <a:solidFill>
                      <a:schemeClr val="bg1">
                        <a:lumMod val="85000"/>
                      </a:schemeClr>
                    </a:solidFill>
                  </a:tcPr>
                </a:tc>
                <a:extLst>
                  <a:ext uri="{0D108BD9-81ED-4DB2-BD59-A6C34878D82A}">
                    <a16:rowId xmlns:a16="http://schemas.microsoft.com/office/drawing/2014/main" xmlns="" val="10001"/>
                  </a:ext>
                </a:extLst>
              </a:tr>
              <a:tr h="573308">
                <a:tc>
                  <a:txBody>
                    <a:bodyPr/>
                    <a:lstStyle/>
                    <a:p>
                      <a:pPr algn="ctr" fontAlgn="b"/>
                      <a:r>
                        <a:rPr lang="fr-FR" sz="2400" b="1" u="none" strike="noStrike" dirty="0">
                          <a:effectLst/>
                        </a:rPr>
                        <a:t>CP2</a:t>
                      </a:r>
                    </a:p>
                    <a:p>
                      <a:pPr marL="0" marR="0" indent="0" algn="ctr" defTabSz="914400" rtl="0" eaLnBrk="1" fontAlgn="b" latinLnBrk="0" hangingPunct="1">
                        <a:lnSpc>
                          <a:spcPct val="100000"/>
                        </a:lnSpc>
                        <a:spcBef>
                          <a:spcPts val="0"/>
                        </a:spcBef>
                        <a:spcAft>
                          <a:spcPts val="0"/>
                        </a:spcAft>
                        <a:buClrTx/>
                        <a:buSzTx/>
                        <a:buFontTx/>
                        <a:buNone/>
                        <a:tabLst/>
                        <a:defRPr/>
                      </a:pPr>
                      <a:r>
                        <a:rPr lang="fr-FR" sz="1600" b="1" i="1" u="none" strike="noStrike" dirty="0">
                          <a:solidFill>
                            <a:srgbClr val="3366FF"/>
                          </a:solidFill>
                          <a:effectLst/>
                          <a:latin typeface="Arial"/>
                        </a:rPr>
                        <a:t>CP2 2015</a:t>
                      </a:r>
                    </a:p>
                  </a:txBody>
                  <a:tcPr marL="0" marR="0" marT="0" marB="0" anchor="ctr">
                    <a:solidFill>
                      <a:schemeClr val="bg1">
                        <a:lumMod val="85000"/>
                      </a:schemeClr>
                    </a:solidFill>
                  </a:tcPr>
                </a:tc>
                <a:tc>
                  <a:txBody>
                    <a:bodyPr/>
                    <a:lstStyle/>
                    <a:p>
                      <a:pPr algn="ctr"/>
                      <a:r>
                        <a:rPr lang="fr-FR" sz="2400" b="1" dirty="0">
                          <a:solidFill>
                            <a:srgbClr val="008000"/>
                          </a:solidFill>
                        </a:rPr>
                        <a:t>13,94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i="1" kern="1200" dirty="0">
                          <a:solidFill>
                            <a:srgbClr val="3366FF"/>
                          </a:solidFill>
                          <a:latin typeface="+mn-lt"/>
                          <a:ea typeface="+mn-ea"/>
                          <a:cs typeface="+mn-cs"/>
                        </a:rPr>
                        <a:t>14,17</a:t>
                      </a:r>
                    </a:p>
                  </a:txBody>
                  <a:tcPr marL="0" marR="0" marT="0" marB="0"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a:t>14,06</a:t>
                      </a:r>
                    </a:p>
                    <a:p>
                      <a:pPr algn="ctr"/>
                      <a:r>
                        <a:rPr lang="fr-FR" sz="1600" b="1" i="1" kern="1200" dirty="0">
                          <a:solidFill>
                            <a:srgbClr val="3366FF"/>
                          </a:solidFill>
                          <a:latin typeface="+mn-lt"/>
                          <a:ea typeface="+mn-ea"/>
                          <a:cs typeface="+mn-cs"/>
                        </a:rPr>
                        <a:t>14,27</a:t>
                      </a:r>
                    </a:p>
                  </a:txBody>
                  <a:tcPr marL="0" marR="0" marT="0" marB="0" anchor="ctr">
                    <a:solidFill>
                      <a:srgbClr val="4EAFB6"/>
                    </a:solidFill>
                  </a:tcPr>
                </a:tc>
                <a:tc>
                  <a:txBody>
                    <a:bodyPr/>
                    <a:lstStyle/>
                    <a:p>
                      <a:pPr algn="ctr"/>
                      <a:r>
                        <a:rPr lang="fr-FR" sz="2400" b="1" dirty="0"/>
                        <a:t>13,81</a:t>
                      </a:r>
                    </a:p>
                    <a:p>
                      <a:pPr algn="ctr"/>
                      <a:r>
                        <a:rPr lang="fr-FR" sz="1600" b="1" i="1" dirty="0">
                          <a:solidFill>
                            <a:srgbClr val="3366FF"/>
                          </a:solidFill>
                        </a:rPr>
                        <a:t>14,05</a:t>
                      </a:r>
                    </a:p>
                  </a:txBody>
                  <a:tcPr marL="0" marR="0" marT="0" marB="0" anchor="ctr">
                    <a:solidFill>
                      <a:srgbClr val="F2ADA8"/>
                    </a:solidFill>
                  </a:tcPr>
                </a:tc>
                <a:tc>
                  <a:txBody>
                    <a:bodyPr/>
                    <a:lstStyle/>
                    <a:p>
                      <a:pPr algn="ctr"/>
                      <a:r>
                        <a:rPr lang="fr-FR" sz="2400" b="1" dirty="0">
                          <a:solidFill>
                            <a:srgbClr val="008000"/>
                          </a:solidFill>
                        </a:rPr>
                        <a:t>-0,27</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i="1" dirty="0">
                          <a:solidFill>
                            <a:srgbClr val="008000"/>
                          </a:solidFill>
                        </a:rPr>
                        <a:t>-0,22</a:t>
                      </a:r>
                    </a:p>
                  </a:txBody>
                  <a:tcPr marL="0" marR="0" marT="0" marB="0" anchor="ctr">
                    <a:solidFill>
                      <a:schemeClr val="bg1">
                        <a:lumMod val="85000"/>
                      </a:schemeClr>
                    </a:solidFill>
                  </a:tcPr>
                </a:tc>
                <a:extLst>
                  <a:ext uri="{0D108BD9-81ED-4DB2-BD59-A6C34878D82A}">
                    <a16:rowId xmlns:a16="http://schemas.microsoft.com/office/drawing/2014/main" xmlns="" val="10002"/>
                  </a:ext>
                </a:extLst>
              </a:tr>
              <a:tr h="573308">
                <a:tc>
                  <a:txBody>
                    <a:bodyPr/>
                    <a:lstStyle/>
                    <a:p>
                      <a:pPr algn="ctr" fontAlgn="b"/>
                      <a:r>
                        <a:rPr lang="fr-FR" sz="2400" b="1" u="none" strike="noStrike" dirty="0">
                          <a:effectLst/>
                        </a:rPr>
                        <a:t>CP3</a:t>
                      </a:r>
                    </a:p>
                    <a:p>
                      <a:pPr marL="0" marR="0" indent="0" algn="ctr" defTabSz="914400" rtl="0" eaLnBrk="1" fontAlgn="b" latinLnBrk="0" hangingPunct="1">
                        <a:lnSpc>
                          <a:spcPct val="100000"/>
                        </a:lnSpc>
                        <a:spcBef>
                          <a:spcPts val="0"/>
                        </a:spcBef>
                        <a:spcAft>
                          <a:spcPts val="0"/>
                        </a:spcAft>
                        <a:buClrTx/>
                        <a:buSzTx/>
                        <a:buFontTx/>
                        <a:buNone/>
                        <a:tabLst/>
                        <a:defRPr/>
                      </a:pPr>
                      <a:r>
                        <a:rPr lang="fr-FR" sz="1600" b="1" i="1" u="none" strike="noStrike" dirty="0">
                          <a:solidFill>
                            <a:srgbClr val="3366FF"/>
                          </a:solidFill>
                          <a:effectLst/>
                          <a:latin typeface="Arial"/>
                        </a:rPr>
                        <a:t>CP3 2015</a:t>
                      </a:r>
                    </a:p>
                  </a:txBody>
                  <a:tcPr marL="0" marR="0" marT="0" marB="0" anchor="ctr">
                    <a:solidFill>
                      <a:schemeClr val="bg1">
                        <a:lumMod val="85000"/>
                      </a:schemeClr>
                    </a:solidFill>
                  </a:tcPr>
                </a:tc>
                <a:tc>
                  <a:txBody>
                    <a:bodyPr/>
                    <a:lstStyle/>
                    <a:p>
                      <a:pPr algn="ctr"/>
                      <a:r>
                        <a:rPr lang="fr-FR" sz="2400" b="1" dirty="0">
                          <a:solidFill>
                            <a:srgbClr val="008000"/>
                          </a:solidFill>
                        </a:rPr>
                        <a:t>14,10</a:t>
                      </a:r>
                    </a:p>
                    <a:p>
                      <a:pPr algn="ctr"/>
                      <a:r>
                        <a:rPr lang="fr-FR" sz="1600" b="1" i="1" dirty="0">
                          <a:solidFill>
                            <a:srgbClr val="3366FF"/>
                          </a:solidFill>
                        </a:rPr>
                        <a:t>13,86</a:t>
                      </a:r>
                    </a:p>
                  </a:txBody>
                  <a:tcPr marL="0" marR="0" marT="0" marB="0" anchor="ctr">
                    <a:solidFill>
                      <a:srgbClr val="FFFFFF"/>
                    </a:solidFill>
                  </a:tcPr>
                </a:tc>
                <a:tc>
                  <a:txBody>
                    <a:bodyPr/>
                    <a:lstStyle/>
                    <a:p>
                      <a:pPr algn="ctr"/>
                      <a:r>
                        <a:rPr lang="fr-FR" sz="2400" b="1" dirty="0"/>
                        <a:t>13,48</a:t>
                      </a:r>
                    </a:p>
                    <a:p>
                      <a:pPr algn="ctr"/>
                      <a:r>
                        <a:rPr lang="fr-FR" sz="1600" b="1" i="1" dirty="0">
                          <a:solidFill>
                            <a:srgbClr val="3366FF"/>
                          </a:solidFill>
                        </a:rPr>
                        <a:t>13,20</a:t>
                      </a:r>
                    </a:p>
                  </a:txBody>
                  <a:tcPr marL="0" marR="0" marT="0" marB="0" anchor="ctr">
                    <a:solidFill>
                      <a:srgbClr val="4EAFB6"/>
                    </a:solidFill>
                  </a:tcPr>
                </a:tc>
                <a:tc>
                  <a:txBody>
                    <a:bodyPr/>
                    <a:lstStyle/>
                    <a:p>
                      <a:pPr algn="ctr"/>
                      <a:r>
                        <a:rPr lang="fr-FR" sz="2400" b="1" dirty="0"/>
                        <a:t>14,39</a:t>
                      </a:r>
                    </a:p>
                    <a:p>
                      <a:pPr algn="ctr"/>
                      <a:r>
                        <a:rPr lang="fr-FR" sz="1600" b="1" i="1" dirty="0">
                          <a:solidFill>
                            <a:srgbClr val="3366FF"/>
                          </a:solidFill>
                        </a:rPr>
                        <a:t>14,19</a:t>
                      </a:r>
                    </a:p>
                  </a:txBody>
                  <a:tcPr marL="0" marR="0" marT="0" marB="0" anchor="ctr">
                    <a:solidFill>
                      <a:srgbClr val="F2ADA8"/>
                    </a:solidFill>
                  </a:tcPr>
                </a:tc>
                <a:tc>
                  <a:txBody>
                    <a:bodyPr/>
                    <a:lstStyle/>
                    <a:p>
                      <a:pPr algn="ctr"/>
                      <a:r>
                        <a:rPr lang="fr-FR" sz="2400" b="1" dirty="0">
                          <a:solidFill>
                            <a:srgbClr val="0000FF"/>
                          </a:solidFill>
                        </a:rPr>
                        <a:t>+0,91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i="1" dirty="0">
                          <a:solidFill>
                            <a:srgbClr val="3366FF"/>
                          </a:solidFill>
                        </a:rPr>
                        <a:t>+0,99</a:t>
                      </a:r>
                    </a:p>
                  </a:txBody>
                  <a:tcPr marL="0" marR="0" marT="0" marB="0" anchor="ctr">
                    <a:solidFill>
                      <a:schemeClr val="bg1">
                        <a:lumMod val="85000"/>
                      </a:schemeClr>
                    </a:solidFill>
                  </a:tcPr>
                </a:tc>
                <a:extLst>
                  <a:ext uri="{0D108BD9-81ED-4DB2-BD59-A6C34878D82A}">
                    <a16:rowId xmlns:a16="http://schemas.microsoft.com/office/drawing/2014/main" xmlns="" val="10003"/>
                  </a:ext>
                </a:extLst>
              </a:tr>
              <a:tr h="57330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2400" b="1" u="none" strike="noStrike" dirty="0">
                          <a:effectLst/>
                        </a:rPr>
                        <a:t>CP4</a:t>
                      </a:r>
                    </a:p>
                    <a:p>
                      <a:pPr marL="0" marR="0" indent="0" algn="ctr" defTabSz="914400" rtl="0" eaLnBrk="1" fontAlgn="b" latinLnBrk="0" hangingPunct="1">
                        <a:lnSpc>
                          <a:spcPct val="100000"/>
                        </a:lnSpc>
                        <a:spcBef>
                          <a:spcPts val="0"/>
                        </a:spcBef>
                        <a:spcAft>
                          <a:spcPts val="0"/>
                        </a:spcAft>
                        <a:buClrTx/>
                        <a:buSzTx/>
                        <a:buFontTx/>
                        <a:buNone/>
                        <a:tabLst/>
                        <a:defRPr/>
                      </a:pPr>
                      <a:r>
                        <a:rPr lang="fr-FR" sz="1600" b="1" i="1" u="none" strike="noStrike" dirty="0">
                          <a:solidFill>
                            <a:srgbClr val="3366FF"/>
                          </a:solidFill>
                          <a:effectLst/>
                          <a:latin typeface="Arial"/>
                        </a:rPr>
                        <a:t>CP4 2015</a:t>
                      </a:r>
                    </a:p>
                  </a:txBody>
                  <a:tcPr marL="0" marR="0" marT="0" marB="0" anchor="ctr">
                    <a:solidFill>
                      <a:schemeClr val="bg1">
                        <a:lumMod val="85000"/>
                      </a:schemeClr>
                    </a:solidFill>
                  </a:tcPr>
                </a:tc>
                <a:tc>
                  <a:txBody>
                    <a:bodyPr/>
                    <a:lstStyle/>
                    <a:p>
                      <a:pPr algn="ctr"/>
                      <a:r>
                        <a:rPr lang="fr-FR" sz="2400" b="1" dirty="0">
                          <a:solidFill>
                            <a:srgbClr val="FF0000"/>
                          </a:solidFill>
                        </a:rPr>
                        <a:t>13,17*</a:t>
                      </a:r>
                    </a:p>
                    <a:p>
                      <a:pPr algn="ctr"/>
                      <a:r>
                        <a:rPr lang="fr-FR" sz="1600" b="1" i="1" dirty="0">
                          <a:solidFill>
                            <a:srgbClr val="3366FF"/>
                          </a:solidFill>
                        </a:rPr>
                        <a:t>13,11</a:t>
                      </a:r>
                    </a:p>
                  </a:txBody>
                  <a:tcPr marL="0" marR="0" marT="0" marB="0" anchor="ctr">
                    <a:solidFill>
                      <a:srgbClr val="FFFFFF"/>
                    </a:solidFill>
                  </a:tcPr>
                </a:tc>
                <a:tc>
                  <a:txBody>
                    <a:bodyPr/>
                    <a:lstStyle/>
                    <a:p>
                      <a:pPr algn="ctr"/>
                      <a:r>
                        <a:rPr lang="fr-FR" sz="2400" b="1" dirty="0"/>
                        <a:t>14,16</a:t>
                      </a:r>
                    </a:p>
                    <a:p>
                      <a:pPr algn="ctr"/>
                      <a:r>
                        <a:rPr lang="fr-FR" sz="1600" b="1" i="1" dirty="0">
                          <a:solidFill>
                            <a:srgbClr val="3366FF"/>
                          </a:solidFill>
                        </a:rPr>
                        <a:t>14,08</a:t>
                      </a:r>
                    </a:p>
                  </a:txBody>
                  <a:tcPr marL="0" marR="0" marT="0" marB="0" anchor="ctr">
                    <a:solidFill>
                      <a:srgbClr val="4EAFB6"/>
                    </a:solidFill>
                  </a:tcPr>
                </a:tc>
                <a:tc>
                  <a:txBody>
                    <a:bodyPr/>
                    <a:lstStyle/>
                    <a:p>
                      <a:pPr algn="ctr"/>
                      <a:r>
                        <a:rPr lang="fr-FR" sz="2400" b="1" dirty="0"/>
                        <a:t>12,27</a:t>
                      </a:r>
                    </a:p>
                    <a:p>
                      <a:pPr algn="ctr"/>
                      <a:r>
                        <a:rPr lang="fr-FR" sz="1600" b="1" i="1" dirty="0">
                          <a:solidFill>
                            <a:srgbClr val="3366FF"/>
                          </a:solidFill>
                        </a:rPr>
                        <a:t>12,24</a:t>
                      </a:r>
                    </a:p>
                  </a:txBody>
                  <a:tcPr marL="0" marR="0" marT="0" marB="0" anchor="ctr">
                    <a:solidFill>
                      <a:srgbClr val="F2ADA8"/>
                    </a:solidFill>
                  </a:tcPr>
                </a:tc>
                <a:tc>
                  <a:txBody>
                    <a:bodyPr/>
                    <a:lstStyle/>
                    <a:p>
                      <a:pPr algn="ctr"/>
                      <a:r>
                        <a:rPr lang="fr-FR" sz="2400" b="1" dirty="0">
                          <a:solidFill>
                            <a:srgbClr val="FF0000"/>
                          </a:solidFill>
                        </a:rPr>
                        <a:t>-1,89</a:t>
                      </a:r>
                    </a:p>
                    <a:p>
                      <a:pPr algn="ctr"/>
                      <a:r>
                        <a:rPr lang="fr-FR" sz="1600" b="1" dirty="0">
                          <a:solidFill>
                            <a:srgbClr val="FF0000"/>
                          </a:solidFill>
                        </a:rPr>
                        <a:t>-1,84</a:t>
                      </a:r>
                    </a:p>
                  </a:txBody>
                  <a:tcPr marL="0" marR="0" marT="0" marB="0" anchor="ctr">
                    <a:solidFill>
                      <a:schemeClr val="bg1">
                        <a:lumMod val="85000"/>
                      </a:schemeClr>
                    </a:solidFill>
                  </a:tcPr>
                </a:tc>
                <a:extLst>
                  <a:ext uri="{0D108BD9-81ED-4DB2-BD59-A6C34878D82A}">
                    <a16:rowId xmlns:a16="http://schemas.microsoft.com/office/drawing/2014/main" xmlns="" val="10004"/>
                  </a:ext>
                </a:extLst>
              </a:tr>
              <a:tr h="573308">
                <a:tc>
                  <a:txBody>
                    <a:bodyPr/>
                    <a:lstStyle/>
                    <a:p>
                      <a:pPr algn="ctr" fontAlgn="b"/>
                      <a:r>
                        <a:rPr lang="fr-FR" sz="2400" b="1" u="none" strike="noStrike" dirty="0">
                          <a:effectLst/>
                        </a:rPr>
                        <a:t>CP5</a:t>
                      </a:r>
                    </a:p>
                    <a:p>
                      <a:pPr marL="0" marR="0" indent="0" algn="ctr" defTabSz="914400" rtl="0" eaLnBrk="1" fontAlgn="b" latinLnBrk="0" hangingPunct="1">
                        <a:lnSpc>
                          <a:spcPct val="100000"/>
                        </a:lnSpc>
                        <a:spcBef>
                          <a:spcPts val="0"/>
                        </a:spcBef>
                        <a:spcAft>
                          <a:spcPts val="0"/>
                        </a:spcAft>
                        <a:buClrTx/>
                        <a:buSzTx/>
                        <a:buFontTx/>
                        <a:buNone/>
                        <a:tabLst/>
                        <a:defRPr/>
                      </a:pPr>
                      <a:r>
                        <a:rPr lang="fr-FR" sz="1600" b="1" i="1" u="none" strike="noStrike" dirty="0">
                          <a:solidFill>
                            <a:srgbClr val="3366FF"/>
                          </a:solidFill>
                          <a:effectLst/>
                          <a:latin typeface="Arial"/>
                        </a:rPr>
                        <a:t>CP5 2015</a:t>
                      </a:r>
                    </a:p>
                  </a:txBody>
                  <a:tcPr marL="0" marR="0" marT="0" marB="0" anchor="ctr">
                    <a:solidFill>
                      <a:schemeClr val="bg1">
                        <a:lumMod val="85000"/>
                      </a:schemeClr>
                    </a:solidFill>
                  </a:tcPr>
                </a:tc>
                <a:tc>
                  <a:txBody>
                    <a:bodyPr/>
                    <a:lstStyle/>
                    <a:p>
                      <a:pPr algn="ctr"/>
                      <a:r>
                        <a:rPr lang="fr-FR" sz="2400" b="1" dirty="0">
                          <a:solidFill>
                            <a:srgbClr val="008000"/>
                          </a:solidFill>
                        </a:rPr>
                        <a:t>14,39</a:t>
                      </a:r>
                    </a:p>
                    <a:p>
                      <a:pPr algn="ctr"/>
                      <a:r>
                        <a:rPr lang="fr-FR" sz="1600" b="1" i="1" dirty="0">
                          <a:solidFill>
                            <a:srgbClr val="3366FF"/>
                          </a:solidFill>
                        </a:rPr>
                        <a:t>14,27</a:t>
                      </a:r>
                    </a:p>
                  </a:txBody>
                  <a:tcPr marL="0" marR="0" marT="0" marB="0" anchor="ctr">
                    <a:solidFill>
                      <a:srgbClr val="FFFFFF"/>
                    </a:solidFill>
                  </a:tcPr>
                </a:tc>
                <a:tc>
                  <a:txBody>
                    <a:bodyPr/>
                    <a:lstStyle/>
                    <a:p>
                      <a:pPr algn="ctr"/>
                      <a:r>
                        <a:rPr lang="fr-FR" sz="2400" b="1" dirty="0"/>
                        <a:t>14,22</a:t>
                      </a:r>
                    </a:p>
                    <a:p>
                      <a:pPr algn="ctr"/>
                      <a:r>
                        <a:rPr lang="fr-FR" sz="1600" b="1" i="1" dirty="0">
                          <a:solidFill>
                            <a:srgbClr val="3366FF"/>
                          </a:solidFill>
                        </a:rPr>
                        <a:t>14,13</a:t>
                      </a:r>
                    </a:p>
                  </a:txBody>
                  <a:tcPr marL="0" marR="0" marT="0" marB="0" anchor="ctr">
                    <a:solidFill>
                      <a:srgbClr val="4EAFB6"/>
                    </a:solidFill>
                  </a:tcPr>
                </a:tc>
                <a:tc>
                  <a:txBody>
                    <a:bodyPr/>
                    <a:lstStyle/>
                    <a:p>
                      <a:pPr algn="ctr"/>
                      <a:r>
                        <a:rPr lang="fr-FR" sz="2400" b="1" dirty="0"/>
                        <a:t>14,54</a:t>
                      </a:r>
                    </a:p>
                    <a:p>
                      <a:pPr algn="ctr"/>
                      <a:r>
                        <a:rPr lang="fr-FR" sz="1600" b="1" i="1" dirty="0">
                          <a:solidFill>
                            <a:srgbClr val="3366FF"/>
                          </a:solidFill>
                        </a:rPr>
                        <a:t>14,39</a:t>
                      </a:r>
                    </a:p>
                  </a:txBody>
                  <a:tcPr marL="0" marR="0" marT="0" marB="0" anchor="ctr">
                    <a:solidFill>
                      <a:srgbClr val="F2ADA8"/>
                    </a:solidFill>
                  </a:tcPr>
                </a:tc>
                <a:tc>
                  <a:txBody>
                    <a:bodyPr/>
                    <a:lstStyle/>
                    <a:p>
                      <a:pPr algn="ctr"/>
                      <a:r>
                        <a:rPr lang="fr-FR" sz="2400" b="1" dirty="0">
                          <a:solidFill>
                            <a:srgbClr val="008000"/>
                          </a:solidFill>
                        </a:rPr>
                        <a:t>+0,32</a:t>
                      </a:r>
                    </a:p>
                    <a:p>
                      <a:pPr algn="ctr"/>
                      <a:r>
                        <a:rPr lang="fr-FR" sz="1600" b="1" dirty="0">
                          <a:solidFill>
                            <a:srgbClr val="008000"/>
                          </a:solidFill>
                        </a:rPr>
                        <a:t>+0,26</a:t>
                      </a:r>
                    </a:p>
                  </a:txBody>
                  <a:tcPr marL="0" marR="0" marT="0" marB="0" anchor="ctr">
                    <a:solidFill>
                      <a:schemeClr val="bg1">
                        <a:lumMod val="85000"/>
                      </a:schemeClr>
                    </a:solidFill>
                  </a:tcPr>
                </a:tc>
                <a:extLst>
                  <a:ext uri="{0D108BD9-81ED-4DB2-BD59-A6C34878D82A}">
                    <a16:rowId xmlns:a16="http://schemas.microsoft.com/office/drawing/2014/main" xmlns="" val="10005"/>
                  </a:ext>
                </a:extLst>
              </a:tr>
            </a:tbl>
          </a:graphicData>
        </a:graphic>
      </p:graphicFrame>
      <p:sp>
        <p:nvSpPr>
          <p:cNvPr id="3" name="ZoneTexte 2"/>
          <p:cNvSpPr txBox="1"/>
          <p:nvPr/>
        </p:nvSpPr>
        <p:spPr>
          <a:xfrm>
            <a:off x="117589" y="4931210"/>
            <a:ext cx="9026411" cy="1754327"/>
          </a:xfrm>
          <a:prstGeom prst="rect">
            <a:avLst/>
          </a:prstGeom>
          <a:noFill/>
        </p:spPr>
        <p:txBody>
          <a:bodyPr wrap="square" rtlCol="0">
            <a:spAutoFit/>
          </a:bodyPr>
          <a:lstStyle/>
          <a:p>
            <a:pPr algn="ctr"/>
            <a:r>
              <a:rPr lang="fr-FR" b="1" dirty="0">
                <a:solidFill>
                  <a:schemeClr val="bg1"/>
                </a:solidFill>
              </a:rPr>
              <a:t>Toutes les moyennes par CP ont augmenté sauf CP1 et 2 </a:t>
            </a:r>
          </a:p>
          <a:p>
            <a:pPr algn="ctr"/>
            <a:r>
              <a:rPr lang="fr-FR" b="1" dirty="0">
                <a:solidFill>
                  <a:schemeClr val="bg1"/>
                </a:solidFill>
              </a:rPr>
              <a:t>Une augmentation des écarts F/ G en CP4</a:t>
            </a:r>
          </a:p>
          <a:p>
            <a:pPr algn="ctr"/>
            <a:r>
              <a:rPr lang="fr-FR" b="1" dirty="0">
                <a:solidFill>
                  <a:srgbClr val="FFFF00"/>
                </a:solidFill>
              </a:rPr>
              <a:t>Le choix des CP dans l’OC a un impact sur le résultat des élèves au bac :*</a:t>
            </a:r>
          </a:p>
          <a:p>
            <a:pPr algn="ctr"/>
            <a:r>
              <a:rPr lang="fr-FR" b="1" dirty="0">
                <a:solidFill>
                  <a:srgbClr val="FFFF00"/>
                </a:solidFill>
              </a:rPr>
              <a:t>Le tiercé gagnant pour les candidats  : CP5 / CP2 / CP3 = 14,14</a:t>
            </a:r>
          </a:p>
          <a:p>
            <a:pPr algn="ctr"/>
            <a:r>
              <a:rPr lang="fr-FR" b="1" dirty="0">
                <a:solidFill>
                  <a:srgbClr val="FFFF00"/>
                </a:solidFill>
              </a:rPr>
              <a:t>Le tiercé gagnant pour les Filles : CP5 / CP3 / CP2 = 14,24</a:t>
            </a:r>
          </a:p>
          <a:p>
            <a:pPr algn="ctr"/>
            <a:r>
              <a:rPr lang="fr-FR" b="1" dirty="0">
                <a:solidFill>
                  <a:srgbClr val="FFFF00"/>
                </a:solidFill>
              </a:rPr>
              <a:t>Le tiercé gagnant pour les garçons : CP2 / CP5 / CP4 = 14,14</a:t>
            </a:r>
          </a:p>
        </p:txBody>
      </p:sp>
      <p:sp>
        <p:nvSpPr>
          <p:cNvPr id="5" name="Vague 4"/>
          <p:cNvSpPr/>
          <p:nvPr/>
        </p:nvSpPr>
        <p:spPr>
          <a:xfrm>
            <a:off x="1464236" y="1359377"/>
            <a:ext cx="1016000" cy="475407"/>
          </a:xfrm>
          <a:prstGeom prst="wav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FF0000"/>
                </a:solidFill>
              </a:rPr>
              <a:t>13,75</a:t>
            </a:r>
            <a:endParaRPr lang="fr-FR" b="1" dirty="0">
              <a:solidFill>
                <a:srgbClr val="FF0000"/>
              </a:solidFill>
            </a:endParaRPr>
          </a:p>
        </p:txBody>
      </p:sp>
      <p:sp>
        <p:nvSpPr>
          <p:cNvPr id="6" name="Vague 5"/>
          <p:cNvSpPr/>
          <p:nvPr/>
        </p:nvSpPr>
        <p:spPr>
          <a:xfrm>
            <a:off x="4416624" y="1359377"/>
            <a:ext cx="1016000" cy="475407"/>
          </a:xfrm>
          <a:prstGeom prst="wav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FF0000"/>
                </a:solidFill>
              </a:rPr>
              <a:t>14,04</a:t>
            </a:r>
            <a:endParaRPr lang="fr-FR" b="1" dirty="0">
              <a:solidFill>
                <a:srgbClr val="FF0000"/>
              </a:solidFill>
            </a:endParaRPr>
          </a:p>
        </p:txBody>
      </p:sp>
      <p:sp>
        <p:nvSpPr>
          <p:cNvPr id="8" name="Vague 7"/>
          <p:cNvSpPr/>
          <p:nvPr/>
        </p:nvSpPr>
        <p:spPr>
          <a:xfrm>
            <a:off x="5927994" y="1323853"/>
            <a:ext cx="1016000" cy="475407"/>
          </a:xfrm>
          <a:prstGeom prst="wav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FF0000"/>
                </a:solidFill>
              </a:rPr>
              <a:t>13,05</a:t>
            </a:r>
            <a:endParaRPr lang="fr-FR" b="1" dirty="0">
              <a:solidFill>
                <a:srgbClr val="FF0000"/>
              </a:solidFill>
            </a:endParaRPr>
          </a:p>
        </p:txBody>
      </p:sp>
      <p:sp>
        <p:nvSpPr>
          <p:cNvPr id="9" name="Vague 8"/>
          <p:cNvSpPr/>
          <p:nvPr/>
        </p:nvSpPr>
        <p:spPr>
          <a:xfrm>
            <a:off x="8425734" y="1359377"/>
            <a:ext cx="667317" cy="475407"/>
          </a:xfrm>
          <a:prstGeom prst="wav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FF0000"/>
                </a:solidFill>
              </a:rPr>
              <a:t>-0,54</a:t>
            </a:r>
            <a:endParaRPr lang="fr-FR" b="1" dirty="0">
              <a:solidFill>
                <a:srgbClr val="FF0000"/>
              </a:solidFill>
            </a:endParaRPr>
          </a:p>
        </p:txBody>
      </p:sp>
    </p:spTree>
    <p:extLst>
      <p:ext uri="{BB962C8B-B14F-4D97-AF65-F5344CB8AC3E}">
        <p14:creationId xmlns:p14="http://schemas.microsoft.com/office/powerpoint/2010/main" val="1459230454"/>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5" grpId="0" animBg="1"/>
      <p:bldP spid="6" grpId="0" animBg="1"/>
      <p:bldP spid="8" grpId="0" animBg="1"/>
      <p:bldP spid="9" grpId="0" animBg="1"/>
    </p:bldLst>
  </p:timing>
</p:sld>
</file>

<file path=ppt/theme/theme1.xml><?xml version="1.0" encoding="utf-8"?>
<a:theme xmlns:a="http://schemas.openxmlformats.org/drawingml/2006/main" name="IA-IPR OT E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IA-IPR OT EPS</Template>
  <TotalTime>55748</TotalTime>
  <Words>3822</Words>
  <Application>Microsoft Macintosh PowerPoint</Application>
  <PresentationFormat>Présentation à l'écran (4:3)</PresentationFormat>
  <Paragraphs>836</Paragraphs>
  <Slides>43</Slides>
  <Notes>43</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IA-IPR OT EPS</vt:lpstr>
      <vt:lpstr>Sous-commissions académiques LGT</vt:lpstr>
      <vt:lpstr>Rappel de la réglementation </vt:lpstr>
      <vt:lpstr>L’évolution de l’offre de formation  en EPS au LGT:</vt:lpstr>
      <vt:lpstr> Le BAC  GT de 2011 à  2016 Évolution de l’offre de certification par CP  </vt:lpstr>
      <vt:lpstr>L’évolution des moyennes d’EPS au bac :</vt:lpstr>
      <vt:lpstr>Des écarts importants qui se réduisent légèrement entre les voies en 2016  :</vt:lpstr>
      <vt:lpstr>Des écarts qui se creusent entre les séries ES / S / L et STMG :</vt:lpstr>
      <vt:lpstr>Présentation PowerPoint</vt:lpstr>
      <vt:lpstr>Moyennes des notes 2016 et différentiel par CP : </vt:lpstr>
      <vt:lpstr>Présentation PowerPoint</vt:lpstr>
      <vt:lpstr>Moyenne et effectif par département : 2016 </vt:lpstr>
      <vt:lpstr>Moyenne par établissement 45</vt:lpstr>
      <vt:lpstr>Évolution des moyennes des lycées du 45 : 1</vt:lpstr>
      <vt:lpstr>Évolution des moyennes des lycées du 45 : 2</vt:lpstr>
      <vt:lpstr>Inaptitude par établissement 45</vt:lpstr>
      <vt:lpstr>Inaptitude par établissement 45</vt:lpstr>
      <vt:lpstr>Moyenne par établissement 36</vt:lpstr>
      <vt:lpstr>Évolution des moyennes des lycées du 36 :</vt:lpstr>
      <vt:lpstr>Inaptitude par établissement 36</vt:lpstr>
      <vt:lpstr>Moyenne par établissement 18</vt:lpstr>
      <vt:lpstr>Évolution des moyennes des lycées du 18 :</vt:lpstr>
      <vt:lpstr>Inaptitude par établissement 18</vt:lpstr>
      <vt:lpstr>Moyenne par établissement 37</vt:lpstr>
      <vt:lpstr>Évolution des moyennes des lycées du 37 : 1</vt:lpstr>
      <vt:lpstr>Évolution des moyennes des lycées du 37 : 2</vt:lpstr>
      <vt:lpstr>Inaptitude par établissement 37</vt:lpstr>
      <vt:lpstr>Inaptitude par établissement 37</vt:lpstr>
      <vt:lpstr>Moyenne par établissement 28</vt:lpstr>
      <vt:lpstr>Évolution des moyennes des lycées du 28 :</vt:lpstr>
      <vt:lpstr>Inaptitude par établissement 28</vt:lpstr>
      <vt:lpstr>Moyenne par établissement 41</vt:lpstr>
      <vt:lpstr>Évolution des moyennes des lycées du 41 :</vt:lpstr>
      <vt:lpstr>Inaptitude par établissement 41</vt:lpstr>
      <vt:lpstr>Zoom sur les épreuves ponctuelles obligatoires</vt:lpstr>
      <vt:lpstr>Zoom sur les épreuves Fac : Nb Candidats et % de présence</vt:lpstr>
      <vt:lpstr>Zoom sur les épreuves Fac : Évolution sur 4 ans</vt:lpstr>
      <vt:lpstr>Zoom sur les épreuves Fac : Moyennes par épreuve en 2016</vt:lpstr>
      <vt:lpstr>Zoom sur les épreuves Fac : Évolution des moyennes sur 4 ans</vt:lpstr>
      <vt:lpstr>Zoom sur les épreuves Fac : « Rentabilité » des épreuves ponctuelles  pour les candidats en 2016</vt:lpstr>
      <vt:lpstr>Zoom sur les épreuves Fac : Évolution de cette « Rentabilité » sur 4 ans</vt:lpstr>
      <vt:lpstr>Zoom sur l’enseignement de complément </vt:lpstr>
      <vt:lpstr>Points d’actualités : </vt:lpstr>
      <vt:lpstr>Fin </vt:lpstr>
    </vt:vector>
  </TitlesOfParts>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d’animation EPS</dc:title>
  <dc:creator>Didier MARTIN</dc:creator>
  <cp:lastModifiedBy>Didier MARTIN</cp:lastModifiedBy>
  <cp:revision>1368</cp:revision>
  <cp:lastPrinted>2012-05-26T16:17:38Z</cp:lastPrinted>
  <dcterms:created xsi:type="dcterms:W3CDTF">2012-05-10T09:39:40Z</dcterms:created>
  <dcterms:modified xsi:type="dcterms:W3CDTF">2016-06-11T06:55:39Z</dcterms:modified>
</cp:coreProperties>
</file>